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3.xml" ContentType="application/vnd.openxmlformats-officedocument.drawingml.chart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50" r:id="rId1"/>
  </p:sldMasterIdLst>
  <p:sldIdLst>
    <p:sldId id="325" r:id="rId2"/>
    <p:sldId id="270" r:id="rId3"/>
    <p:sldId id="261" r:id="rId4"/>
    <p:sldId id="327" r:id="rId5"/>
    <p:sldId id="326" r:id="rId6"/>
    <p:sldId id="319" r:id="rId7"/>
    <p:sldId id="318" r:id="rId8"/>
    <p:sldId id="287" r:id="rId9"/>
    <p:sldId id="264" r:id="rId10"/>
    <p:sldId id="317" r:id="rId11"/>
    <p:sldId id="328" r:id="rId12"/>
    <p:sldId id="296" r:id="rId13"/>
    <p:sldId id="267" r:id="rId14"/>
  </p:sldIdLst>
  <p:sldSz cx="12192000" cy="6858000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nstantia" panose="02030602050306030303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nstantia" panose="02030602050306030303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nstantia" panose="02030602050306030303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nstantia" panose="02030602050306030303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nstantia" panose="02030602050306030303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onstantia" panose="02030602050306030303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onstantia" panose="02030602050306030303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onstantia" panose="02030602050306030303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onstantia" panose="02030602050306030303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0">
          <p15:clr>
            <a:srgbClr val="A4A3A4"/>
          </p15:clr>
        </p15:guide>
        <p15:guide id="2" orient="horz" pos="2228">
          <p15:clr>
            <a:srgbClr val="A4A3A4"/>
          </p15:clr>
        </p15:guide>
        <p15:guide id="3" pos="34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6F87"/>
    <a:srgbClr val="04617B"/>
    <a:srgbClr val="5A5D66"/>
    <a:srgbClr val="53B0F5"/>
    <a:srgbClr val="597485"/>
    <a:srgbClr val="49ACD6"/>
    <a:srgbClr val="577E80"/>
    <a:srgbClr val="4CA9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114" autoAdjust="0"/>
    <p:restoredTop sz="94660" autoAdjust="0"/>
  </p:normalViewPr>
  <p:slideViewPr>
    <p:cSldViewPr snapToGrid="0">
      <p:cViewPr varScale="1">
        <p:scale>
          <a:sx n="111" d="100"/>
          <a:sy n="111" d="100"/>
        </p:scale>
        <p:origin x="618" y="114"/>
      </p:cViewPr>
      <p:guideLst>
        <p:guide orient="horz" pos="300"/>
        <p:guide orient="horz" pos="2228"/>
        <p:guide pos="34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/>
            </a:pPr>
            <a:r>
              <a:rPr lang="ru-RU" dirty="0"/>
              <a:t>Субъекты малого и среднего предпринимательства</a:t>
            </a:r>
          </a:p>
        </c:rich>
      </c:tx>
      <c:layout>
        <c:manualLayout>
          <c:xMode val="edge"/>
          <c:yMode val="edge"/>
          <c:x val="0.14117798334455287"/>
          <c:y val="6.3792653263155142E-4"/>
        </c:manualLayout>
      </c:layout>
      <c:overlay val="0"/>
      <c:spPr>
        <a:noFill/>
        <a:ln w="21250">
          <a:noFill/>
        </a:ln>
      </c:sp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Субъектов малого и среднего предпринимательства, единиц</c:v>
                </c:pt>
              </c:strCache>
            </c:strRef>
          </c:tx>
          <c:dPt>
            <c:idx val="1"/>
            <c:bubble3D val="0"/>
            <c:spPr>
              <a:solidFill>
                <a:schemeClr val="accent2"/>
              </a:solidFill>
              <a:ln w="15904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010-41B5-B048-681FB6A0268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5904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8010-41B5-B048-681FB6A0268C}"/>
              </c:ext>
            </c:extLst>
          </c:dPt>
          <c:dLbls>
            <c:dLbl>
              <c:idx val="0"/>
              <c:layout>
                <c:manualLayout>
                  <c:x val="8.5648456132372652E-2"/>
                  <c:y val="-6.0316158198856391E-2"/>
                </c:manualLayout>
              </c:layout>
              <c:spPr>
                <a:noFill/>
                <a:ln w="21499">
                  <a:noFill/>
                </a:ln>
              </c:spPr>
              <c:txPr>
                <a:bodyPr/>
                <a:lstStyle/>
                <a:p>
                  <a:pPr>
                    <a:defRPr sz="1600" b="1">
                      <a:solidFill>
                        <a:schemeClr val="accent6">
                          <a:lumMod val="50000"/>
                        </a:schemeClr>
                      </a:solidFill>
                      <a:latin typeface="Ubuntu" panose="020B0504030602030204" pitchFamily="34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010-41B5-B048-681FB6A0268C}"/>
                </c:ext>
              </c:extLst>
            </c:dLbl>
            <c:dLbl>
              <c:idx val="1"/>
              <c:layout>
                <c:manualLayout>
                  <c:x val="-4.2271460526802862E-2"/>
                  <c:y val="1.5902218496452271E-2"/>
                </c:manualLayout>
              </c:layout>
              <c:spPr>
                <a:noFill/>
                <a:ln w="21499">
                  <a:noFill/>
                </a:ln>
              </c:spPr>
              <c:txPr>
                <a:bodyPr/>
                <a:lstStyle/>
                <a:p>
                  <a:pPr>
                    <a:defRPr sz="1600" b="1">
                      <a:solidFill>
                        <a:schemeClr val="accent6">
                          <a:lumMod val="50000"/>
                        </a:schemeClr>
                      </a:solidFill>
                      <a:latin typeface="Ubuntu" panose="020B0504030602030204" pitchFamily="34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010-41B5-B048-681FB6A0268C}"/>
                </c:ext>
              </c:extLst>
            </c:dLbl>
            <c:dLbl>
              <c:idx val="2"/>
              <c:spPr>
                <a:noFill/>
                <a:ln w="21499">
                  <a:noFill/>
                </a:ln>
              </c:spPr>
              <c:txPr>
                <a:bodyPr/>
                <a:lstStyle/>
                <a:p>
                  <a:pPr>
                    <a:defRPr sz="1600" b="1">
                      <a:solidFill>
                        <a:schemeClr val="accent6">
                          <a:lumMod val="50000"/>
                        </a:schemeClr>
                      </a:solidFill>
                      <a:latin typeface="Ubuntu" panose="020B0504030602030204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010-41B5-B048-681FB6A0268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chemeClr val="accent6">
                        <a:lumMod val="50000"/>
                      </a:schemeClr>
                    </a:solidFill>
                    <a:latin typeface="Ubuntu" panose="020B0504030602030204" pitchFamily="34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ИП</c:v>
                </c:pt>
                <c:pt idx="1">
                  <c:v>Малых и средних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322</c:v>
                </c:pt>
                <c:pt idx="1">
                  <c:v>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010-41B5-B048-681FB6A026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351">
          <a:noFill/>
        </a:ln>
      </c:spPr>
    </c:plotArea>
    <c:legend>
      <c:legendPos val="b"/>
      <c:layout>
        <c:manualLayout>
          <c:xMode val="edge"/>
          <c:yMode val="edge"/>
          <c:x val="0.26904432451561533"/>
          <c:y val="0.83361388159813365"/>
          <c:w val="0.51627284791648231"/>
          <c:h val="0.13458384368620591"/>
        </c:manualLayout>
      </c:layout>
      <c:overlay val="0"/>
      <c:spPr>
        <a:noFill/>
        <a:ln w="21250">
          <a:noFill/>
        </a:ln>
      </c:spPr>
      <c:txPr>
        <a:bodyPr rot="0" vert="horz"/>
        <a:lstStyle/>
        <a:p>
          <a:pPr>
            <a:defRPr/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>
          <a:solidFill>
            <a:srgbClr val="126F87"/>
          </a:solidFill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1"/>
            <c:bubble3D val="0"/>
            <c:spPr>
              <a:solidFill>
                <a:schemeClr val="accent6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0-FD05-4766-9143-340C3ECFBB7F}"/>
              </c:ext>
            </c:extLst>
          </c:dPt>
          <c:dPt>
            <c:idx val="3"/>
            <c:bubble3D val="0"/>
            <c:explosion val="1"/>
            <c:spPr>
              <a:solidFill>
                <a:schemeClr val="accent4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FD05-4766-9143-340C3ECFBB7F}"/>
              </c:ext>
            </c:extLst>
          </c:dPt>
          <c:dPt>
            <c:idx val="4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2-FD05-4766-9143-340C3ECFBB7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>
                    <a:solidFill>
                      <a:srgbClr val="000000"/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обрабатывающие производства</c:v>
                </c:pt>
                <c:pt idx="1">
                  <c:v>оптовая и розничная торговля</c:v>
                </c:pt>
                <c:pt idx="2">
                  <c:v>транспортировка и хранение</c:v>
                </c:pt>
                <c:pt idx="3">
                  <c:v>сельское хозяйство</c:v>
                </c:pt>
                <c:pt idx="4">
                  <c:v>прочие отрасли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0.44</c:v>
                </c:pt>
                <c:pt idx="1">
                  <c:v>0.34</c:v>
                </c:pt>
                <c:pt idx="2">
                  <c:v>9.0000000000000024E-2</c:v>
                </c:pt>
                <c:pt idx="3">
                  <c:v>0.05</c:v>
                </c:pt>
                <c:pt idx="4">
                  <c:v>8.0000000000000043E-2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D05-4766-9143-340C3ECFBB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5861877506272892"/>
          <c:y val="0.18222646314152333"/>
          <c:w val="0.33296683966331997"/>
          <c:h val="0.70570459964995835"/>
        </c:manualLayout>
      </c:layout>
      <c:overlay val="0"/>
      <c:txPr>
        <a:bodyPr/>
        <a:lstStyle/>
        <a:p>
          <a:pPr>
            <a:defRPr>
              <a:solidFill>
                <a:srgbClr val="000000"/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0-0DAC-4B3C-A3CF-528220634BBF}"/>
              </c:ext>
            </c:extLst>
          </c:dPt>
          <c:dPt>
            <c:idx val="1"/>
            <c:bubble3D val="0"/>
            <c:spPr>
              <a:solidFill>
                <a:schemeClr val="accent2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0DAC-4B3C-A3CF-528220634BBF}"/>
              </c:ext>
            </c:extLst>
          </c:dPt>
          <c:dPt>
            <c:idx val="2"/>
            <c:bubble3D val="0"/>
            <c:spPr>
              <a:solidFill>
                <a:srgbClr val="CCCCFF"/>
              </a:solidFill>
            </c:spPr>
            <c:extLst>
              <c:ext xmlns:c16="http://schemas.microsoft.com/office/drawing/2014/chart" uri="{C3380CC4-5D6E-409C-BE32-E72D297353CC}">
                <c16:uniqueId val="{00000002-0DAC-4B3C-A3CF-528220634BBF}"/>
              </c:ext>
            </c:extLst>
          </c:dPt>
          <c:dPt>
            <c:idx val="4"/>
            <c:bubble3D val="0"/>
            <c:spPr>
              <a:solidFill>
                <a:schemeClr val="accent5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0DAC-4B3C-A3CF-528220634BBF}"/>
              </c:ext>
            </c:extLst>
          </c:dPt>
          <c:dPt>
            <c:idx val="6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4-0DAC-4B3C-A3CF-528220634BB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>
                    <a:solidFill>
                      <a:srgbClr val="000000"/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Лист1!$A$2:$A$8</c:f>
              <c:strCache>
                <c:ptCount val="7"/>
                <c:pt idx="0">
                  <c:v>здравоохранение и предоставление социальных услуг</c:v>
                </c:pt>
                <c:pt idx="1">
                  <c:v>промышленность</c:v>
                </c:pt>
                <c:pt idx="2">
                  <c:v>образование</c:v>
                </c:pt>
                <c:pt idx="3">
                  <c:v>торговля оптовая и розничная</c:v>
                </c:pt>
                <c:pt idx="4">
                  <c:v>прочие отрасли</c:v>
                </c:pt>
                <c:pt idx="5">
                  <c:v>транспортировка и хранение</c:v>
                </c:pt>
                <c:pt idx="6">
                  <c:v>сельское и лесное хозяйство</c:v>
                </c:pt>
              </c:strCache>
            </c:strRef>
          </c:cat>
          <c:val>
            <c:numRef>
              <c:f>Лист1!$B$2:$B$8</c:f>
              <c:numCache>
                <c:formatCode>0%</c:formatCode>
                <c:ptCount val="7"/>
                <c:pt idx="0">
                  <c:v>0.12000000000000002</c:v>
                </c:pt>
                <c:pt idx="1">
                  <c:v>0.16</c:v>
                </c:pt>
                <c:pt idx="2" formatCode="0.0%">
                  <c:v>8.6000000000000021E-2</c:v>
                </c:pt>
                <c:pt idx="3">
                  <c:v>0.11</c:v>
                </c:pt>
                <c:pt idx="4" formatCode="0.0%">
                  <c:v>0.3240000000000004</c:v>
                </c:pt>
                <c:pt idx="5">
                  <c:v>0.12000000000000002</c:v>
                </c:pt>
                <c:pt idx="6">
                  <c:v>8.0000000000000043E-2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DAC-4B3C-A3CF-528220634BB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6816596271049422"/>
          <c:y val="8.4219220463263064E-2"/>
          <c:w val="0.32203577082705237"/>
          <c:h val="0.88919522124660388"/>
        </c:manualLayout>
      </c:layout>
      <c:overlay val="0"/>
      <c:txPr>
        <a:bodyPr/>
        <a:lstStyle/>
        <a:p>
          <a:pPr>
            <a:defRPr sz="1400">
              <a:solidFill>
                <a:srgbClr val="000000"/>
              </a:solidFill>
              <a:latin typeface="Ubuntu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image" Target="../media/image17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image" Target="../media/image17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9B9E86B-EB0D-4193-944C-15D31EEF1FF8}" type="doc">
      <dgm:prSet loTypeId="urn:microsoft.com/office/officeart/2005/8/layout/list1" loCatId="list" qsTypeId="urn:microsoft.com/office/officeart/2005/8/quickstyle/simple1" qsCatId="simple" csTypeId="urn:microsoft.com/office/officeart/2005/8/colors/accent5_5" csCatId="accent5" phldr="1"/>
      <dgm:spPr/>
      <dgm:t>
        <a:bodyPr/>
        <a:lstStyle/>
        <a:p>
          <a:endParaRPr lang="ru-RU"/>
        </a:p>
      </dgm:t>
    </dgm:pt>
    <dgm:pt modelId="{EF299E6E-A373-48FA-846F-1BFEA459DA27}">
      <dgm:prSet phldrT="[Текст]" custT="1"/>
      <dgm:spPr>
        <a:gradFill flip="none" rotWithShape="0">
          <a:gsLst>
            <a:gs pos="0">
              <a:schemeClr val="accent5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accent5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accent5"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16200000" scaled="1"/>
          <a:tileRect/>
        </a:gradFill>
      </dgm:spPr>
      <dgm:t>
        <a:bodyPr/>
        <a:lstStyle/>
        <a:p>
          <a:r>
            <a:rPr lang="ru-RU" sz="1800" dirty="0">
              <a:latin typeface="Ubuntu" panose="020B0504030602030204" pitchFamily="34" charset="0"/>
            </a:rPr>
            <a:t>Площадь района – 3031</a:t>
          </a:r>
          <a:r>
            <a:rPr lang="ru-RU" sz="1800" dirty="0">
              <a:latin typeface="Ubuntu" panose="020B0504030602030204" pitchFamily="34" charset="0"/>
              <a:cs typeface="Times New Roman" panose="02020603050405020304" pitchFamily="18" charset="0"/>
            </a:rPr>
            <a:t> </a:t>
          </a:r>
          <a:r>
            <a:rPr lang="ru-RU" sz="1800" dirty="0">
              <a:latin typeface="Ubuntu" panose="020B0504030602030204" pitchFamily="34" charset="0"/>
            </a:rPr>
            <a:t>кв. км</a:t>
          </a:r>
        </a:p>
      </dgm:t>
    </dgm:pt>
    <dgm:pt modelId="{91E491AB-5949-45A3-B8DE-A0E480D16E19}" type="parTrans" cxnId="{CA06C5C5-D3FA-477F-A437-A4CD77976496}">
      <dgm:prSet/>
      <dgm:spPr/>
      <dgm:t>
        <a:bodyPr/>
        <a:lstStyle/>
        <a:p>
          <a:endParaRPr lang="ru-RU" sz="1800"/>
        </a:p>
      </dgm:t>
    </dgm:pt>
    <dgm:pt modelId="{A0D683D9-1FD1-4938-88EB-1D20E35414C1}" type="sibTrans" cxnId="{CA06C5C5-D3FA-477F-A437-A4CD77976496}">
      <dgm:prSet/>
      <dgm:spPr/>
      <dgm:t>
        <a:bodyPr/>
        <a:lstStyle/>
        <a:p>
          <a:endParaRPr lang="ru-RU" sz="1800"/>
        </a:p>
      </dgm:t>
    </dgm:pt>
    <dgm:pt modelId="{45142B48-25CD-4185-A65D-C9B21F289EEE}">
      <dgm:prSet phldrT="[Текст]" custT="1"/>
      <dgm:spPr>
        <a:gradFill flip="none" rotWithShape="0">
          <a:gsLst>
            <a:gs pos="0">
              <a:schemeClr val="accent5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accent5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accent5"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16200000" scaled="1"/>
          <a:tileRect/>
        </a:gradFill>
      </dgm:spPr>
      <dgm:t>
        <a:bodyPr/>
        <a:lstStyle/>
        <a:p>
          <a:r>
            <a:rPr lang="ru-RU" sz="1800" dirty="0">
              <a:latin typeface="Ubuntu" panose="020B0504030602030204" pitchFamily="34" charset="0"/>
            </a:rPr>
            <a:t>Расположен на севере центральной части Кировской области</a:t>
          </a:r>
        </a:p>
      </dgm:t>
    </dgm:pt>
    <dgm:pt modelId="{EE268263-D06C-42EC-83BA-335D4BCA94B3}" type="parTrans" cxnId="{414C6B2C-7E7A-4CC6-BDE8-67D7DB1DEF40}">
      <dgm:prSet/>
      <dgm:spPr/>
      <dgm:t>
        <a:bodyPr/>
        <a:lstStyle/>
        <a:p>
          <a:endParaRPr lang="ru-RU" sz="1800"/>
        </a:p>
      </dgm:t>
    </dgm:pt>
    <dgm:pt modelId="{97531699-EA4F-4929-96EF-5276F3C9B8DC}" type="sibTrans" cxnId="{414C6B2C-7E7A-4CC6-BDE8-67D7DB1DEF40}">
      <dgm:prSet/>
      <dgm:spPr/>
      <dgm:t>
        <a:bodyPr/>
        <a:lstStyle/>
        <a:p>
          <a:endParaRPr lang="ru-RU" sz="1800"/>
        </a:p>
      </dgm:t>
    </dgm:pt>
    <dgm:pt modelId="{CEEA02FD-AFFA-43DA-8B3F-4F78FAA60FD1}">
      <dgm:prSet phldrT="[Текст]" custT="1"/>
      <dgm:spPr>
        <a:gradFill flip="none" rotWithShape="0">
          <a:gsLst>
            <a:gs pos="0">
              <a:schemeClr val="accent5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accent5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accent5"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16200000" scaled="1"/>
          <a:tileRect/>
        </a:gradFill>
      </dgm:spPr>
      <dgm:t>
        <a:bodyPr/>
        <a:lstStyle/>
        <a:p>
          <a:pPr marL="0" marR="0" lvl="0" indent="0" algn="l" defTabSz="66675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endParaRPr lang="ru-RU" sz="1800" kern="1200" dirty="0">
            <a:latin typeface="Constantia" panose="02030602050306030303" pitchFamily="18" charset="0"/>
            <a:ea typeface="+mn-ea"/>
            <a:cs typeface="+mn-cs"/>
          </a:endParaRPr>
        </a:p>
        <a:p>
          <a:pPr marL="0" marR="0" lvl="0" indent="0" algn="l" defTabSz="66675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ru-RU" sz="1800" kern="1200" dirty="0">
              <a:latin typeface="Ubuntu" panose="020B0504030602030204" pitchFamily="34" charset="0"/>
              <a:ea typeface="+mn-ea"/>
              <a:cs typeface="+mn-cs"/>
            </a:rPr>
            <a:t>Расстояние от областного центра – 68 км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>
            <a:latin typeface="Constantia" panose="02030602050306030303" pitchFamily="18" charset="0"/>
          </a:endParaRPr>
        </a:p>
      </dgm:t>
    </dgm:pt>
    <dgm:pt modelId="{E560546A-4BC1-4628-8AC2-3E73DE5BCDDA}" type="parTrans" cxnId="{1A7CF410-2BFE-4A66-A9AD-67C1370A40C7}">
      <dgm:prSet/>
      <dgm:spPr/>
      <dgm:t>
        <a:bodyPr/>
        <a:lstStyle/>
        <a:p>
          <a:endParaRPr lang="ru-RU" sz="1800"/>
        </a:p>
      </dgm:t>
    </dgm:pt>
    <dgm:pt modelId="{19334AF7-9674-42D2-A27A-A6B70EC775DF}" type="sibTrans" cxnId="{1A7CF410-2BFE-4A66-A9AD-67C1370A40C7}">
      <dgm:prSet/>
      <dgm:spPr/>
      <dgm:t>
        <a:bodyPr/>
        <a:lstStyle/>
        <a:p>
          <a:endParaRPr lang="ru-RU" sz="1800"/>
        </a:p>
      </dgm:t>
    </dgm:pt>
    <dgm:pt modelId="{9C3D6419-BE15-4EF7-A859-614D7EA7CF34}">
      <dgm:prSet phldrT="[Текст]" custT="1"/>
      <dgm:spPr>
        <a:gradFill flip="none" rotWithShape="0">
          <a:gsLst>
            <a:gs pos="0">
              <a:schemeClr val="accent5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accent5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accent5"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16200000" scaled="1"/>
          <a:tileRect/>
        </a:gradFill>
      </dgm:spPr>
      <dgm:t>
        <a:bodyPr/>
        <a:lstStyle/>
        <a:p>
          <a:r>
            <a:rPr lang="ru-RU" sz="1800" dirty="0">
              <a:latin typeface="Ubuntu" panose="020B0504030602030204" pitchFamily="34" charset="0"/>
            </a:rPr>
            <a:t>Район граничит на севере – с Мурашинским МО, северо-востоке – республикой Коми, западе – Орловским районом, востоке – Слободским районом, юге – г.Киров</a:t>
          </a:r>
        </a:p>
      </dgm:t>
    </dgm:pt>
    <dgm:pt modelId="{A44C0625-C35A-4E6F-BF75-9684C57947F9}" type="parTrans" cxnId="{1868D331-254C-4BB1-8F0C-C4E0D4C8E4C7}">
      <dgm:prSet/>
      <dgm:spPr/>
      <dgm:t>
        <a:bodyPr/>
        <a:lstStyle/>
        <a:p>
          <a:endParaRPr lang="ru-RU" sz="1800"/>
        </a:p>
      </dgm:t>
    </dgm:pt>
    <dgm:pt modelId="{2786A2C7-661B-4C60-8B79-C62F87548A5C}" type="sibTrans" cxnId="{1868D331-254C-4BB1-8F0C-C4E0D4C8E4C7}">
      <dgm:prSet/>
      <dgm:spPr/>
      <dgm:t>
        <a:bodyPr/>
        <a:lstStyle/>
        <a:p>
          <a:endParaRPr lang="ru-RU" sz="1800"/>
        </a:p>
      </dgm:t>
    </dgm:pt>
    <dgm:pt modelId="{CAD41E72-FE7F-421B-9078-8B28B7334109}">
      <dgm:prSet custT="1"/>
      <dgm:spPr>
        <a:gradFill flip="none" rotWithShape="0">
          <a:gsLst>
            <a:gs pos="0">
              <a:schemeClr val="accent5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accent5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accent5"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16200000" scaled="1"/>
          <a:tileRect/>
        </a:gra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dirty="0">
              <a:latin typeface="Ubuntu" panose="020B0504030602030204" pitchFamily="34" charset="0"/>
            </a:rPr>
            <a:t>Численность населения </a:t>
          </a:r>
          <a:r>
            <a:rPr lang="ru-RU" sz="700" dirty="0">
              <a:latin typeface="Ubuntu" panose="020B0504030602030204" pitchFamily="34" charset="0"/>
            </a:rPr>
            <a:t>(на 01.01.2022)</a:t>
          </a:r>
          <a:r>
            <a:rPr lang="ru-RU" sz="1800" dirty="0">
              <a:latin typeface="Ubuntu" panose="020B0504030602030204" pitchFamily="34" charset="0"/>
            </a:rPr>
            <a:t> – 17233</a:t>
          </a:r>
          <a:r>
            <a:rPr lang="ru-RU" sz="1800" dirty="0">
              <a:solidFill>
                <a:schemeClr val="bg1"/>
              </a:solidFill>
              <a:latin typeface="Ubuntu" panose="020B0504030602030204" pitchFamily="34" charset="0"/>
            </a:rPr>
            <a:t> </a:t>
          </a:r>
          <a:r>
            <a:rPr lang="ru-RU" sz="1800" dirty="0">
              <a:latin typeface="Ubuntu" panose="020B0504030602030204" pitchFamily="34" charset="0"/>
            </a:rPr>
            <a:t>человека</a:t>
          </a:r>
        </a:p>
      </dgm:t>
    </dgm:pt>
    <dgm:pt modelId="{B40B2F74-4E28-4725-A50C-63560055A432}" type="parTrans" cxnId="{76A8CE48-2C32-4693-AC46-BFE59F4E551C}">
      <dgm:prSet/>
      <dgm:spPr/>
      <dgm:t>
        <a:bodyPr/>
        <a:lstStyle/>
        <a:p>
          <a:endParaRPr lang="ru-RU" sz="1800"/>
        </a:p>
      </dgm:t>
    </dgm:pt>
    <dgm:pt modelId="{E6E12B40-FC05-452F-A387-1E76DED874A5}" type="sibTrans" cxnId="{76A8CE48-2C32-4693-AC46-BFE59F4E551C}">
      <dgm:prSet/>
      <dgm:spPr/>
      <dgm:t>
        <a:bodyPr/>
        <a:lstStyle/>
        <a:p>
          <a:endParaRPr lang="ru-RU" sz="1800"/>
        </a:p>
      </dgm:t>
    </dgm:pt>
    <dgm:pt modelId="{FCCF4E3B-5529-4ABD-8BB0-8E1E0ABB1EF8}" type="pres">
      <dgm:prSet presAssocID="{39B9E86B-EB0D-4193-944C-15D31EEF1FF8}" presName="linear" presStyleCnt="0">
        <dgm:presLayoutVars>
          <dgm:dir/>
          <dgm:animLvl val="lvl"/>
          <dgm:resizeHandles val="exact"/>
        </dgm:presLayoutVars>
      </dgm:prSet>
      <dgm:spPr/>
    </dgm:pt>
    <dgm:pt modelId="{F4AABBD5-1F28-4552-84EB-CF27CD85F27B}" type="pres">
      <dgm:prSet presAssocID="{EF299E6E-A373-48FA-846F-1BFEA459DA27}" presName="parentLin" presStyleCnt="0"/>
      <dgm:spPr/>
    </dgm:pt>
    <dgm:pt modelId="{2C022169-22B2-4BBF-89D9-CD50A4ECB27C}" type="pres">
      <dgm:prSet presAssocID="{EF299E6E-A373-48FA-846F-1BFEA459DA27}" presName="parentLeftMargin" presStyleLbl="node1" presStyleIdx="0" presStyleCnt="5"/>
      <dgm:spPr/>
    </dgm:pt>
    <dgm:pt modelId="{B9FC0CC2-A407-49E3-9FF7-718A17486171}" type="pres">
      <dgm:prSet presAssocID="{EF299E6E-A373-48FA-846F-1BFEA459DA27}" presName="parentText" presStyleLbl="node1" presStyleIdx="0" presStyleCnt="5" custScaleX="131392">
        <dgm:presLayoutVars>
          <dgm:chMax val="0"/>
          <dgm:bulletEnabled val="1"/>
        </dgm:presLayoutVars>
      </dgm:prSet>
      <dgm:spPr/>
    </dgm:pt>
    <dgm:pt modelId="{26CAEFF1-20BF-4B29-B0F6-88110B165630}" type="pres">
      <dgm:prSet presAssocID="{EF299E6E-A373-48FA-846F-1BFEA459DA27}" presName="negativeSpace" presStyleCnt="0"/>
      <dgm:spPr/>
    </dgm:pt>
    <dgm:pt modelId="{B7E27818-9B38-46F2-9980-1D56FB2E240E}" type="pres">
      <dgm:prSet presAssocID="{EF299E6E-A373-48FA-846F-1BFEA459DA27}" presName="childText" presStyleLbl="conFgAcc1" presStyleIdx="0" presStyleCnt="5">
        <dgm:presLayoutVars>
          <dgm:bulletEnabled val="1"/>
        </dgm:presLayoutVars>
      </dgm:prSet>
      <dgm:spPr/>
    </dgm:pt>
    <dgm:pt modelId="{1C2BFCA5-EE16-4057-A2C1-4E612FFBD4BC}" type="pres">
      <dgm:prSet presAssocID="{A0D683D9-1FD1-4938-88EB-1D20E35414C1}" presName="spaceBetweenRectangles" presStyleCnt="0"/>
      <dgm:spPr/>
    </dgm:pt>
    <dgm:pt modelId="{FD70E39C-4287-4F35-91E8-7FA0B685E76A}" type="pres">
      <dgm:prSet presAssocID="{CAD41E72-FE7F-421B-9078-8B28B7334109}" presName="parentLin" presStyleCnt="0"/>
      <dgm:spPr/>
    </dgm:pt>
    <dgm:pt modelId="{D253D36F-C4AD-4729-82EF-C01DCC903C50}" type="pres">
      <dgm:prSet presAssocID="{CAD41E72-FE7F-421B-9078-8B28B7334109}" presName="parentLeftMargin" presStyleLbl="node1" presStyleIdx="0" presStyleCnt="5"/>
      <dgm:spPr/>
    </dgm:pt>
    <dgm:pt modelId="{D123EE84-B146-4838-A73C-17829EA96951}" type="pres">
      <dgm:prSet presAssocID="{CAD41E72-FE7F-421B-9078-8B28B7334109}" presName="parentText" presStyleLbl="node1" presStyleIdx="1" presStyleCnt="5" custScaleX="131392">
        <dgm:presLayoutVars>
          <dgm:chMax val="0"/>
          <dgm:bulletEnabled val="1"/>
        </dgm:presLayoutVars>
      </dgm:prSet>
      <dgm:spPr/>
    </dgm:pt>
    <dgm:pt modelId="{FA8AEDB6-2AD4-4D4D-A37E-3172E0D7F54B}" type="pres">
      <dgm:prSet presAssocID="{CAD41E72-FE7F-421B-9078-8B28B7334109}" presName="negativeSpace" presStyleCnt="0"/>
      <dgm:spPr/>
    </dgm:pt>
    <dgm:pt modelId="{9F2797E9-4D08-4F6A-AA95-8410C13F2B99}" type="pres">
      <dgm:prSet presAssocID="{CAD41E72-FE7F-421B-9078-8B28B7334109}" presName="childText" presStyleLbl="conFgAcc1" presStyleIdx="1" presStyleCnt="5">
        <dgm:presLayoutVars>
          <dgm:bulletEnabled val="1"/>
        </dgm:presLayoutVars>
      </dgm:prSet>
      <dgm:spPr/>
    </dgm:pt>
    <dgm:pt modelId="{AA627622-DFBD-410F-93D2-DF0119F3022F}" type="pres">
      <dgm:prSet presAssocID="{E6E12B40-FC05-452F-A387-1E76DED874A5}" presName="spaceBetweenRectangles" presStyleCnt="0"/>
      <dgm:spPr/>
    </dgm:pt>
    <dgm:pt modelId="{63CA375B-4E21-4C6F-8BE2-F7F6B3EC974D}" type="pres">
      <dgm:prSet presAssocID="{45142B48-25CD-4185-A65D-C9B21F289EEE}" presName="parentLin" presStyleCnt="0"/>
      <dgm:spPr/>
    </dgm:pt>
    <dgm:pt modelId="{49A37869-E7E0-4E79-A16B-578F70818466}" type="pres">
      <dgm:prSet presAssocID="{45142B48-25CD-4185-A65D-C9B21F289EEE}" presName="parentLeftMargin" presStyleLbl="node1" presStyleIdx="1" presStyleCnt="5"/>
      <dgm:spPr/>
    </dgm:pt>
    <dgm:pt modelId="{B3E0B144-BF3E-4754-9AFC-929250F0F24F}" type="pres">
      <dgm:prSet presAssocID="{45142B48-25CD-4185-A65D-C9B21F289EEE}" presName="parentText" presStyleLbl="node1" presStyleIdx="2" presStyleCnt="5" custScaleX="131392">
        <dgm:presLayoutVars>
          <dgm:chMax val="0"/>
          <dgm:bulletEnabled val="1"/>
        </dgm:presLayoutVars>
      </dgm:prSet>
      <dgm:spPr/>
    </dgm:pt>
    <dgm:pt modelId="{0E22AF6D-6039-4225-BEDD-971684C9C729}" type="pres">
      <dgm:prSet presAssocID="{45142B48-25CD-4185-A65D-C9B21F289EEE}" presName="negativeSpace" presStyleCnt="0"/>
      <dgm:spPr/>
    </dgm:pt>
    <dgm:pt modelId="{20D3361F-964A-4EFF-9870-73E251C1747D}" type="pres">
      <dgm:prSet presAssocID="{45142B48-25CD-4185-A65D-C9B21F289EEE}" presName="childText" presStyleLbl="conFgAcc1" presStyleIdx="2" presStyleCnt="5">
        <dgm:presLayoutVars>
          <dgm:bulletEnabled val="1"/>
        </dgm:presLayoutVars>
      </dgm:prSet>
      <dgm:spPr/>
    </dgm:pt>
    <dgm:pt modelId="{34DECE00-5377-4F54-B96B-E336B3FDE7D3}" type="pres">
      <dgm:prSet presAssocID="{97531699-EA4F-4929-96EF-5276F3C9B8DC}" presName="spaceBetweenRectangles" presStyleCnt="0"/>
      <dgm:spPr/>
    </dgm:pt>
    <dgm:pt modelId="{0B1505C8-2A02-4940-9855-483061A797CF}" type="pres">
      <dgm:prSet presAssocID="{CEEA02FD-AFFA-43DA-8B3F-4F78FAA60FD1}" presName="parentLin" presStyleCnt="0"/>
      <dgm:spPr/>
    </dgm:pt>
    <dgm:pt modelId="{1441B676-9E12-47C6-BA0C-56A7AB4AAA02}" type="pres">
      <dgm:prSet presAssocID="{CEEA02FD-AFFA-43DA-8B3F-4F78FAA60FD1}" presName="parentLeftMargin" presStyleLbl="node1" presStyleIdx="2" presStyleCnt="5"/>
      <dgm:spPr/>
    </dgm:pt>
    <dgm:pt modelId="{ACE7DC79-D332-4CF3-8FD9-668AD078AAF7}" type="pres">
      <dgm:prSet presAssocID="{CEEA02FD-AFFA-43DA-8B3F-4F78FAA60FD1}" presName="parentText" presStyleLbl="node1" presStyleIdx="3" presStyleCnt="5" custScaleX="131392">
        <dgm:presLayoutVars>
          <dgm:chMax val="0"/>
          <dgm:bulletEnabled val="1"/>
        </dgm:presLayoutVars>
      </dgm:prSet>
      <dgm:spPr/>
    </dgm:pt>
    <dgm:pt modelId="{4C6EC913-2321-4538-ADE8-B723ECACA96C}" type="pres">
      <dgm:prSet presAssocID="{CEEA02FD-AFFA-43DA-8B3F-4F78FAA60FD1}" presName="negativeSpace" presStyleCnt="0"/>
      <dgm:spPr/>
    </dgm:pt>
    <dgm:pt modelId="{E1E1B7B7-8509-46C9-8803-E506DECB756F}" type="pres">
      <dgm:prSet presAssocID="{CEEA02FD-AFFA-43DA-8B3F-4F78FAA60FD1}" presName="childText" presStyleLbl="conFgAcc1" presStyleIdx="3" presStyleCnt="5">
        <dgm:presLayoutVars>
          <dgm:bulletEnabled val="1"/>
        </dgm:presLayoutVars>
      </dgm:prSet>
      <dgm:spPr/>
    </dgm:pt>
    <dgm:pt modelId="{0C97AF25-FBE2-4A76-ABC9-0E1FEC884A4D}" type="pres">
      <dgm:prSet presAssocID="{19334AF7-9674-42D2-A27A-A6B70EC775DF}" presName="spaceBetweenRectangles" presStyleCnt="0"/>
      <dgm:spPr/>
    </dgm:pt>
    <dgm:pt modelId="{F2744118-6485-48C4-9C59-E95318E15E1D}" type="pres">
      <dgm:prSet presAssocID="{9C3D6419-BE15-4EF7-A859-614D7EA7CF34}" presName="parentLin" presStyleCnt="0"/>
      <dgm:spPr/>
    </dgm:pt>
    <dgm:pt modelId="{E2952B24-94D9-40F9-9023-33B4C0A754C7}" type="pres">
      <dgm:prSet presAssocID="{9C3D6419-BE15-4EF7-A859-614D7EA7CF34}" presName="parentLeftMargin" presStyleLbl="node1" presStyleIdx="3" presStyleCnt="5"/>
      <dgm:spPr/>
    </dgm:pt>
    <dgm:pt modelId="{DB1B09F1-0A62-4298-BF86-3A236248471D}" type="pres">
      <dgm:prSet presAssocID="{9C3D6419-BE15-4EF7-A859-614D7EA7CF34}" presName="parentText" presStyleLbl="node1" presStyleIdx="4" presStyleCnt="5" custScaleX="131392" custScaleY="190030">
        <dgm:presLayoutVars>
          <dgm:chMax val="0"/>
          <dgm:bulletEnabled val="1"/>
        </dgm:presLayoutVars>
      </dgm:prSet>
      <dgm:spPr/>
    </dgm:pt>
    <dgm:pt modelId="{807C67AA-E40D-48EF-A152-7AFE8DF78AC2}" type="pres">
      <dgm:prSet presAssocID="{9C3D6419-BE15-4EF7-A859-614D7EA7CF34}" presName="negativeSpace" presStyleCnt="0"/>
      <dgm:spPr/>
    </dgm:pt>
    <dgm:pt modelId="{BF5546EF-50B1-4C71-A55E-4631FB88440B}" type="pres">
      <dgm:prSet presAssocID="{9C3D6419-BE15-4EF7-A859-614D7EA7CF34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1A7CF410-2BFE-4A66-A9AD-67C1370A40C7}" srcId="{39B9E86B-EB0D-4193-944C-15D31EEF1FF8}" destId="{CEEA02FD-AFFA-43DA-8B3F-4F78FAA60FD1}" srcOrd="3" destOrd="0" parTransId="{E560546A-4BC1-4628-8AC2-3E73DE5BCDDA}" sibTransId="{19334AF7-9674-42D2-A27A-A6B70EC775DF}"/>
    <dgm:cxn modelId="{1C73941C-CCB8-4E35-B7C9-D77C12FAD7D1}" type="presOf" srcId="{CEEA02FD-AFFA-43DA-8B3F-4F78FAA60FD1}" destId="{1441B676-9E12-47C6-BA0C-56A7AB4AAA02}" srcOrd="0" destOrd="0" presId="urn:microsoft.com/office/officeart/2005/8/layout/list1"/>
    <dgm:cxn modelId="{26D2C91C-D4FC-4461-873C-601615D99637}" type="presOf" srcId="{45142B48-25CD-4185-A65D-C9B21F289EEE}" destId="{49A37869-E7E0-4E79-A16B-578F70818466}" srcOrd="0" destOrd="0" presId="urn:microsoft.com/office/officeart/2005/8/layout/list1"/>
    <dgm:cxn modelId="{414C6B2C-7E7A-4CC6-BDE8-67D7DB1DEF40}" srcId="{39B9E86B-EB0D-4193-944C-15D31EEF1FF8}" destId="{45142B48-25CD-4185-A65D-C9B21F289EEE}" srcOrd="2" destOrd="0" parTransId="{EE268263-D06C-42EC-83BA-335D4BCA94B3}" sibTransId="{97531699-EA4F-4929-96EF-5276F3C9B8DC}"/>
    <dgm:cxn modelId="{1868D331-254C-4BB1-8F0C-C4E0D4C8E4C7}" srcId="{39B9E86B-EB0D-4193-944C-15D31EEF1FF8}" destId="{9C3D6419-BE15-4EF7-A859-614D7EA7CF34}" srcOrd="4" destOrd="0" parTransId="{A44C0625-C35A-4E6F-BF75-9684C57947F9}" sibTransId="{2786A2C7-661B-4C60-8B79-C62F87548A5C}"/>
    <dgm:cxn modelId="{973DA445-0001-4B76-B185-0FCF516BA81D}" type="presOf" srcId="{CAD41E72-FE7F-421B-9078-8B28B7334109}" destId="{D123EE84-B146-4838-A73C-17829EA96951}" srcOrd="1" destOrd="0" presId="urn:microsoft.com/office/officeart/2005/8/layout/list1"/>
    <dgm:cxn modelId="{76A8CE48-2C32-4693-AC46-BFE59F4E551C}" srcId="{39B9E86B-EB0D-4193-944C-15D31EEF1FF8}" destId="{CAD41E72-FE7F-421B-9078-8B28B7334109}" srcOrd="1" destOrd="0" parTransId="{B40B2F74-4E28-4725-A50C-63560055A432}" sibTransId="{E6E12B40-FC05-452F-A387-1E76DED874A5}"/>
    <dgm:cxn modelId="{973D1B6A-93CD-474D-88F7-07B35C585641}" type="presOf" srcId="{CEEA02FD-AFFA-43DA-8B3F-4F78FAA60FD1}" destId="{ACE7DC79-D332-4CF3-8FD9-668AD078AAF7}" srcOrd="1" destOrd="0" presId="urn:microsoft.com/office/officeart/2005/8/layout/list1"/>
    <dgm:cxn modelId="{93EAA071-3A52-47C2-96D3-63C6781D885A}" type="presOf" srcId="{9C3D6419-BE15-4EF7-A859-614D7EA7CF34}" destId="{DB1B09F1-0A62-4298-BF86-3A236248471D}" srcOrd="1" destOrd="0" presId="urn:microsoft.com/office/officeart/2005/8/layout/list1"/>
    <dgm:cxn modelId="{3AC9B056-BFB5-4D0B-8A9D-4C8ED7A36CAB}" type="presOf" srcId="{EF299E6E-A373-48FA-846F-1BFEA459DA27}" destId="{B9FC0CC2-A407-49E3-9FF7-718A17486171}" srcOrd="1" destOrd="0" presId="urn:microsoft.com/office/officeart/2005/8/layout/list1"/>
    <dgm:cxn modelId="{8A8878A3-A09C-40F5-AAAB-111ABD14D7E3}" type="presOf" srcId="{45142B48-25CD-4185-A65D-C9B21F289EEE}" destId="{B3E0B144-BF3E-4754-9AFC-929250F0F24F}" srcOrd="1" destOrd="0" presId="urn:microsoft.com/office/officeart/2005/8/layout/list1"/>
    <dgm:cxn modelId="{CA06C5C5-D3FA-477F-A437-A4CD77976496}" srcId="{39B9E86B-EB0D-4193-944C-15D31EEF1FF8}" destId="{EF299E6E-A373-48FA-846F-1BFEA459DA27}" srcOrd="0" destOrd="0" parTransId="{91E491AB-5949-45A3-B8DE-A0E480D16E19}" sibTransId="{A0D683D9-1FD1-4938-88EB-1D20E35414C1}"/>
    <dgm:cxn modelId="{96B306DC-FFB6-45E3-918E-9CE71DADF592}" type="presOf" srcId="{9C3D6419-BE15-4EF7-A859-614D7EA7CF34}" destId="{E2952B24-94D9-40F9-9023-33B4C0A754C7}" srcOrd="0" destOrd="0" presId="urn:microsoft.com/office/officeart/2005/8/layout/list1"/>
    <dgm:cxn modelId="{3D0598DE-F005-4CBE-A44D-78BA3BAC190C}" type="presOf" srcId="{EF299E6E-A373-48FA-846F-1BFEA459DA27}" destId="{2C022169-22B2-4BBF-89D9-CD50A4ECB27C}" srcOrd="0" destOrd="0" presId="urn:microsoft.com/office/officeart/2005/8/layout/list1"/>
    <dgm:cxn modelId="{F946D2EC-E6FE-4A53-9E24-24EBF5554D51}" type="presOf" srcId="{CAD41E72-FE7F-421B-9078-8B28B7334109}" destId="{D253D36F-C4AD-4729-82EF-C01DCC903C50}" srcOrd="0" destOrd="0" presId="urn:microsoft.com/office/officeart/2005/8/layout/list1"/>
    <dgm:cxn modelId="{DFFCCAF4-D7DC-439E-B144-9FEC46CBD0AE}" type="presOf" srcId="{39B9E86B-EB0D-4193-944C-15D31EEF1FF8}" destId="{FCCF4E3B-5529-4ABD-8BB0-8E1E0ABB1EF8}" srcOrd="0" destOrd="0" presId="urn:microsoft.com/office/officeart/2005/8/layout/list1"/>
    <dgm:cxn modelId="{E3BAEC4C-D110-48F7-99D6-200078CFD769}" type="presParOf" srcId="{FCCF4E3B-5529-4ABD-8BB0-8E1E0ABB1EF8}" destId="{F4AABBD5-1F28-4552-84EB-CF27CD85F27B}" srcOrd="0" destOrd="0" presId="urn:microsoft.com/office/officeart/2005/8/layout/list1"/>
    <dgm:cxn modelId="{D027D1C6-B784-42DD-81C0-B862D319FF2C}" type="presParOf" srcId="{F4AABBD5-1F28-4552-84EB-CF27CD85F27B}" destId="{2C022169-22B2-4BBF-89D9-CD50A4ECB27C}" srcOrd="0" destOrd="0" presId="urn:microsoft.com/office/officeart/2005/8/layout/list1"/>
    <dgm:cxn modelId="{826EA9FD-1A50-42E6-99C6-575C8A5CBA37}" type="presParOf" srcId="{F4AABBD5-1F28-4552-84EB-CF27CD85F27B}" destId="{B9FC0CC2-A407-49E3-9FF7-718A17486171}" srcOrd="1" destOrd="0" presId="urn:microsoft.com/office/officeart/2005/8/layout/list1"/>
    <dgm:cxn modelId="{11BDA211-5163-4A12-8324-6FD51251E380}" type="presParOf" srcId="{FCCF4E3B-5529-4ABD-8BB0-8E1E0ABB1EF8}" destId="{26CAEFF1-20BF-4B29-B0F6-88110B165630}" srcOrd="1" destOrd="0" presId="urn:microsoft.com/office/officeart/2005/8/layout/list1"/>
    <dgm:cxn modelId="{8DA2CF8B-CF1D-45F1-A714-84C8B3EDF2E3}" type="presParOf" srcId="{FCCF4E3B-5529-4ABD-8BB0-8E1E0ABB1EF8}" destId="{B7E27818-9B38-46F2-9980-1D56FB2E240E}" srcOrd="2" destOrd="0" presId="urn:microsoft.com/office/officeart/2005/8/layout/list1"/>
    <dgm:cxn modelId="{A8254496-9A68-44F3-92EC-FE308C1015A0}" type="presParOf" srcId="{FCCF4E3B-5529-4ABD-8BB0-8E1E0ABB1EF8}" destId="{1C2BFCA5-EE16-4057-A2C1-4E612FFBD4BC}" srcOrd="3" destOrd="0" presId="urn:microsoft.com/office/officeart/2005/8/layout/list1"/>
    <dgm:cxn modelId="{15D5FF5B-5376-45EA-B320-53FF762FBD15}" type="presParOf" srcId="{FCCF4E3B-5529-4ABD-8BB0-8E1E0ABB1EF8}" destId="{FD70E39C-4287-4F35-91E8-7FA0B685E76A}" srcOrd="4" destOrd="0" presId="urn:microsoft.com/office/officeart/2005/8/layout/list1"/>
    <dgm:cxn modelId="{F9461F1A-0D35-4475-963A-8FF196D1EB96}" type="presParOf" srcId="{FD70E39C-4287-4F35-91E8-7FA0B685E76A}" destId="{D253D36F-C4AD-4729-82EF-C01DCC903C50}" srcOrd="0" destOrd="0" presId="urn:microsoft.com/office/officeart/2005/8/layout/list1"/>
    <dgm:cxn modelId="{3782349C-E2D8-4B14-B0CB-C3C8C7A5B5E4}" type="presParOf" srcId="{FD70E39C-4287-4F35-91E8-7FA0B685E76A}" destId="{D123EE84-B146-4838-A73C-17829EA96951}" srcOrd="1" destOrd="0" presId="urn:microsoft.com/office/officeart/2005/8/layout/list1"/>
    <dgm:cxn modelId="{3EA4C8FB-F111-4BEC-BE2E-B807392F6FBD}" type="presParOf" srcId="{FCCF4E3B-5529-4ABD-8BB0-8E1E0ABB1EF8}" destId="{FA8AEDB6-2AD4-4D4D-A37E-3172E0D7F54B}" srcOrd="5" destOrd="0" presId="urn:microsoft.com/office/officeart/2005/8/layout/list1"/>
    <dgm:cxn modelId="{D12FC29B-4368-4FAA-B47F-5C033793CFC5}" type="presParOf" srcId="{FCCF4E3B-5529-4ABD-8BB0-8E1E0ABB1EF8}" destId="{9F2797E9-4D08-4F6A-AA95-8410C13F2B99}" srcOrd="6" destOrd="0" presId="urn:microsoft.com/office/officeart/2005/8/layout/list1"/>
    <dgm:cxn modelId="{46D05114-5C70-41F8-BC77-D54406D3CDB3}" type="presParOf" srcId="{FCCF4E3B-5529-4ABD-8BB0-8E1E0ABB1EF8}" destId="{AA627622-DFBD-410F-93D2-DF0119F3022F}" srcOrd="7" destOrd="0" presId="urn:microsoft.com/office/officeart/2005/8/layout/list1"/>
    <dgm:cxn modelId="{A79F4604-3C3B-43DE-AC1F-96B47A598EE5}" type="presParOf" srcId="{FCCF4E3B-5529-4ABD-8BB0-8E1E0ABB1EF8}" destId="{63CA375B-4E21-4C6F-8BE2-F7F6B3EC974D}" srcOrd="8" destOrd="0" presId="urn:microsoft.com/office/officeart/2005/8/layout/list1"/>
    <dgm:cxn modelId="{92CFAF11-76C4-4940-802D-100F5A273D68}" type="presParOf" srcId="{63CA375B-4E21-4C6F-8BE2-F7F6B3EC974D}" destId="{49A37869-E7E0-4E79-A16B-578F70818466}" srcOrd="0" destOrd="0" presId="urn:microsoft.com/office/officeart/2005/8/layout/list1"/>
    <dgm:cxn modelId="{C45C2E61-DD7C-4B5F-8775-72F36BF2F578}" type="presParOf" srcId="{63CA375B-4E21-4C6F-8BE2-F7F6B3EC974D}" destId="{B3E0B144-BF3E-4754-9AFC-929250F0F24F}" srcOrd="1" destOrd="0" presId="urn:microsoft.com/office/officeart/2005/8/layout/list1"/>
    <dgm:cxn modelId="{06C9A778-F2DC-4E3A-8D87-77365FEE890A}" type="presParOf" srcId="{FCCF4E3B-5529-4ABD-8BB0-8E1E0ABB1EF8}" destId="{0E22AF6D-6039-4225-BEDD-971684C9C729}" srcOrd="9" destOrd="0" presId="urn:microsoft.com/office/officeart/2005/8/layout/list1"/>
    <dgm:cxn modelId="{1A1E62CC-75E4-4BC3-A1B5-A12D72E89C75}" type="presParOf" srcId="{FCCF4E3B-5529-4ABD-8BB0-8E1E0ABB1EF8}" destId="{20D3361F-964A-4EFF-9870-73E251C1747D}" srcOrd="10" destOrd="0" presId="urn:microsoft.com/office/officeart/2005/8/layout/list1"/>
    <dgm:cxn modelId="{94ACD699-6606-42E7-93EB-AB84630445A5}" type="presParOf" srcId="{FCCF4E3B-5529-4ABD-8BB0-8E1E0ABB1EF8}" destId="{34DECE00-5377-4F54-B96B-E336B3FDE7D3}" srcOrd="11" destOrd="0" presId="urn:microsoft.com/office/officeart/2005/8/layout/list1"/>
    <dgm:cxn modelId="{92123744-30F3-494F-8D03-3556D1EEDAD2}" type="presParOf" srcId="{FCCF4E3B-5529-4ABD-8BB0-8E1E0ABB1EF8}" destId="{0B1505C8-2A02-4940-9855-483061A797CF}" srcOrd="12" destOrd="0" presId="urn:microsoft.com/office/officeart/2005/8/layout/list1"/>
    <dgm:cxn modelId="{F3829C79-2C24-4357-8EAC-D964D8ECADE4}" type="presParOf" srcId="{0B1505C8-2A02-4940-9855-483061A797CF}" destId="{1441B676-9E12-47C6-BA0C-56A7AB4AAA02}" srcOrd="0" destOrd="0" presId="urn:microsoft.com/office/officeart/2005/8/layout/list1"/>
    <dgm:cxn modelId="{8B1914BD-99EC-4E6C-ABE7-112602787FAA}" type="presParOf" srcId="{0B1505C8-2A02-4940-9855-483061A797CF}" destId="{ACE7DC79-D332-4CF3-8FD9-668AD078AAF7}" srcOrd="1" destOrd="0" presId="urn:microsoft.com/office/officeart/2005/8/layout/list1"/>
    <dgm:cxn modelId="{8E8B962D-CE9A-407A-8EBB-D5A01275D642}" type="presParOf" srcId="{FCCF4E3B-5529-4ABD-8BB0-8E1E0ABB1EF8}" destId="{4C6EC913-2321-4538-ADE8-B723ECACA96C}" srcOrd="13" destOrd="0" presId="urn:microsoft.com/office/officeart/2005/8/layout/list1"/>
    <dgm:cxn modelId="{5C7CD082-6957-4115-B1B0-B8A9EF4C0E0A}" type="presParOf" srcId="{FCCF4E3B-5529-4ABD-8BB0-8E1E0ABB1EF8}" destId="{E1E1B7B7-8509-46C9-8803-E506DECB756F}" srcOrd="14" destOrd="0" presId="urn:microsoft.com/office/officeart/2005/8/layout/list1"/>
    <dgm:cxn modelId="{0C6AB521-2C0F-4DF8-9F7C-6E3187513EF8}" type="presParOf" srcId="{FCCF4E3B-5529-4ABD-8BB0-8E1E0ABB1EF8}" destId="{0C97AF25-FBE2-4A76-ABC9-0E1FEC884A4D}" srcOrd="15" destOrd="0" presId="urn:microsoft.com/office/officeart/2005/8/layout/list1"/>
    <dgm:cxn modelId="{A0413282-BF1B-479E-A3CA-6984882A48EA}" type="presParOf" srcId="{FCCF4E3B-5529-4ABD-8BB0-8E1E0ABB1EF8}" destId="{F2744118-6485-48C4-9C59-E95318E15E1D}" srcOrd="16" destOrd="0" presId="urn:microsoft.com/office/officeart/2005/8/layout/list1"/>
    <dgm:cxn modelId="{A3FEF4DC-32C7-48DC-9FD8-AE307D686AD3}" type="presParOf" srcId="{F2744118-6485-48C4-9C59-E95318E15E1D}" destId="{E2952B24-94D9-40F9-9023-33B4C0A754C7}" srcOrd="0" destOrd="0" presId="urn:microsoft.com/office/officeart/2005/8/layout/list1"/>
    <dgm:cxn modelId="{5BE70731-1485-4F33-BACE-2ADBC9BC770E}" type="presParOf" srcId="{F2744118-6485-48C4-9C59-E95318E15E1D}" destId="{DB1B09F1-0A62-4298-BF86-3A236248471D}" srcOrd="1" destOrd="0" presId="urn:microsoft.com/office/officeart/2005/8/layout/list1"/>
    <dgm:cxn modelId="{F9876900-6FD2-4A53-B3C7-9FC993B78517}" type="presParOf" srcId="{FCCF4E3B-5529-4ABD-8BB0-8E1E0ABB1EF8}" destId="{807C67AA-E40D-48EF-A152-7AFE8DF78AC2}" srcOrd="17" destOrd="0" presId="urn:microsoft.com/office/officeart/2005/8/layout/list1"/>
    <dgm:cxn modelId="{4CDECD05-F3C8-4407-A4DE-C9E2C7DA535C}" type="presParOf" srcId="{FCCF4E3B-5529-4ABD-8BB0-8E1E0ABB1EF8}" destId="{BF5546EF-50B1-4C71-A55E-4631FB88440B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9AACA47-9AF4-416C-92D6-111241374499}" type="doc">
      <dgm:prSet loTypeId="urn:microsoft.com/office/officeart/2005/8/layout/vList2" loCatId="list" qsTypeId="urn:microsoft.com/office/officeart/2005/8/quickstyle/simple3" qsCatId="simple" csTypeId="urn:microsoft.com/office/officeart/2005/8/colors/accent1_5" csCatId="accent1" phldr="1"/>
      <dgm:spPr/>
      <dgm:t>
        <a:bodyPr/>
        <a:lstStyle/>
        <a:p>
          <a:endParaRPr lang="ru-RU"/>
        </a:p>
      </dgm:t>
    </dgm:pt>
    <dgm:pt modelId="{9D0F789F-9687-4DF3-B3CC-690B39AF966F}">
      <dgm:prSet phldrT="[Текст]" custT="1"/>
      <dgm:spPr/>
      <dgm:t>
        <a:bodyPr/>
        <a:lstStyle/>
        <a:p>
          <a:r>
            <a:rPr lang="ru-RU" sz="2000" b="1" dirty="0">
              <a:solidFill>
                <a:srgbClr val="126F87"/>
              </a:solidFill>
              <a:latin typeface="Ubuntu" panose="020B0504030602030204" pitchFamily="34" charset="0"/>
            </a:rPr>
            <a:t>44 081</a:t>
          </a:r>
          <a:r>
            <a:rPr lang="ru-RU" sz="2000" b="1" dirty="0">
              <a:solidFill>
                <a:srgbClr val="C00000"/>
              </a:solidFill>
              <a:latin typeface="Ubuntu" panose="020B0504030602030204" pitchFamily="34" charset="0"/>
            </a:rPr>
            <a:t> </a:t>
          </a:r>
          <a:r>
            <a:rPr lang="ru-RU" sz="2000" b="1" dirty="0">
              <a:solidFill>
                <a:srgbClr val="126F87"/>
              </a:solidFill>
              <a:latin typeface="Ubuntu" panose="020B0504030602030204" pitchFamily="34" charset="0"/>
            </a:rPr>
            <a:t>рубль</a:t>
          </a:r>
        </a:p>
      </dgm:t>
    </dgm:pt>
    <dgm:pt modelId="{DD0DB5AA-FF09-421C-8978-485A2E9241F8}" type="parTrans" cxnId="{EFF3A27D-4058-435E-81B4-13B2841064D2}">
      <dgm:prSet/>
      <dgm:spPr/>
      <dgm:t>
        <a:bodyPr/>
        <a:lstStyle/>
        <a:p>
          <a:endParaRPr lang="ru-RU"/>
        </a:p>
      </dgm:t>
    </dgm:pt>
    <dgm:pt modelId="{4EB28065-7677-4E95-A82F-8CACBAE84480}" type="sibTrans" cxnId="{EFF3A27D-4058-435E-81B4-13B2841064D2}">
      <dgm:prSet/>
      <dgm:spPr/>
      <dgm:t>
        <a:bodyPr/>
        <a:lstStyle/>
        <a:p>
          <a:endParaRPr lang="ru-RU"/>
        </a:p>
      </dgm:t>
    </dgm:pt>
    <dgm:pt modelId="{2A47A32C-E23E-4ED0-8732-601718450A87}">
      <dgm:prSet phldrT="[Текст]" custT="1"/>
      <dgm:spPr/>
      <dgm:t>
        <a:bodyPr/>
        <a:lstStyle/>
        <a:p>
          <a:r>
            <a:rPr lang="ru-RU" sz="1600" b="1" dirty="0">
              <a:solidFill>
                <a:srgbClr val="126F87"/>
              </a:solidFill>
              <a:latin typeface="Ubuntu" panose="020B0504030602030204" pitchFamily="34" charset="0"/>
            </a:rPr>
            <a:t>среднемесячная номинальная начисленная заработная плата работников крупных и средних предприятий (без СМП) за 2022 год</a:t>
          </a:r>
        </a:p>
      </dgm:t>
    </dgm:pt>
    <dgm:pt modelId="{5890C899-2961-4021-8456-D5F7E1E63110}" type="parTrans" cxnId="{B33214D2-9C0B-43CA-8111-4B90E59A1149}">
      <dgm:prSet/>
      <dgm:spPr/>
      <dgm:t>
        <a:bodyPr/>
        <a:lstStyle/>
        <a:p>
          <a:endParaRPr lang="ru-RU"/>
        </a:p>
      </dgm:t>
    </dgm:pt>
    <dgm:pt modelId="{86CC210C-07C0-4EB1-9AE8-ACC8BEF1275E}" type="sibTrans" cxnId="{B33214D2-9C0B-43CA-8111-4B90E59A1149}">
      <dgm:prSet/>
      <dgm:spPr/>
      <dgm:t>
        <a:bodyPr/>
        <a:lstStyle/>
        <a:p>
          <a:endParaRPr lang="ru-RU"/>
        </a:p>
      </dgm:t>
    </dgm:pt>
    <dgm:pt modelId="{F94674A0-4AA3-4B9A-B2B5-CA61F12CA492}">
      <dgm:prSet phldrT="[Текст]" custT="1"/>
      <dgm:spPr/>
      <dgm:t>
        <a:bodyPr/>
        <a:lstStyle/>
        <a:p>
          <a:r>
            <a:rPr lang="ru-RU" sz="2000" b="1" dirty="0">
              <a:solidFill>
                <a:srgbClr val="126F87"/>
              </a:solidFill>
              <a:latin typeface="Ubuntu" panose="020B0504030602030204" pitchFamily="34" charset="0"/>
            </a:rPr>
            <a:t>0,9 %</a:t>
          </a:r>
        </a:p>
      </dgm:t>
    </dgm:pt>
    <dgm:pt modelId="{80D57080-4009-4ECE-AFB9-AC20E1787621}" type="parTrans" cxnId="{29BDAD30-B715-429E-B390-7E31EDD8C63E}">
      <dgm:prSet/>
      <dgm:spPr/>
      <dgm:t>
        <a:bodyPr/>
        <a:lstStyle/>
        <a:p>
          <a:endParaRPr lang="ru-RU"/>
        </a:p>
      </dgm:t>
    </dgm:pt>
    <dgm:pt modelId="{29D14AF4-94E5-4169-8DAD-E2113CD3C825}" type="sibTrans" cxnId="{29BDAD30-B715-429E-B390-7E31EDD8C63E}">
      <dgm:prSet/>
      <dgm:spPr/>
      <dgm:t>
        <a:bodyPr/>
        <a:lstStyle/>
        <a:p>
          <a:endParaRPr lang="ru-RU"/>
        </a:p>
      </dgm:t>
    </dgm:pt>
    <dgm:pt modelId="{58E42DA9-3E8C-4E76-A94A-5DAEBB56464F}">
      <dgm:prSet phldrT="[Текст]" custT="1"/>
      <dgm:spPr/>
      <dgm:t>
        <a:bodyPr/>
        <a:lstStyle/>
        <a:p>
          <a:r>
            <a:rPr lang="ru-RU" sz="1600" b="1" dirty="0">
              <a:solidFill>
                <a:srgbClr val="126F87"/>
              </a:solidFill>
              <a:latin typeface="Ubuntu" panose="020B0504030602030204" pitchFamily="34" charset="0"/>
            </a:rPr>
            <a:t>уровень зарегистрированной безработицы на 01.01.2023 </a:t>
          </a:r>
        </a:p>
      </dgm:t>
    </dgm:pt>
    <dgm:pt modelId="{752482FA-F3F1-4F0D-9ECE-9C8F5EEE6725}" type="parTrans" cxnId="{7AEE2C43-0EDE-4679-B7E4-7E3EAF68708F}">
      <dgm:prSet/>
      <dgm:spPr/>
      <dgm:t>
        <a:bodyPr/>
        <a:lstStyle/>
        <a:p>
          <a:endParaRPr lang="ru-RU"/>
        </a:p>
      </dgm:t>
    </dgm:pt>
    <dgm:pt modelId="{8ED3445D-C662-4AC4-B2FB-F8F141402741}" type="sibTrans" cxnId="{7AEE2C43-0EDE-4679-B7E4-7E3EAF68708F}">
      <dgm:prSet/>
      <dgm:spPr/>
      <dgm:t>
        <a:bodyPr/>
        <a:lstStyle/>
        <a:p>
          <a:endParaRPr lang="ru-RU"/>
        </a:p>
      </dgm:t>
    </dgm:pt>
    <dgm:pt modelId="{89FC0106-2412-4531-9002-86193A1A117A}">
      <dgm:prSet custT="1"/>
      <dgm:spPr/>
      <dgm:t>
        <a:bodyPr/>
        <a:lstStyle/>
        <a:p>
          <a:r>
            <a:rPr lang="ru-RU" sz="2000" b="1" dirty="0">
              <a:solidFill>
                <a:srgbClr val="126F87"/>
              </a:solidFill>
              <a:latin typeface="Ubuntu" panose="020B0504030602030204" pitchFamily="34" charset="0"/>
            </a:rPr>
            <a:t>69 человек</a:t>
          </a:r>
        </a:p>
      </dgm:t>
    </dgm:pt>
    <dgm:pt modelId="{B861FE18-9F8C-42C8-9AC7-B4E69DBA07CA}" type="parTrans" cxnId="{CF61F81A-F1A7-417E-A01D-C46A006F32DA}">
      <dgm:prSet/>
      <dgm:spPr/>
      <dgm:t>
        <a:bodyPr/>
        <a:lstStyle/>
        <a:p>
          <a:endParaRPr lang="ru-RU"/>
        </a:p>
      </dgm:t>
    </dgm:pt>
    <dgm:pt modelId="{ABBADB31-3EDE-469A-80BC-98EE204BF1A7}" type="sibTrans" cxnId="{CF61F81A-F1A7-417E-A01D-C46A006F32DA}">
      <dgm:prSet/>
      <dgm:spPr/>
      <dgm:t>
        <a:bodyPr/>
        <a:lstStyle/>
        <a:p>
          <a:endParaRPr lang="ru-RU"/>
        </a:p>
      </dgm:t>
    </dgm:pt>
    <dgm:pt modelId="{FC19572B-CC24-4336-BE10-A8A2BFB1D616}">
      <dgm:prSet custT="1"/>
      <dgm:spPr/>
      <dgm:t>
        <a:bodyPr/>
        <a:lstStyle/>
        <a:p>
          <a:r>
            <a:rPr lang="ru-RU" sz="1600" b="1" dirty="0">
              <a:solidFill>
                <a:srgbClr val="126F87"/>
              </a:solidFill>
              <a:latin typeface="Ubuntu" panose="020B0504030602030204" pitchFamily="34" charset="0"/>
            </a:rPr>
            <a:t>численность безработных на 01.01.2023 </a:t>
          </a:r>
        </a:p>
      </dgm:t>
    </dgm:pt>
    <dgm:pt modelId="{473E8CD7-3562-46F9-A66B-4E122BC6AF3A}" type="parTrans" cxnId="{C4C0D845-B8D1-455A-824A-8F01433B31BB}">
      <dgm:prSet/>
      <dgm:spPr/>
      <dgm:t>
        <a:bodyPr/>
        <a:lstStyle/>
        <a:p>
          <a:endParaRPr lang="ru-RU"/>
        </a:p>
      </dgm:t>
    </dgm:pt>
    <dgm:pt modelId="{241AAAA5-C158-4E32-B9E2-63E566D85463}" type="sibTrans" cxnId="{C4C0D845-B8D1-455A-824A-8F01433B31BB}">
      <dgm:prSet/>
      <dgm:spPr/>
      <dgm:t>
        <a:bodyPr/>
        <a:lstStyle/>
        <a:p>
          <a:endParaRPr lang="ru-RU"/>
        </a:p>
      </dgm:t>
    </dgm:pt>
    <dgm:pt modelId="{F917DBB6-0AED-41F1-9E66-8431B2F21EE9}" type="pres">
      <dgm:prSet presAssocID="{B9AACA47-9AF4-416C-92D6-111241374499}" presName="linear" presStyleCnt="0">
        <dgm:presLayoutVars>
          <dgm:animLvl val="lvl"/>
          <dgm:resizeHandles val="exact"/>
        </dgm:presLayoutVars>
      </dgm:prSet>
      <dgm:spPr/>
    </dgm:pt>
    <dgm:pt modelId="{9B71462A-A19E-46C8-9AAC-D27804174A5E}" type="pres">
      <dgm:prSet presAssocID="{9D0F789F-9687-4DF3-B3CC-690B39AF966F}" presName="parentText" presStyleLbl="node1" presStyleIdx="0" presStyleCnt="3" custLinFactNeighborX="-111" custLinFactNeighborY="-4450">
        <dgm:presLayoutVars>
          <dgm:chMax val="0"/>
          <dgm:bulletEnabled val="1"/>
        </dgm:presLayoutVars>
      </dgm:prSet>
      <dgm:spPr/>
    </dgm:pt>
    <dgm:pt modelId="{F4D54273-A467-4DE5-9A6A-08651D68FF3B}" type="pres">
      <dgm:prSet presAssocID="{9D0F789F-9687-4DF3-B3CC-690B39AF966F}" presName="childText" presStyleLbl="revTx" presStyleIdx="0" presStyleCnt="3">
        <dgm:presLayoutVars>
          <dgm:bulletEnabled val="1"/>
        </dgm:presLayoutVars>
      </dgm:prSet>
      <dgm:spPr/>
    </dgm:pt>
    <dgm:pt modelId="{37E514A1-4C2E-41B2-A54B-0D0FAE036EA8}" type="pres">
      <dgm:prSet presAssocID="{F94674A0-4AA3-4B9A-B2B5-CA61F12CA492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4162AFDC-61E3-4C00-B8AE-32931733349D}" type="pres">
      <dgm:prSet presAssocID="{F94674A0-4AA3-4B9A-B2B5-CA61F12CA492}" presName="childText" presStyleLbl="revTx" presStyleIdx="1" presStyleCnt="3">
        <dgm:presLayoutVars>
          <dgm:bulletEnabled val="1"/>
        </dgm:presLayoutVars>
      </dgm:prSet>
      <dgm:spPr/>
    </dgm:pt>
    <dgm:pt modelId="{CCD4386D-3D8E-4869-9B9C-0A9B6FCCEAB7}" type="pres">
      <dgm:prSet presAssocID="{89FC0106-2412-4531-9002-86193A1A117A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97290745-B1F2-4136-8554-FC51BBE6AEDA}" type="pres">
      <dgm:prSet presAssocID="{89FC0106-2412-4531-9002-86193A1A117A}" presName="childText" presStyleLbl="revTx" presStyleIdx="2" presStyleCnt="3" custLinFactNeighborY="2381">
        <dgm:presLayoutVars>
          <dgm:bulletEnabled val="1"/>
        </dgm:presLayoutVars>
      </dgm:prSet>
      <dgm:spPr/>
    </dgm:pt>
  </dgm:ptLst>
  <dgm:cxnLst>
    <dgm:cxn modelId="{02B78D0A-0E55-4FBC-9E6A-26EC3EC64BD5}" type="presOf" srcId="{89FC0106-2412-4531-9002-86193A1A117A}" destId="{CCD4386D-3D8E-4869-9B9C-0A9B6FCCEAB7}" srcOrd="0" destOrd="0" presId="urn:microsoft.com/office/officeart/2005/8/layout/vList2"/>
    <dgm:cxn modelId="{CF61F81A-F1A7-417E-A01D-C46A006F32DA}" srcId="{B9AACA47-9AF4-416C-92D6-111241374499}" destId="{89FC0106-2412-4531-9002-86193A1A117A}" srcOrd="2" destOrd="0" parTransId="{B861FE18-9F8C-42C8-9AC7-B4E69DBA07CA}" sibTransId="{ABBADB31-3EDE-469A-80BC-98EE204BF1A7}"/>
    <dgm:cxn modelId="{43102921-AF95-4DB3-8FDC-05D3C49A0FEB}" type="presOf" srcId="{2A47A32C-E23E-4ED0-8732-601718450A87}" destId="{F4D54273-A467-4DE5-9A6A-08651D68FF3B}" srcOrd="0" destOrd="0" presId="urn:microsoft.com/office/officeart/2005/8/layout/vList2"/>
    <dgm:cxn modelId="{29BDAD30-B715-429E-B390-7E31EDD8C63E}" srcId="{B9AACA47-9AF4-416C-92D6-111241374499}" destId="{F94674A0-4AA3-4B9A-B2B5-CA61F12CA492}" srcOrd="1" destOrd="0" parTransId="{80D57080-4009-4ECE-AFB9-AC20E1787621}" sibTransId="{29D14AF4-94E5-4169-8DAD-E2113CD3C825}"/>
    <dgm:cxn modelId="{A2BE6139-24B2-4C47-BBC5-0D016A37FA34}" type="presOf" srcId="{58E42DA9-3E8C-4E76-A94A-5DAEBB56464F}" destId="{4162AFDC-61E3-4C00-B8AE-32931733349D}" srcOrd="0" destOrd="0" presId="urn:microsoft.com/office/officeart/2005/8/layout/vList2"/>
    <dgm:cxn modelId="{7AEE2C43-0EDE-4679-B7E4-7E3EAF68708F}" srcId="{F94674A0-4AA3-4B9A-B2B5-CA61F12CA492}" destId="{58E42DA9-3E8C-4E76-A94A-5DAEBB56464F}" srcOrd="0" destOrd="0" parTransId="{752482FA-F3F1-4F0D-9ECE-9C8F5EEE6725}" sibTransId="{8ED3445D-C662-4AC4-B2FB-F8F141402741}"/>
    <dgm:cxn modelId="{328F4D64-CBBB-482F-920B-CE919B36B295}" type="presOf" srcId="{B9AACA47-9AF4-416C-92D6-111241374499}" destId="{F917DBB6-0AED-41F1-9E66-8431B2F21EE9}" srcOrd="0" destOrd="0" presId="urn:microsoft.com/office/officeart/2005/8/layout/vList2"/>
    <dgm:cxn modelId="{C4C0D845-B8D1-455A-824A-8F01433B31BB}" srcId="{89FC0106-2412-4531-9002-86193A1A117A}" destId="{FC19572B-CC24-4336-BE10-A8A2BFB1D616}" srcOrd="0" destOrd="0" parTransId="{473E8CD7-3562-46F9-A66B-4E122BC6AF3A}" sibTransId="{241AAAA5-C158-4E32-B9E2-63E566D85463}"/>
    <dgm:cxn modelId="{513A7946-94BA-4A57-8C26-0813DF6791C3}" type="presOf" srcId="{F94674A0-4AA3-4B9A-B2B5-CA61F12CA492}" destId="{37E514A1-4C2E-41B2-A54B-0D0FAE036EA8}" srcOrd="0" destOrd="0" presId="urn:microsoft.com/office/officeart/2005/8/layout/vList2"/>
    <dgm:cxn modelId="{78A2FB4D-68EC-44D6-9327-9CA3D65AED05}" type="presOf" srcId="{FC19572B-CC24-4336-BE10-A8A2BFB1D616}" destId="{97290745-B1F2-4136-8554-FC51BBE6AEDA}" srcOrd="0" destOrd="0" presId="urn:microsoft.com/office/officeart/2005/8/layout/vList2"/>
    <dgm:cxn modelId="{EFF3A27D-4058-435E-81B4-13B2841064D2}" srcId="{B9AACA47-9AF4-416C-92D6-111241374499}" destId="{9D0F789F-9687-4DF3-B3CC-690B39AF966F}" srcOrd="0" destOrd="0" parTransId="{DD0DB5AA-FF09-421C-8978-485A2E9241F8}" sibTransId="{4EB28065-7677-4E95-A82F-8CACBAE84480}"/>
    <dgm:cxn modelId="{6497B588-ABBD-4558-9EFE-D19D1E9C5C95}" type="presOf" srcId="{9D0F789F-9687-4DF3-B3CC-690B39AF966F}" destId="{9B71462A-A19E-46C8-9AAC-D27804174A5E}" srcOrd="0" destOrd="0" presId="urn:microsoft.com/office/officeart/2005/8/layout/vList2"/>
    <dgm:cxn modelId="{B33214D2-9C0B-43CA-8111-4B90E59A1149}" srcId="{9D0F789F-9687-4DF3-B3CC-690B39AF966F}" destId="{2A47A32C-E23E-4ED0-8732-601718450A87}" srcOrd="0" destOrd="0" parTransId="{5890C899-2961-4021-8456-D5F7E1E63110}" sibTransId="{86CC210C-07C0-4EB1-9AE8-ACC8BEF1275E}"/>
    <dgm:cxn modelId="{FD76EF11-D74B-49E2-94F2-E6452258F9FC}" type="presParOf" srcId="{F917DBB6-0AED-41F1-9E66-8431B2F21EE9}" destId="{9B71462A-A19E-46C8-9AAC-D27804174A5E}" srcOrd="0" destOrd="0" presId="urn:microsoft.com/office/officeart/2005/8/layout/vList2"/>
    <dgm:cxn modelId="{41C61DD9-86F2-4B94-8F72-296E9D5BC49B}" type="presParOf" srcId="{F917DBB6-0AED-41F1-9E66-8431B2F21EE9}" destId="{F4D54273-A467-4DE5-9A6A-08651D68FF3B}" srcOrd="1" destOrd="0" presId="urn:microsoft.com/office/officeart/2005/8/layout/vList2"/>
    <dgm:cxn modelId="{CE9FD151-62A7-4EAB-95A7-55375BECB633}" type="presParOf" srcId="{F917DBB6-0AED-41F1-9E66-8431B2F21EE9}" destId="{37E514A1-4C2E-41B2-A54B-0D0FAE036EA8}" srcOrd="2" destOrd="0" presId="urn:microsoft.com/office/officeart/2005/8/layout/vList2"/>
    <dgm:cxn modelId="{32688C07-D0F7-4F05-9CC0-6E8063F5D8C4}" type="presParOf" srcId="{F917DBB6-0AED-41F1-9E66-8431B2F21EE9}" destId="{4162AFDC-61E3-4C00-B8AE-32931733349D}" srcOrd="3" destOrd="0" presId="urn:microsoft.com/office/officeart/2005/8/layout/vList2"/>
    <dgm:cxn modelId="{E4E39D64-41E7-4914-926C-FE5E56A2D360}" type="presParOf" srcId="{F917DBB6-0AED-41F1-9E66-8431B2F21EE9}" destId="{CCD4386D-3D8E-4869-9B9C-0A9B6FCCEAB7}" srcOrd="4" destOrd="0" presId="urn:microsoft.com/office/officeart/2005/8/layout/vList2"/>
    <dgm:cxn modelId="{91E6080C-C687-4DA5-889F-E4554CB8EDC9}" type="presParOf" srcId="{F917DBB6-0AED-41F1-9E66-8431B2F21EE9}" destId="{97290745-B1F2-4136-8554-FC51BBE6AEDA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19E3B8D-664E-4A45-8903-0C558010101E}" type="doc">
      <dgm:prSet loTypeId="urn:microsoft.com/office/officeart/2008/layout/BendingPictureCaptionList" loCatId="picture" qsTypeId="urn:microsoft.com/office/officeart/2005/8/quickstyle/3d3" qsCatId="3D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5D9BB0AB-ED1D-44CE-AF28-801146661DF4}">
      <dgm:prSet phldrT="[Текст]" custT="1"/>
      <dgm:spPr>
        <a:ln>
          <a:solidFill>
            <a:srgbClr val="126F87"/>
          </a:solidFill>
        </a:ln>
      </dgm:spPr>
      <dgm:t>
        <a:bodyPr/>
        <a:lstStyle/>
        <a:p>
          <a:r>
            <a:rPr lang="ru-RU" sz="1400" b="1" dirty="0">
              <a:solidFill>
                <a:srgbClr val="126F87"/>
              </a:solidFill>
              <a:latin typeface="Ubuntu" panose="020B0504030602030204" pitchFamily="34" charset="0"/>
            </a:rPr>
            <a:t>углубленная переработка древесины</a:t>
          </a:r>
        </a:p>
      </dgm:t>
    </dgm:pt>
    <dgm:pt modelId="{A48C924E-72A0-41E9-8763-8069584444A4}" type="parTrans" cxnId="{5EDA7729-4789-420B-BE4B-BB1B80B66EC2}">
      <dgm:prSet/>
      <dgm:spPr/>
      <dgm:t>
        <a:bodyPr/>
        <a:lstStyle/>
        <a:p>
          <a:endParaRPr lang="ru-RU" b="1"/>
        </a:p>
      </dgm:t>
    </dgm:pt>
    <dgm:pt modelId="{41BF001D-2D98-41BD-96F1-96B51B2A31F8}" type="sibTrans" cxnId="{5EDA7729-4789-420B-BE4B-BB1B80B66EC2}">
      <dgm:prSet/>
      <dgm:spPr/>
      <dgm:t>
        <a:bodyPr/>
        <a:lstStyle/>
        <a:p>
          <a:endParaRPr lang="ru-RU" b="1"/>
        </a:p>
      </dgm:t>
    </dgm:pt>
    <dgm:pt modelId="{4177BCD5-FE55-460D-9F7D-1CFE84055244}">
      <dgm:prSet phldrT="[Текст]" custT="1"/>
      <dgm:spPr>
        <a:ln>
          <a:solidFill>
            <a:srgbClr val="126F87"/>
          </a:solidFill>
        </a:ln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200" b="1" dirty="0">
              <a:solidFill>
                <a:srgbClr val="126F87"/>
              </a:solidFill>
              <a:effectLst/>
              <a:latin typeface="Ubuntu" panose="020B050403060203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 молочное животноводство, производство и переработка молока</a:t>
          </a:r>
        </a:p>
      </dgm:t>
    </dgm:pt>
    <dgm:pt modelId="{54DC63DA-CF4D-4497-8E24-4476959371A8}" type="parTrans" cxnId="{1343EADD-C9ED-48F0-95DC-E36FD70583C5}">
      <dgm:prSet/>
      <dgm:spPr/>
      <dgm:t>
        <a:bodyPr/>
        <a:lstStyle/>
        <a:p>
          <a:endParaRPr lang="ru-RU" b="1"/>
        </a:p>
      </dgm:t>
    </dgm:pt>
    <dgm:pt modelId="{FF78E8DE-023D-4820-98AF-1BF6151AE079}" type="sibTrans" cxnId="{1343EADD-C9ED-48F0-95DC-E36FD70583C5}">
      <dgm:prSet/>
      <dgm:spPr/>
      <dgm:t>
        <a:bodyPr/>
        <a:lstStyle/>
        <a:p>
          <a:endParaRPr lang="ru-RU" b="1"/>
        </a:p>
      </dgm:t>
    </dgm:pt>
    <dgm:pt modelId="{49EAD20F-8223-4B5D-A792-BC2702A12BFC}">
      <dgm:prSet phldrT="[Текст]" custT="1"/>
      <dgm:spPr>
        <a:ln>
          <a:solidFill>
            <a:srgbClr val="126F87"/>
          </a:solidFill>
        </a:ln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dirty="0">
              <a:solidFill>
                <a:srgbClr val="126F87"/>
              </a:solidFill>
              <a:effectLst/>
              <a:latin typeface="Ubuntu" panose="020B0504030602030204" pitchFamily="34" charset="0"/>
              <a:ea typeface="Times New Roman" panose="02020603050405020304" pitchFamily="18" charset="0"/>
            </a:rPr>
            <a:t>производство строительных материалов</a:t>
          </a:r>
          <a:endParaRPr lang="ru-RU" sz="1400" b="1" dirty="0">
            <a:solidFill>
              <a:srgbClr val="126F87"/>
            </a:solidFill>
            <a:latin typeface="Ubuntu" panose="020B0504030602030204" pitchFamily="34" charset="0"/>
          </a:endParaRPr>
        </a:p>
      </dgm:t>
    </dgm:pt>
    <dgm:pt modelId="{92502701-1E09-4214-BCFD-A873ECDFE599}" type="parTrans" cxnId="{697B62B2-341E-4012-879F-C5879393E780}">
      <dgm:prSet/>
      <dgm:spPr/>
      <dgm:t>
        <a:bodyPr/>
        <a:lstStyle/>
        <a:p>
          <a:endParaRPr lang="ru-RU" b="1"/>
        </a:p>
      </dgm:t>
    </dgm:pt>
    <dgm:pt modelId="{E9A7DB48-96CA-4E17-98D7-3E0BF506B50B}" type="sibTrans" cxnId="{697B62B2-341E-4012-879F-C5879393E780}">
      <dgm:prSet/>
      <dgm:spPr/>
      <dgm:t>
        <a:bodyPr/>
        <a:lstStyle/>
        <a:p>
          <a:endParaRPr lang="ru-RU" b="1"/>
        </a:p>
      </dgm:t>
    </dgm:pt>
    <dgm:pt modelId="{BAF0FC3A-03E9-4C97-B2E0-6CA707C21AEF}">
      <dgm:prSet custT="1"/>
      <dgm:spPr>
        <a:ln>
          <a:solidFill>
            <a:srgbClr val="126F87"/>
          </a:solidFill>
        </a:ln>
      </dgm:spPr>
      <dgm:t>
        <a:bodyPr/>
        <a:lstStyle/>
        <a:p>
          <a:r>
            <a:rPr lang="ru-RU" sz="1400" b="1" dirty="0">
              <a:solidFill>
                <a:srgbClr val="126F87"/>
              </a:solidFill>
              <a:effectLst/>
              <a:latin typeface="Ubuntu" panose="020B050403060203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производство пищевых продуктов</a:t>
          </a:r>
          <a:endParaRPr lang="ru-RU" sz="1400" b="1" dirty="0">
            <a:solidFill>
              <a:srgbClr val="126F87"/>
            </a:solidFill>
            <a:latin typeface="Ubuntu" panose="020B0504030602030204" pitchFamily="34" charset="0"/>
          </a:endParaRPr>
        </a:p>
      </dgm:t>
    </dgm:pt>
    <dgm:pt modelId="{7AF7BEEB-C1A3-4F31-A11E-9AA87883B824}" type="parTrans" cxnId="{AB58B251-8512-47CF-BB9B-15109EC21521}">
      <dgm:prSet/>
      <dgm:spPr/>
      <dgm:t>
        <a:bodyPr/>
        <a:lstStyle/>
        <a:p>
          <a:endParaRPr lang="ru-RU" b="1"/>
        </a:p>
      </dgm:t>
    </dgm:pt>
    <dgm:pt modelId="{441B9174-6620-48E7-95CE-13B4F53512E5}" type="sibTrans" cxnId="{AB58B251-8512-47CF-BB9B-15109EC21521}">
      <dgm:prSet/>
      <dgm:spPr/>
      <dgm:t>
        <a:bodyPr/>
        <a:lstStyle/>
        <a:p>
          <a:endParaRPr lang="ru-RU" b="1"/>
        </a:p>
      </dgm:t>
    </dgm:pt>
    <dgm:pt modelId="{3F304F0F-0D57-426C-81E9-9F5CC64D0FF4}">
      <dgm:prSet custT="1"/>
      <dgm:spPr>
        <a:ln>
          <a:solidFill>
            <a:srgbClr val="126F87"/>
          </a:solidFill>
        </a:ln>
      </dgm:spPr>
      <dgm:t>
        <a:bodyPr/>
        <a:lstStyle/>
        <a:p>
          <a:r>
            <a:rPr lang="ru-RU" sz="1400" b="1" dirty="0">
              <a:solidFill>
                <a:srgbClr val="126F87"/>
              </a:solidFill>
              <a:latin typeface="Ubuntu" panose="020B0504030602030204" pitchFamily="34" charset="0"/>
            </a:rPr>
            <a:t>сфера отдыха и туризма</a:t>
          </a:r>
        </a:p>
      </dgm:t>
    </dgm:pt>
    <dgm:pt modelId="{0BEC4E4B-E566-454F-8EA8-4267E1081FC4}" type="parTrans" cxnId="{B4656427-C88F-4D64-84C2-A4FBA6F9C435}">
      <dgm:prSet/>
      <dgm:spPr/>
      <dgm:t>
        <a:bodyPr/>
        <a:lstStyle/>
        <a:p>
          <a:endParaRPr lang="ru-RU" b="1"/>
        </a:p>
      </dgm:t>
    </dgm:pt>
    <dgm:pt modelId="{03828BB0-6247-4DA4-8719-8B72676E0256}" type="sibTrans" cxnId="{B4656427-C88F-4D64-84C2-A4FBA6F9C435}">
      <dgm:prSet/>
      <dgm:spPr/>
      <dgm:t>
        <a:bodyPr/>
        <a:lstStyle/>
        <a:p>
          <a:endParaRPr lang="ru-RU" b="1"/>
        </a:p>
      </dgm:t>
    </dgm:pt>
    <dgm:pt modelId="{C16F1866-0641-4409-AC2D-A83DD76E158E}" type="pres">
      <dgm:prSet presAssocID="{C19E3B8D-664E-4A45-8903-0C558010101E}" presName="Name0" presStyleCnt="0">
        <dgm:presLayoutVars>
          <dgm:dir/>
          <dgm:resizeHandles val="exact"/>
        </dgm:presLayoutVars>
      </dgm:prSet>
      <dgm:spPr/>
    </dgm:pt>
    <dgm:pt modelId="{D81ADBA1-55B4-4463-BDF7-10D981DE596E}" type="pres">
      <dgm:prSet presAssocID="{5D9BB0AB-ED1D-44CE-AF28-801146661DF4}" presName="composite" presStyleCnt="0"/>
      <dgm:spPr/>
    </dgm:pt>
    <dgm:pt modelId="{63A84AF7-8EE2-47E9-A826-B1E89E1FB029}" type="pres">
      <dgm:prSet presAssocID="{5D9BB0AB-ED1D-44CE-AF28-801146661DF4}" presName="rect1" presStyleLbl="bgImgPlace1" presStyleIdx="0" presStyleCnt="5"/>
      <dgm:spPr>
        <a:blipFill rotWithShape="1">
          <a:blip xmlns:r="http://schemas.openxmlformats.org/officeDocument/2006/relationships" r:embed="rId1"/>
          <a:srcRect/>
          <a:stretch>
            <a:fillRect l="-10000" r="-10000"/>
          </a:stretch>
        </a:blipFill>
        <a:ln>
          <a:solidFill>
            <a:srgbClr val="126F87"/>
          </a:solidFill>
        </a:ln>
      </dgm:spPr>
    </dgm:pt>
    <dgm:pt modelId="{93601E68-8F9B-4C1D-8921-1BFBDA0E6393}" type="pres">
      <dgm:prSet presAssocID="{5D9BB0AB-ED1D-44CE-AF28-801146661DF4}" presName="wedgeRectCallout1" presStyleLbl="node1" presStyleIdx="0" presStyleCnt="5">
        <dgm:presLayoutVars>
          <dgm:bulletEnabled val="1"/>
        </dgm:presLayoutVars>
      </dgm:prSet>
      <dgm:spPr/>
    </dgm:pt>
    <dgm:pt modelId="{E621E6CB-0806-4019-AA80-2D2CE3E927AC}" type="pres">
      <dgm:prSet presAssocID="{41BF001D-2D98-41BD-96F1-96B51B2A31F8}" presName="sibTrans" presStyleCnt="0"/>
      <dgm:spPr/>
    </dgm:pt>
    <dgm:pt modelId="{76FBA3F6-3CCD-4204-86A1-B265DCC0338D}" type="pres">
      <dgm:prSet presAssocID="{4177BCD5-FE55-460D-9F7D-1CFE84055244}" presName="composite" presStyleCnt="0"/>
      <dgm:spPr/>
    </dgm:pt>
    <dgm:pt modelId="{932E441C-5CBA-48C2-88FC-B7C9B3AE345B}" type="pres">
      <dgm:prSet presAssocID="{4177BCD5-FE55-460D-9F7D-1CFE84055244}" presName="rect1" presStyleLbl="bgImgPlace1" presStyleIdx="1" presStyleCnt="5"/>
      <dgm:spPr>
        <a:blipFill rotWithShape="1">
          <a:blip xmlns:r="http://schemas.openxmlformats.org/officeDocument/2006/relationships" r:embed="rId2"/>
          <a:srcRect/>
          <a:stretch>
            <a:fillRect l="-5000" r="-5000"/>
          </a:stretch>
        </a:blipFill>
        <a:ln>
          <a:solidFill>
            <a:srgbClr val="126F87"/>
          </a:solidFill>
        </a:ln>
      </dgm:spPr>
    </dgm:pt>
    <dgm:pt modelId="{B544BD85-6B34-41F6-9D37-5AF063B45042}" type="pres">
      <dgm:prSet presAssocID="{4177BCD5-FE55-460D-9F7D-1CFE84055244}" presName="wedgeRectCallout1" presStyleLbl="node1" presStyleIdx="1" presStyleCnt="5">
        <dgm:presLayoutVars>
          <dgm:bulletEnabled val="1"/>
        </dgm:presLayoutVars>
      </dgm:prSet>
      <dgm:spPr/>
    </dgm:pt>
    <dgm:pt modelId="{2B634AFB-55A2-4149-B0CF-7F55198DBD66}" type="pres">
      <dgm:prSet presAssocID="{FF78E8DE-023D-4820-98AF-1BF6151AE079}" presName="sibTrans" presStyleCnt="0"/>
      <dgm:spPr/>
    </dgm:pt>
    <dgm:pt modelId="{114593DA-7894-42A2-8948-B2A67A6DF5D0}" type="pres">
      <dgm:prSet presAssocID="{49EAD20F-8223-4B5D-A792-BC2702A12BFC}" presName="composite" presStyleCnt="0"/>
      <dgm:spPr/>
    </dgm:pt>
    <dgm:pt modelId="{6B447BB1-56FB-4F34-BB0F-12FD33405531}" type="pres">
      <dgm:prSet presAssocID="{49EAD20F-8223-4B5D-A792-BC2702A12BFC}" presName="rect1" presStyleLbl="bgImgPlace1" presStyleIdx="2" presStyleCnt="5" custLinFactNeighborX="4354" custLinFactNeighborY="2159"/>
      <dgm:spPr>
        <a:blipFill rotWithShape="1">
          <a:blip xmlns:r="http://schemas.openxmlformats.org/officeDocument/2006/relationships" r:embed="rId3"/>
          <a:srcRect/>
          <a:stretch>
            <a:fillRect l="-10000" r="-10000"/>
          </a:stretch>
        </a:blipFill>
        <a:ln>
          <a:solidFill>
            <a:srgbClr val="126F87"/>
          </a:solidFill>
        </a:ln>
      </dgm:spPr>
    </dgm:pt>
    <dgm:pt modelId="{BBDF1B85-244D-4E51-A9BE-BBB87B408F65}" type="pres">
      <dgm:prSet presAssocID="{49EAD20F-8223-4B5D-A792-BC2702A12BFC}" presName="wedgeRectCallout1" presStyleLbl="node1" presStyleIdx="2" presStyleCnt="5">
        <dgm:presLayoutVars>
          <dgm:bulletEnabled val="1"/>
        </dgm:presLayoutVars>
      </dgm:prSet>
      <dgm:spPr/>
    </dgm:pt>
    <dgm:pt modelId="{1D9C5BEC-3DE9-4B42-9F6A-BD84DE783B82}" type="pres">
      <dgm:prSet presAssocID="{E9A7DB48-96CA-4E17-98D7-3E0BF506B50B}" presName="sibTrans" presStyleCnt="0"/>
      <dgm:spPr/>
    </dgm:pt>
    <dgm:pt modelId="{A58CE7FB-264D-4FC3-972F-87563A915BA1}" type="pres">
      <dgm:prSet presAssocID="{BAF0FC3A-03E9-4C97-B2E0-6CA707C21AEF}" presName="composite" presStyleCnt="0"/>
      <dgm:spPr/>
    </dgm:pt>
    <dgm:pt modelId="{40EAD0BB-7E21-4F9F-9449-B9742FF37857}" type="pres">
      <dgm:prSet presAssocID="{BAF0FC3A-03E9-4C97-B2E0-6CA707C21AEF}" presName="rect1" presStyleLbl="bgImgPlace1" presStyleIdx="3" presStyleCnt="5"/>
      <dgm:spPr>
        <a:blipFill rotWithShape="1">
          <a:blip xmlns:r="http://schemas.openxmlformats.org/officeDocument/2006/relationships" r:embed="rId4"/>
          <a:srcRect/>
          <a:stretch>
            <a:fillRect l="-10000" r="-10000"/>
          </a:stretch>
        </a:blipFill>
        <a:ln>
          <a:solidFill>
            <a:srgbClr val="126F87"/>
          </a:solidFill>
        </a:ln>
      </dgm:spPr>
    </dgm:pt>
    <dgm:pt modelId="{159A542A-206C-4DFD-82E8-5FE115834A37}" type="pres">
      <dgm:prSet presAssocID="{BAF0FC3A-03E9-4C97-B2E0-6CA707C21AEF}" presName="wedgeRectCallout1" presStyleLbl="node1" presStyleIdx="3" presStyleCnt="5">
        <dgm:presLayoutVars>
          <dgm:bulletEnabled val="1"/>
        </dgm:presLayoutVars>
      </dgm:prSet>
      <dgm:spPr/>
    </dgm:pt>
    <dgm:pt modelId="{28F37D74-C600-4033-8E38-E3B0C524B782}" type="pres">
      <dgm:prSet presAssocID="{441B9174-6620-48E7-95CE-13B4F53512E5}" presName="sibTrans" presStyleCnt="0"/>
      <dgm:spPr/>
    </dgm:pt>
    <dgm:pt modelId="{046180D8-68F3-4B95-B2CE-A3FA767025FA}" type="pres">
      <dgm:prSet presAssocID="{3F304F0F-0D57-426C-81E9-9F5CC64D0FF4}" presName="composite" presStyleCnt="0"/>
      <dgm:spPr/>
    </dgm:pt>
    <dgm:pt modelId="{7B719425-19CB-41F0-AE3C-7AB1A7061D09}" type="pres">
      <dgm:prSet presAssocID="{3F304F0F-0D57-426C-81E9-9F5CC64D0FF4}" presName="rect1" presStyleLbl="bgImgPlace1" presStyleIdx="4" presStyleCnt="5" custLinFactNeighborX="2517" custLinFactNeighborY="-449"/>
      <dgm:spPr>
        <a:blipFill rotWithShape="0">
          <a:blip xmlns:r="http://schemas.openxmlformats.org/officeDocument/2006/relationships" r:embed="rId5"/>
          <a:stretch>
            <a:fillRect l="-3000" r="-3000"/>
          </a:stretch>
        </a:blipFill>
        <a:ln>
          <a:solidFill>
            <a:srgbClr val="126F87"/>
          </a:solidFill>
        </a:ln>
      </dgm:spPr>
    </dgm:pt>
    <dgm:pt modelId="{4D2D6E99-D668-4FB0-91CE-F65CCBF24E32}" type="pres">
      <dgm:prSet presAssocID="{3F304F0F-0D57-426C-81E9-9F5CC64D0FF4}" presName="wedgeRectCallout1" presStyleLbl="node1" presStyleIdx="4" presStyleCnt="5" custScaleX="201915">
        <dgm:presLayoutVars>
          <dgm:bulletEnabled val="1"/>
        </dgm:presLayoutVars>
      </dgm:prSet>
      <dgm:spPr/>
    </dgm:pt>
  </dgm:ptLst>
  <dgm:cxnLst>
    <dgm:cxn modelId="{B4656427-C88F-4D64-84C2-A4FBA6F9C435}" srcId="{C19E3B8D-664E-4A45-8903-0C558010101E}" destId="{3F304F0F-0D57-426C-81E9-9F5CC64D0FF4}" srcOrd="4" destOrd="0" parTransId="{0BEC4E4B-E566-454F-8EA8-4267E1081FC4}" sibTransId="{03828BB0-6247-4DA4-8719-8B72676E0256}"/>
    <dgm:cxn modelId="{5EDA7729-4789-420B-BE4B-BB1B80B66EC2}" srcId="{C19E3B8D-664E-4A45-8903-0C558010101E}" destId="{5D9BB0AB-ED1D-44CE-AF28-801146661DF4}" srcOrd="0" destOrd="0" parTransId="{A48C924E-72A0-41E9-8763-8069584444A4}" sibTransId="{41BF001D-2D98-41BD-96F1-96B51B2A31F8}"/>
    <dgm:cxn modelId="{9846832C-979E-4F4D-9DCF-7BAF7862AE3A}" type="presOf" srcId="{3F304F0F-0D57-426C-81E9-9F5CC64D0FF4}" destId="{4D2D6E99-D668-4FB0-91CE-F65CCBF24E32}" srcOrd="0" destOrd="0" presId="urn:microsoft.com/office/officeart/2008/layout/BendingPictureCaptionList"/>
    <dgm:cxn modelId="{0AA1C530-7E71-4B90-B31F-99967AD1A038}" type="presOf" srcId="{BAF0FC3A-03E9-4C97-B2E0-6CA707C21AEF}" destId="{159A542A-206C-4DFD-82E8-5FE115834A37}" srcOrd="0" destOrd="0" presId="urn:microsoft.com/office/officeart/2008/layout/BendingPictureCaptionList"/>
    <dgm:cxn modelId="{AB58B251-8512-47CF-BB9B-15109EC21521}" srcId="{C19E3B8D-664E-4A45-8903-0C558010101E}" destId="{BAF0FC3A-03E9-4C97-B2E0-6CA707C21AEF}" srcOrd="3" destOrd="0" parTransId="{7AF7BEEB-C1A3-4F31-A11E-9AA87883B824}" sibTransId="{441B9174-6620-48E7-95CE-13B4F53512E5}"/>
    <dgm:cxn modelId="{9AD3C478-9208-40ED-B7FB-799372C622F2}" type="presOf" srcId="{49EAD20F-8223-4B5D-A792-BC2702A12BFC}" destId="{BBDF1B85-244D-4E51-A9BE-BBB87B408F65}" srcOrd="0" destOrd="0" presId="urn:microsoft.com/office/officeart/2008/layout/BendingPictureCaptionList"/>
    <dgm:cxn modelId="{7917CE9E-8C83-467E-BB11-154F10A30823}" type="presOf" srcId="{5D9BB0AB-ED1D-44CE-AF28-801146661DF4}" destId="{93601E68-8F9B-4C1D-8921-1BFBDA0E6393}" srcOrd="0" destOrd="0" presId="urn:microsoft.com/office/officeart/2008/layout/BendingPictureCaptionList"/>
    <dgm:cxn modelId="{697B62B2-341E-4012-879F-C5879393E780}" srcId="{C19E3B8D-664E-4A45-8903-0C558010101E}" destId="{49EAD20F-8223-4B5D-A792-BC2702A12BFC}" srcOrd="2" destOrd="0" parTransId="{92502701-1E09-4214-BCFD-A873ECDFE599}" sibTransId="{E9A7DB48-96CA-4E17-98D7-3E0BF506B50B}"/>
    <dgm:cxn modelId="{DF78D9C0-51CA-4186-B73C-D0B15E8961BE}" type="presOf" srcId="{4177BCD5-FE55-460D-9F7D-1CFE84055244}" destId="{B544BD85-6B34-41F6-9D37-5AF063B45042}" srcOrd="0" destOrd="0" presId="urn:microsoft.com/office/officeart/2008/layout/BendingPictureCaptionList"/>
    <dgm:cxn modelId="{1343EADD-C9ED-48F0-95DC-E36FD70583C5}" srcId="{C19E3B8D-664E-4A45-8903-0C558010101E}" destId="{4177BCD5-FE55-460D-9F7D-1CFE84055244}" srcOrd="1" destOrd="0" parTransId="{54DC63DA-CF4D-4497-8E24-4476959371A8}" sibTransId="{FF78E8DE-023D-4820-98AF-1BF6151AE079}"/>
    <dgm:cxn modelId="{0A6791E2-803F-4FCE-9853-677E9D4F06F3}" type="presOf" srcId="{C19E3B8D-664E-4A45-8903-0C558010101E}" destId="{C16F1866-0641-4409-AC2D-A83DD76E158E}" srcOrd="0" destOrd="0" presId="urn:microsoft.com/office/officeart/2008/layout/BendingPictureCaptionList"/>
    <dgm:cxn modelId="{637FF4B3-AF94-4A57-AAC8-1103212A9831}" type="presParOf" srcId="{C16F1866-0641-4409-AC2D-A83DD76E158E}" destId="{D81ADBA1-55B4-4463-BDF7-10D981DE596E}" srcOrd="0" destOrd="0" presId="urn:microsoft.com/office/officeart/2008/layout/BendingPictureCaptionList"/>
    <dgm:cxn modelId="{B6314738-0B10-448A-9564-68C76A5458B0}" type="presParOf" srcId="{D81ADBA1-55B4-4463-BDF7-10D981DE596E}" destId="{63A84AF7-8EE2-47E9-A826-B1E89E1FB029}" srcOrd="0" destOrd="0" presId="urn:microsoft.com/office/officeart/2008/layout/BendingPictureCaptionList"/>
    <dgm:cxn modelId="{4F264418-5CDB-42BC-919B-7E9698B35D95}" type="presParOf" srcId="{D81ADBA1-55B4-4463-BDF7-10D981DE596E}" destId="{93601E68-8F9B-4C1D-8921-1BFBDA0E6393}" srcOrd="1" destOrd="0" presId="urn:microsoft.com/office/officeart/2008/layout/BendingPictureCaptionList"/>
    <dgm:cxn modelId="{B04A51AD-6B74-402D-8231-D8042404B4EF}" type="presParOf" srcId="{C16F1866-0641-4409-AC2D-A83DD76E158E}" destId="{E621E6CB-0806-4019-AA80-2D2CE3E927AC}" srcOrd="1" destOrd="0" presId="urn:microsoft.com/office/officeart/2008/layout/BendingPictureCaptionList"/>
    <dgm:cxn modelId="{5B2B4F56-6FFA-4AD6-B277-13FB2044DC6A}" type="presParOf" srcId="{C16F1866-0641-4409-AC2D-A83DD76E158E}" destId="{76FBA3F6-3CCD-4204-86A1-B265DCC0338D}" srcOrd="2" destOrd="0" presId="urn:microsoft.com/office/officeart/2008/layout/BendingPictureCaptionList"/>
    <dgm:cxn modelId="{542EC975-956F-46A7-A17E-978004AC53CC}" type="presParOf" srcId="{76FBA3F6-3CCD-4204-86A1-B265DCC0338D}" destId="{932E441C-5CBA-48C2-88FC-B7C9B3AE345B}" srcOrd="0" destOrd="0" presId="urn:microsoft.com/office/officeart/2008/layout/BendingPictureCaptionList"/>
    <dgm:cxn modelId="{6A01A783-8473-4E78-8463-32E2CCBADB53}" type="presParOf" srcId="{76FBA3F6-3CCD-4204-86A1-B265DCC0338D}" destId="{B544BD85-6B34-41F6-9D37-5AF063B45042}" srcOrd="1" destOrd="0" presId="urn:microsoft.com/office/officeart/2008/layout/BendingPictureCaptionList"/>
    <dgm:cxn modelId="{CFA6776B-1F35-4010-858D-4ED455273D2B}" type="presParOf" srcId="{C16F1866-0641-4409-AC2D-A83DD76E158E}" destId="{2B634AFB-55A2-4149-B0CF-7F55198DBD66}" srcOrd="3" destOrd="0" presId="urn:microsoft.com/office/officeart/2008/layout/BendingPictureCaptionList"/>
    <dgm:cxn modelId="{A5650609-E7EE-47F8-8004-01B16446F67C}" type="presParOf" srcId="{C16F1866-0641-4409-AC2D-A83DD76E158E}" destId="{114593DA-7894-42A2-8948-B2A67A6DF5D0}" srcOrd="4" destOrd="0" presId="urn:microsoft.com/office/officeart/2008/layout/BendingPictureCaptionList"/>
    <dgm:cxn modelId="{E3E003AE-AE1A-423D-9AAD-D6CD32DBE813}" type="presParOf" srcId="{114593DA-7894-42A2-8948-B2A67A6DF5D0}" destId="{6B447BB1-56FB-4F34-BB0F-12FD33405531}" srcOrd="0" destOrd="0" presId="urn:microsoft.com/office/officeart/2008/layout/BendingPictureCaptionList"/>
    <dgm:cxn modelId="{D3D1FB75-DE0D-41C9-8F57-DF3AE3D50E0A}" type="presParOf" srcId="{114593DA-7894-42A2-8948-B2A67A6DF5D0}" destId="{BBDF1B85-244D-4E51-A9BE-BBB87B408F65}" srcOrd="1" destOrd="0" presId="urn:microsoft.com/office/officeart/2008/layout/BendingPictureCaptionList"/>
    <dgm:cxn modelId="{7A192D56-5A70-4396-A93D-2356870EB592}" type="presParOf" srcId="{C16F1866-0641-4409-AC2D-A83DD76E158E}" destId="{1D9C5BEC-3DE9-4B42-9F6A-BD84DE783B82}" srcOrd="5" destOrd="0" presId="urn:microsoft.com/office/officeart/2008/layout/BendingPictureCaptionList"/>
    <dgm:cxn modelId="{89648C15-C585-4FF2-832E-5422625DA1D9}" type="presParOf" srcId="{C16F1866-0641-4409-AC2D-A83DD76E158E}" destId="{A58CE7FB-264D-4FC3-972F-87563A915BA1}" srcOrd="6" destOrd="0" presId="urn:microsoft.com/office/officeart/2008/layout/BendingPictureCaptionList"/>
    <dgm:cxn modelId="{7570933F-ECFB-4FDD-BEC2-9E231CABFA46}" type="presParOf" srcId="{A58CE7FB-264D-4FC3-972F-87563A915BA1}" destId="{40EAD0BB-7E21-4F9F-9449-B9742FF37857}" srcOrd="0" destOrd="0" presId="urn:microsoft.com/office/officeart/2008/layout/BendingPictureCaptionList"/>
    <dgm:cxn modelId="{460546E6-E5E4-4859-8869-5529B9B9F15C}" type="presParOf" srcId="{A58CE7FB-264D-4FC3-972F-87563A915BA1}" destId="{159A542A-206C-4DFD-82E8-5FE115834A37}" srcOrd="1" destOrd="0" presId="urn:microsoft.com/office/officeart/2008/layout/BendingPictureCaptionList"/>
    <dgm:cxn modelId="{B0F8A9D0-B491-4548-A89B-6CD40FA4849A}" type="presParOf" srcId="{C16F1866-0641-4409-AC2D-A83DD76E158E}" destId="{28F37D74-C600-4033-8E38-E3B0C524B782}" srcOrd="7" destOrd="0" presId="urn:microsoft.com/office/officeart/2008/layout/BendingPictureCaptionList"/>
    <dgm:cxn modelId="{7EA94D18-60DB-47EB-B9F5-2549EE379B07}" type="presParOf" srcId="{C16F1866-0641-4409-AC2D-A83DD76E158E}" destId="{046180D8-68F3-4B95-B2CE-A3FA767025FA}" srcOrd="8" destOrd="0" presId="urn:microsoft.com/office/officeart/2008/layout/BendingPictureCaptionList"/>
    <dgm:cxn modelId="{A0B295CB-DEC9-4717-8FD2-5C148DE2E381}" type="presParOf" srcId="{046180D8-68F3-4B95-B2CE-A3FA767025FA}" destId="{7B719425-19CB-41F0-AE3C-7AB1A7061D09}" srcOrd="0" destOrd="0" presId="urn:microsoft.com/office/officeart/2008/layout/BendingPictureCaptionList"/>
    <dgm:cxn modelId="{964B1F6D-56C7-4BCF-8959-F10273770240}" type="presParOf" srcId="{046180D8-68F3-4B95-B2CE-A3FA767025FA}" destId="{4D2D6E99-D668-4FB0-91CE-F65CCBF24E32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C586F70-7529-4145-A11B-E96969A17F07}" type="doc">
      <dgm:prSet loTypeId="urn:microsoft.com/office/officeart/2005/8/layout/hProcess11" loCatId="process" qsTypeId="urn:microsoft.com/office/officeart/2005/8/quickstyle/simple2" qsCatId="simple" csTypeId="urn:microsoft.com/office/officeart/2005/8/colors/accent1_2" csCatId="accent1" phldr="1"/>
      <dgm:spPr/>
    </dgm:pt>
    <dgm:pt modelId="{C1440BA6-08F4-4484-B1A6-7E0A6B78F2CF}">
      <dgm:prSet phldrT="[Текст]" custT="1"/>
      <dgm:spPr/>
      <dgm:t>
        <a:bodyPr/>
        <a:lstStyle/>
        <a:p>
          <a:r>
            <a:rPr lang="ru-RU" sz="1800" b="1" dirty="0">
              <a:solidFill>
                <a:srgbClr val="126F87"/>
              </a:solidFill>
              <a:latin typeface="Ubuntu" panose="020B0504030602030204" pitchFamily="34" charset="0"/>
            </a:rPr>
            <a:t>Обращение в администрацию Юрьянского района</a:t>
          </a:r>
        </a:p>
      </dgm:t>
    </dgm:pt>
    <dgm:pt modelId="{5F3D564E-A0AB-4195-B6BE-917B8BDFE293}" type="parTrans" cxnId="{9D9D2C23-7B42-4FCA-9372-A187931D09BB}">
      <dgm:prSet/>
      <dgm:spPr/>
      <dgm:t>
        <a:bodyPr/>
        <a:lstStyle/>
        <a:p>
          <a:endParaRPr lang="ru-RU"/>
        </a:p>
      </dgm:t>
    </dgm:pt>
    <dgm:pt modelId="{1C2D5421-AA4C-4B64-842B-196D73CF5D41}" type="sibTrans" cxnId="{9D9D2C23-7B42-4FCA-9372-A187931D09BB}">
      <dgm:prSet/>
      <dgm:spPr/>
      <dgm:t>
        <a:bodyPr/>
        <a:lstStyle/>
        <a:p>
          <a:endParaRPr lang="ru-RU"/>
        </a:p>
      </dgm:t>
    </dgm:pt>
    <dgm:pt modelId="{3461CE6D-C267-4DB7-B8FC-846B2FA9959A}">
      <dgm:prSet phldrT="[Текст]" custT="1"/>
      <dgm:spPr/>
      <dgm:t>
        <a:bodyPr/>
        <a:lstStyle/>
        <a:p>
          <a:r>
            <a:rPr lang="ru-RU" sz="1800" b="1" dirty="0">
              <a:solidFill>
                <a:srgbClr val="126F87"/>
              </a:solidFill>
              <a:latin typeface="Ubuntu" panose="020B0504030602030204" pitchFamily="34" charset="0"/>
            </a:rPr>
            <a:t>Консультирование, анализ проекта</a:t>
          </a:r>
        </a:p>
      </dgm:t>
    </dgm:pt>
    <dgm:pt modelId="{BA57445C-F5DE-40B8-9FD7-721B60927FD4}" type="parTrans" cxnId="{339323C9-D41C-4B3D-B871-6007412CBCB0}">
      <dgm:prSet/>
      <dgm:spPr/>
      <dgm:t>
        <a:bodyPr/>
        <a:lstStyle/>
        <a:p>
          <a:endParaRPr lang="ru-RU"/>
        </a:p>
      </dgm:t>
    </dgm:pt>
    <dgm:pt modelId="{F64F640C-EB4D-4356-A2AC-B875ED77F821}" type="sibTrans" cxnId="{339323C9-D41C-4B3D-B871-6007412CBCB0}">
      <dgm:prSet/>
      <dgm:spPr/>
      <dgm:t>
        <a:bodyPr/>
        <a:lstStyle/>
        <a:p>
          <a:endParaRPr lang="ru-RU"/>
        </a:p>
      </dgm:t>
    </dgm:pt>
    <dgm:pt modelId="{7AC5005A-2F4D-4D2B-B388-0B6AAA0FB57B}">
      <dgm:prSet phldrT="[Текст]" custT="1"/>
      <dgm:spPr/>
      <dgm:t>
        <a:bodyPr/>
        <a:lstStyle/>
        <a:p>
          <a:r>
            <a:rPr lang="ru-RU" sz="1800" b="1" dirty="0">
              <a:solidFill>
                <a:srgbClr val="126F87"/>
              </a:solidFill>
              <a:latin typeface="Ubuntu" panose="020B0504030602030204" pitchFamily="34" charset="0"/>
            </a:rPr>
            <a:t>Подбор подходящих мер поддержки</a:t>
          </a:r>
        </a:p>
      </dgm:t>
    </dgm:pt>
    <dgm:pt modelId="{6BF505C2-1791-40D9-9D41-5ED3DE44302F}" type="parTrans" cxnId="{BC857D4A-149E-433C-96C6-5EBC2476A11B}">
      <dgm:prSet/>
      <dgm:spPr/>
      <dgm:t>
        <a:bodyPr/>
        <a:lstStyle/>
        <a:p>
          <a:endParaRPr lang="ru-RU"/>
        </a:p>
      </dgm:t>
    </dgm:pt>
    <dgm:pt modelId="{CA71536F-4F2E-4C94-8D0C-3B081E3536C1}" type="sibTrans" cxnId="{BC857D4A-149E-433C-96C6-5EBC2476A11B}">
      <dgm:prSet/>
      <dgm:spPr/>
      <dgm:t>
        <a:bodyPr/>
        <a:lstStyle/>
        <a:p>
          <a:endParaRPr lang="ru-RU"/>
        </a:p>
      </dgm:t>
    </dgm:pt>
    <dgm:pt modelId="{5BAC0F90-FC4B-4915-9F7E-5F8253855707}" type="pres">
      <dgm:prSet presAssocID="{0C586F70-7529-4145-A11B-E96969A17F07}" presName="Name0" presStyleCnt="0">
        <dgm:presLayoutVars>
          <dgm:dir/>
          <dgm:resizeHandles val="exact"/>
        </dgm:presLayoutVars>
      </dgm:prSet>
      <dgm:spPr/>
    </dgm:pt>
    <dgm:pt modelId="{A0E4B68D-A3CD-4D67-9F81-61B5611D92DA}" type="pres">
      <dgm:prSet presAssocID="{0C586F70-7529-4145-A11B-E96969A17F07}" presName="arrow" presStyleLbl="bgShp" presStyleIdx="0" presStyleCnt="1" custLinFactY="157612" custLinFactNeighborX="-8" custLinFactNeighborY="200000"/>
      <dgm:spPr/>
    </dgm:pt>
    <dgm:pt modelId="{2DBEBC84-373E-4052-AC26-1096CE171BF4}" type="pres">
      <dgm:prSet presAssocID="{0C586F70-7529-4145-A11B-E96969A17F07}" presName="points" presStyleCnt="0"/>
      <dgm:spPr/>
    </dgm:pt>
    <dgm:pt modelId="{D2339144-34B2-4811-B8F6-7F2890DAF14D}" type="pres">
      <dgm:prSet presAssocID="{C1440BA6-08F4-4484-B1A6-7E0A6B78F2CF}" presName="compositeA" presStyleCnt="0"/>
      <dgm:spPr/>
    </dgm:pt>
    <dgm:pt modelId="{F413A422-5C03-4508-8B3E-D33E882D6143}" type="pres">
      <dgm:prSet presAssocID="{C1440BA6-08F4-4484-B1A6-7E0A6B78F2CF}" presName="textA" presStyleLbl="revTx" presStyleIdx="0" presStyleCnt="3" custScaleX="2000000" custScaleY="121562">
        <dgm:presLayoutVars>
          <dgm:bulletEnabled val="1"/>
        </dgm:presLayoutVars>
      </dgm:prSet>
      <dgm:spPr/>
    </dgm:pt>
    <dgm:pt modelId="{032BEF8E-47BE-4428-8991-5E3343D84535}" type="pres">
      <dgm:prSet presAssocID="{C1440BA6-08F4-4484-B1A6-7E0A6B78F2CF}" presName="circleA" presStyleLbl="node1" presStyleIdx="0" presStyleCnt="3"/>
      <dgm:spPr/>
    </dgm:pt>
    <dgm:pt modelId="{EB337C59-6ADE-43CA-A127-79D610EF390A}" type="pres">
      <dgm:prSet presAssocID="{C1440BA6-08F4-4484-B1A6-7E0A6B78F2CF}" presName="spaceA" presStyleCnt="0"/>
      <dgm:spPr/>
    </dgm:pt>
    <dgm:pt modelId="{F2F2445C-8902-4E34-A354-92C29E28B8EE}" type="pres">
      <dgm:prSet presAssocID="{1C2D5421-AA4C-4B64-842B-196D73CF5D41}" presName="space" presStyleCnt="0"/>
      <dgm:spPr/>
    </dgm:pt>
    <dgm:pt modelId="{A05A0B16-C628-4731-97FF-B9C44687593B}" type="pres">
      <dgm:prSet presAssocID="{3461CE6D-C267-4DB7-B8FC-846B2FA9959A}" presName="compositeB" presStyleCnt="0"/>
      <dgm:spPr/>
    </dgm:pt>
    <dgm:pt modelId="{F9DBBB01-6258-41FF-9CC4-76E6B1B7254B}" type="pres">
      <dgm:prSet presAssocID="{3461CE6D-C267-4DB7-B8FC-846B2FA9959A}" presName="textB" presStyleLbl="revTx" presStyleIdx="1" presStyleCnt="3" custScaleX="2000000" custScaleY="114270" custLinFactY="-74632" custLinFactNeighborX="-12463" custLinFactNeighborY="-100000">
        <dgm:presLayoutVars>
          <dgm:bulletEnabled val="1"/>
        </dgm:presLayoutVars>
      </dgm:prSet>
      <dgm:spPr/>
    </dgm:pt>
    <dgm:pt modelId="{DCA5563C-77A9-4E8F-854E-00A37EA40C7A}" type="pres">
      <dgm:prSet presAssocID="{3461CE6D-C267-4DB7-B8FC-846B2FA9959A}" presName="circleB" presStyleLbl="node1" presStyleIdx="1" presStyleCnt="3"/>
      <dgm:spPr/>
    </dgm:pt>
    <dgm:pt modelId="{1C660489-E35F-463C-BEC9-18A2A0CFA581}" type="pres">
      <dgm:prSet presAssocID="{3461CE6D-C267-4DB7-B8FC-846B2FA9959A}" presName="spaceB" presStyleCnt="0"/>
      <dgm:spPr/>
    </dgm:pt>
    <dgm:pt modelId="{3C075429-CDA6-4C7B-AB2F-0536DDF35354}" type="pres">
      <dgm:prSet presAssocID="{F64F640C-EB4D-4356-A2AC-B875ED77F821}" presName="space" presStyleCnt="0"/>
      <dgm:spPr/>
    </dgm:pt>
    <dgm:pt modelId="{0435AC4B-2077-49BF-AB6F-96486D4BA457}" type="pres">
      <dgm:prSet presAssocID="{7AC5005A-2F4D-4D2B-B388-0B6AAA0FB57B}" presName="compositeA" presStyleCnt="0"/>
      <dgm:spPr/>
    </dgm:pt>
    <dgm:pt modelId="{1947DA86-DFD4-4CBD-BCBB-24945323EC93}" type="pres">
      <dgm:prSet presAssocID="{7AC5005A-2F4D-4D2B-B388-0B6AAA0FB57B}" presName="textA" presStyleLbl="revTx" presStyleIdx="2" presStyleCnt="3" custScaleX="1774494">
        <dgm:presLayoutVars>
          <dgm:bulletEnabled val="1"/>
        </dgm:presLayoutVars>
      </dgm:prSet>
      <dgm:spPr/>
    </dgm:pt>
    <dgm:pt modelId="{853B6E41-C2E1-4FC4-A320-FEAB91B1B476}" type="pres">
      <dgm:prSet presAssocID="{7AC5005A-2F4D-4D2B-B388-0B6AAA0FB57B}" presName="circleA" presStyleLbl="node1" presStyleIdx="2" presStyleCnt="3"/>
      <dgm:spPr/>
    </dgm:pt>
    <dgm:pt modelId="{D8151128-456E-44BF-9F8B-4C6BA2C8C44B}" type="pres">
      <dgm:prSet presAssocID="{7AC5005A-2F4D-4D2B-B388-0B6AAA0FB57B}" presName="spaceA" presStyleCnt="0"/>
      <dgm:spPr/>
    </dgm:pt>
  </dgm:ptLst>
  <dgm:cxnLst>
    <dgm:cxn modelId="{1F182D0B-4A02-4175-9B4B-0FAA624A8EB7}" type="presOf" srcId="{0C586F70-7529-4145-A11B-E96969A17F07}" destId="{5BAC0F90-FC4B-4915-9F7E-5F8253855707}" srcOrd="0" destOrd="0" presId="urn:microsoft.com/office/officeart/2005/8/layout/hProcess11"/>
    <dgm:cxn modelId="{9D9D2C23-7B42-4FCA-9372-A187931D09BB}" srcId="{0C586F70-7529-4145-A11B-E96969A17F07}" destId="{C1440BA6-08F4-4484-B1A6-7E0A6B78F2CF}" srcOrd="0" destOrd="0" parTransId="{5F3D564E-A0AB-4195-B6BE-917B8BDFE293}" sibTransId="{1C2D5421-AA4C-4B64-842B-196D73CF5D41}"/>
    <dgm:cxn modelId="{3694985B-F3A8-49F5-8560-8ADED1CE552C}" type="presOf" srcId="{C1440BA6-08F4-4484-B1A6-7E0A6B78F2CF}" destId="{F413A422-5C03-4508-8B3E-D33E882D6143}" srcOrd="0" destOrd="0" presId="urn:microsoft.com/office/officeart/2005/8/layout/hProcess11"/>
    <dgm:cxn modelId="{BC857D4A-149E-433C-96C6-5EBC2476A11B}" srcId="{0C586F70-7529-4145-A11B-E96969A17F07}" destId="{7AC5005A-2F4D-4D2B-B388-0B6AAA0FB57B}" srcOrd="2" destOrd="0" parTransId="{6BF505C2-1791-40D9-9D41-5ED3DE44302F}" sibTransId="{CA71536F-4F2E-4C94-8D0C-3B081E3536C1}"/>
    <dgm:cxn modelId="{339323C9-D41C-4B3D-B871-6007412CBCB0}" srcId="{0C586F70-7529-4145-A11B-E96969A17F07}" destId="{3461CE6D-C267-4DB7-B8FC-846B2FA9959A}" srcOrd="1" destOrd="0" parTransId="{BA57445C-F5DE-40B8-9FD7-721B60927FD4}" sibTransId="{F64F640C-EB4D-4356-A2AC-B875ED77F821}"/>
    <dgm:cxn modelId="{F41413E1-47CD-4670-AA14-E524170C875B}" type="presOf" srcId="{3461CE6D-C267-4DB7-B8FC-846B2FA9959A}" destId="{F9DBBB01-6258-41FF-9CC4-76E6B1B7254B}" srcOrd="0" destOrd="0" presId="urn:microsoft.com/office/officeart/2005/8/layout/hProcess11"/>
    <dgm:cxn modelId="{900093E8-13AD-4FC5-9E09-F243E4C8824C}" type="presOf" srcId="{7AC5005A-2F4D-4D2B-B388-0B6AAA0FB57B}" destId="{1947DA86-DFD4-4CBD-BCBB-24945323EC93}" srcOrd="0" destOrd="0" presId="urn:microsoft.com/office/officeart/2005/8/layout/hProcess11"/>
    <dgm:cxn modelId="{2CFAC1AA-EAB0-4327-B770-66B6B2518246}" type="presParOf" srcId="{5BAC0F90-FC4B-4915-9F7E-5F8253855707}" destId="{A0E4B68D-A3CD-4D67-9F81-61B5611D92DA}" srcOrd="0" destOrd="0" presId="urn:microsoft.com/office/officeart/2005/8/layout/hProcess11"/>
    <dgm:cxn modelId="{7C9685BB-125E-43C9-867E-39F087A55E91}" type="presParOf" srcId="{5BAC0F90-FC4B-4915-9F7E-5F8253855707}" destId="{2DBEBC84-373E-4052-AC26-1096CE171BF4}" srcOrd="1" destOrd="0" presId="urn:microsoft.com/office/officeart/2005/8/layout/hProcess11"/>
    <dgm:cxn modelId="{4F7D4E17-9311-4FC4-B7DE-D04BB7942808}" type="presParOf" srcId="{2DBEBC84-373E-4052-AC26-1096CE171BF4}" destId="{D2339144-34B2-4811-B8F6-7F2890DAF14D}" srcOrd="0" destOrd="0" presId="urn:microsoft.com/office/officeart/2005/8/layout/hProcess11"/>
    <dgm:cxn modelId="{D0227B16-F974-4B15-8BF4-B87AC01D8D15}" type="presParOf" srcId="{D2339144-34B2-4811-B8F6-7F2890DAF14D}" destId="{F413A422-5C03-4508-8B3E-D33E882D6143}" srcOrd="0" destOrd="0" presId="urn:microsoft.com/office/officeart/2005/8/layout/hProcess11"/>
    <dgm:cxn modelId="{C4A498D2-DF33-4A67-BB6F-6365F085A7B4}" type="presParOf" srcId="{D2339144-34B2-4811-B8F6-7F2890DAF14D}" destId="{032BEF8E-47BE-4428-8991-5E3343D84535}" srcOrd="1" destOrd="0" presId="urn:microsoft.com/office/officeart/2005/8/layout/hProcess11"/>
    <dgm:cxn modelId="{AD40ED06-5F55-47F0-87F1-F899B3C4B14E}" type="presParOf" srcId="{D2339144-34B2-4811-B8F6-7F2890DAF14D}" destId="{EB337C59-6ADE-43CA-A127-79D610EF390A}" srcOrd="2" destOrd="0" presId="urn:microsoft.com/office/officeart/2005/8/layout/hProcess11"/>
    <dgm:cxn modelId="{E323AA85-1863-499F-9D6D-5BD6853C3988}" type="presParOf" srcId="{2DBEBC84-373E-4052-AC26-1096CE171BF4}" destId="{F2F2445C-8902-4E34-A354-92C29E28B8EE}" srcOrd="1" destOrd="0" presId="urn:microsoft.com/office/officeart/2005/8/layout/hProcess11"/>
    <dgm:cxn modelId="{1758A6EE-D2F0-49E0-98EF-91EA63059A7A}" type="presParOf" srcId="{2DBEBC84-373E-4052-AC26-1096CE171BF4}" destId="{A05A0B16-C628-4731-97FF-B9C44687593B}" srcOrd="2" destOrd="0" presId="urn:microsoft.com/office/officeart/2005/8/layout/hProcess11"/>
    <dgm:cxn modelId="{9EA8B88A-5D57-4337-8E0A-71444C96724F}" type="presParOf" srcId="{A05A0B16-C628-4731-97FF-B9C44687593B}" destId="{F9DBBB01-6258-41FF-9CC4-76E6B1B7254B}" srcOrd="0" destOrd="0" presId="urn:microsoft.com/office/officeart/2005/8/layout/hProcess11"/>
    <dgm:cxn modelId="{75CD89AA-57C2-423B-81AC-36413A9C5A78}" type="presParOf" srcId="{A05A0B16-C628-4731-97FF-B9C44687593B}" destId="{DCA5563C-77A9-4E8F-854E-00A37EA40C7A}" srcOrd="1" destOrd="0" presId="urn:microsoft.com/office/officeart/2005/8/layout/hProcess11"/>
    <dgm:cxn modelId="{5CC44A81-2B7D-467C-A211-7CA61D4A806B}" type="presParOf" srcId="{A05A0B16-C628-4731-97FF-B9C44687593B}" destId="{1C660489-E35F-463C-BEC9-18A2A0CFA581}" srcOrd="2" destOrd="0" presId="urn:microsoft.com/office/officeart/2005/8/layout/hProcess11"/>
    <dgm:cxn modelId="{49E4B8D1-F37F-4366-A3BF-1B9C28C8BDAA}" type="presParOf" srcId="{2DBEBC84-373E-4052-AC26-1096CE171BF4}" destId="{3C075429-CDA6-4C7B-AB2F-0536DDF35354}" srcOrd="3" destOrd="0" presId="urn:microsoft.com/office/officeart/2005/8/layout/hProcess11"/>
    <dgm:cxn modelId="{0C78F00C-B602-445D-A555-6C30C770B93B}" type="presParOf" srcId="{2DBEBC84-373E-4052-AC26-1096CE171BF4}" destId="{0435AC4B-2077-49BF-AB6F-96486D4BA457}" srcOrd="4" destOrd="0" presId="urn:microsoft.com/office/officeart/2005/8/layout/hProcess11"/>
    <dgm:cxn modelId="{4AC51674-9970-4A77-B691-D9F76674DEAC}" type="presParOf" srcId="{0435AC4B-2077-49BF-AB6F-96486D4BA457}" destId="{1947DA86-DFD4-4CBD-BCBB-24945323EC93}" srcOrd="0" destOrd="0" presId="urn:microsoft.com/office/officeart/2005/8/layout/hProcess11"/>
    <dgm:cxn modelId="{85AD8715-F2FC-4AF8-B8E5-5993A7F5EB9C}" type="presParOf" srcId="{0435AC4B-2077-49BF-AB6F-96486D4BA457}" destId="{853B6E41-C2E1-4FC4-A320-FEAB91B1B476}" srcOrd="1" destOrd="0" presId="urn:microsoft.com/office/officeart/2005/8/layout/hProcess11"/>
    <dgm:cxn modelId="{635AC7A7-9CAD-465A-9343-92209312B7A7}" type="presParOf" srcId="{0435AC4B-2077-49BF-AB6F-96486D4BA457}" destId="{D8151128-456E-44BF-9F8B-4C6BA2C8C44B}" srcOrd="2" destOrd="0" presId="urn:microsoft.com/office/officeart/2005/8/layout/hProcess1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E27818-9B38-46F2-9980-1D56FB2E240E}">
      <dsp:nvSpPr>
        <dsp:cNvPr id="0" name=""/>
        <dsp:cNvSpPr/>
      </dsp:nvSpPr>
      <dsp:spPr>
        <a:xfrm>
          <a:off x="0" y="382028"/>
          <a:ext cx="6124850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FC0CC2-A407-49E3-9FF7-718A17486171}">
      <dsp:nvSpPr>
        <dsp:cNvPr id="0" name=""/>
        <dsp:cNvSpPr/>
      </dsp:nvSpPr>
      <dsp:spPr>
        <a:xfrm>
          <a:off x="306242" y="72068"/>
          <a:ext cx="5633294" cy="619920"/>
        </a:xfrm>
        <a:prstGeom prst="roundRect">
          <a:avLst/>
        </a:prstGeom>
        <a:gradFill flip="none" rotWithShape="0">
          <a:gsLst>
            <a:gs pos="0">
              <a:schemeClr val="accent5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accent5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accent5"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16200000" scaled="1"/>
          <a:tileRect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2053" tIns="0" rIns="162053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Ubuntu" panose="020B0504030602030204" pitchFamily="34" charset="0"/>
            </a:rPr>
            <a:t>Площадь района – 3031</a:t>
          </a:r>
          <a:r>
            <a:rPr lang="ru-RU" sz="1800" kern="1200" dirty="0">
              <a:latin typeface="Ubuntu" panose="020B0504030602030204" pitchFamily="34" charset="0"/>
              <a:cs typeface="Times New Roman" panose="02020603050405020304" pitchFamily="18" charset="0"/>
            </a:rPr>
            <a:t> </a:t>
          </a:r>
          <a:r>
            <a:rPr lang="ru-RU" sz="1800" kern="1200" dirty="0">
              <a:latin typeface="Ubuntu" panose="020B0504030602030204" pitchFamily="34" charset="0"/>
            </a:rPr>
            <a:t>кв. км</a:t>
          </a:r>
        </a:p>
      </dsp:txBody>
      <dsp:txXfrm>
        <a:off x="336504" y="102330"/>
        <a:ext cx="5572770" cy="559396"/>
      </dsp:txXfrm>
    </dsp:sp>
    <dsp:sp modelId="{9F2797E9-4D08-4F6A-AA95-8410C13F2B99}">
      <dsp:nvSpPr>
        <dsp:cNvPr id="0" name=""/>
        <dsp:cNvSpPr/>
      </dsp:nvSpPr>
      <dsp:spPr>
        <a:xfrm>
          <a:off x="0" y="1334588"/>
          <a:ext cx="6124850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hueOff val="0"/>
              <a:satOff val="0"/>
              <a:lumOff val="0"/>
              <a:alphaOff val="-1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23EE84-B146-4838-A73C-17829EA96951}">
      <dsp:nvSpPr>
        <dsp:cNvPr id="0" name=""/>
        <dsp:cNvSpPr/>
      </dsp:nvSpPr>
      <dsp:spPr>
        <a:xfrm>
          <a:off x="306242" y="1024628"/>
          <a:ext cx="5633294" cy="619920"/>
        </a:xfrm>
        <a:prstGeom prst="roundRect">
          <a:avLst/>
        </a:prstGeom>
        <a:gradFill flip="none" rotWithShape="0">
          <a:gsLst>
            <a:gs pos="0">
              <a:schemeClr val="accent5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accent5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accent5"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16200000" scaled="1"/>
          <a:tileRect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2053" tIns="0" rIns="162053" bIns="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kern="1200" dirty="0">
              <a:latin typeface="Ubuntu" panose="020B0504030602030204" pitchFamily="34" charset="0"/>
            </a:rPr>
            <a:t>Численность населения </a:t>
          </a:r>
          <a:r>
            <a:rPr lang="ru-RU" sz="700" kern="1200" dirty="0">
              <a:latin typeface="Ubuntu" panose="020B0504030602030204" pitchFamily="34" charset="0"/>
            </a:rPr>
            <a:t>(на 01.01.2022)</a:t>
          </a:r>
          <a:r>
            <a:rPr lang="ru-RU" sz="1800" kern="1200" dirty="0">
              <a:latin typeface="Ubuntu" panose="020B0504030602030204" pitchFamily="34" charset="0"/>
            </a:rPr>
            <a:t> – 17233</a:t>
          </a:r>
          <a:r>
            <a:rPr lang="ru-RU" sz="1800" kern="1200" dirty="0">
              <a:solidFill>
                <a:schemeClr val="bg1"/>
              </a:solidFill>
              <a:latin typeface="Ubuntu" panose="020B0504030602030204" pitchFamily="34" charset="0"/>
            </a:rPr>
            <a:t> </a:t>
          </a:r>
          <a:r>
            <a:rPr lang="ru-RU" sz="1800" kern="1200" dirty="0">
              <a:latin typeface="Ubuntu" panose="020B0504030602030204" pitchFamily="34" charset="0"/>
            </a:rPr>
            <a:t>человека</a:t>
          </a:r>
        </a:p>
      </dsp:txBody>
      <dsp:txXfrm>
        <a:off x="336504" y="1054890"/>
        <a:ext cx="5572770" cy="559396"/>
      </dsp:txXfrm>
    </dsp:sp>
    <dsp:sp modelId="{20D3361F-964A-4EFF-9870-73E251C1747D}">
      <dsp:nvSpPr>
        <dsp:cNvPr id="0" name=""/>
        <dsp:cNvSpPr/>
      </dsp:nvSpPr>
      <dsp:spPr>
        <a:xfrm>
          <a:off x="0" y="2287148"/>
          <a:ext cx="6124850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hueOff val="0"/>
              <a:satOff val="0"/>
              <a:lumOff val="0"/>
              <a:alphaOff val="-2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E0B144-BF3E-4754-9AFC-929250F0F24F}">
      <dsp:nvSpPr>
        <dsp:cNvPr id="0" name=""/>
        <dsp:cNvSpPr/>
      </dsp:nvSpPr>
      <dsp:spPr>
        <a:xfrm>
          <a:off x="306242" y="1977188"/>
          <a:ext cx="5633294" cy="619920"/>
        </a:xfrm>
        <a:prstGeom prst="roundRect">
          <a:avLst/>
        </a:prstGeom>
        <a:gradFill flip="none" rotWithShape="0">
          <a:gsLst>
            <a:gs pos="0">
              <a:schemeClr val="accent5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accent5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accent5"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16200000" scaled="1"/>
          <a:tileRect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2053" tIns="0" rIns="162053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Ubuntu" panose="020B0504030602030204" pitchFamily="34" charset="0"/>
            </a:rPr>
            <a:t>Расположен на севере центральной части Кировской области</a:t>
          </a:r>
        </a:p>
      </dsp:txBody>
      <dsp:txXfrm>
        <a:off x="336504" y="2007450"/>
        <a:ext cx="5572770" cy="559396"/>
      </dsp:txXfrm>
    </dsp:sp>
    <dsp:sp modelId="{E1E1B7B7-8509-46C9-8803-E506DECB756F}">
      <dsp:nvSpPr>
        <dsp:cNvPr id="0" name=""/>
        <dsp:cNvSpPr/>
      </dsp:nvSpPr>
      <dsp:spPr>
        <a:xfrm>
          <a:off x="0" y="3239708"/>
          <a:ext cx="6124850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hueOff val="0"/>
              <a:satOff val="0"/>
              <a:lumOff val="0"/>
              <a:alphaOff val="-3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E7DC79-D332-4CF3-8FD9-668AD078AAF7}">
      <dsp:nvSpPr>
        <dsp:cNvPr id="0" name=""/>
        <dsp:cNvSpPr/>
      </dsp:nvSpPr>
      <dsp:spPr>
        <a:xfrm>
          <a:off x="306242" y="2929748"/>
          <a:ext cx="5633294" cy="619920"/>
        </a:xfrm>
        <a:prstGeom prst="roundRect">
          <a:avLst/>
        </a:prstGeom>
        <a:gradFill flip="none" rotWithShape="0">
          <a:gsLst>
            <a:gs pos="0">
              <a:schemeClr val="accent5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accent5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accent5"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16200000" scaled="1"/>
          <a:tileRect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2053" tIns="0" rIns="162053" bIns="0" numCol="1" spcCol="1270" anchor="ctr" anchorCtr="0">
          <a:noAutofit/>
        </a:bodyPr>
        <a:lstStyle/>
        <a:p>
          <a:pPr marL="0" marR="0" lvl="0" indent="0" algn="l" defTabSz="66675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endParaRPr lang="ru-RU" sz="1800" kern="1200" dirty="0">
            <a:latin typeface="Constantia" panose="02030602050306030303" pitchFamily="18" charset="0"/>
            <a:ea typeface="+mn-ea"/>
            <a:cs typeface="+mn-cs"/>
          </a:endParaRPr>
        </a:p>
        <a:p>
          <a:pPr marL="0" marR="0" lvl="0" indent="0" algn="l" defTabSz="66675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ru-RU" sz="1800" kern="1200" dirty="0">
              <a:latin typeface="Ubuntu" panose="020B0504030602030204" pitchFamily="34" charset="0"/>
              <a:ea typeface="+mn-ea"/>
              <a:cs typeface="+mn-cs"/>
            </a:rPr>
            <a:t>Расстояние от областного центра – 68 км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 dirty="0">
            <a:latin typeface="Constantia" panose="02030602050306030303" pitchFamily="18" charset="0"/>
          </a:endParaRPr>
        </a:p>
      </dsp:txBody>
      <dsp:txXfrm>
        <a:off x="336504" y="2960010"/>
        <a:ext cx="5572770" cy="559396"/>
      </dsp:txXfrm>
    </dsp:sp>
    <dsp:sp modelId="{BF5546EF-50B1-4C71-A55E-4631FB88440B}">
      <dsp:nvSpPr>
        <dsp:cNvPr id="0" name=""/>
        <dsp:cNvSpPr/>
      </dsp:nvSpPr>
      <dsp:spPr>
        <a:xfrm>
          <a:off x="0" y="4750381"/>
          <a:ext cx="6124850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hueOff val="0"/>
              <a:satOff val="0"/>
              <a:lumOff val="0"/>
              <a:alphaOff val="-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1B09F1-0A62-4298-BF86-3A236248471D}">
      <dsp:nvSpPr>
        <dsp:cNvPr id="0" name=""/>
        <dsp:cNvSpPr/>
      </dsp:nvSpPr>
      <dsp:spPr>
        <a:xfrm>
          <a:off x="306242" y="3882308"/>
          <a:ext cx="5633294" cy="1178033"/>
        </a:xfrm>
        <a:prstGeom prst="roundRect">
          <a:avLst/>
        </a:prstGeom>
        <a:gradFill flip="none" rotWithShape="0">
          <a:gsLst>
            <a:gs pos="0">
              <a:schemeClr val="accent5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accent5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accent5"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16200000" scaled="1"/>
          <a:tileRect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2053" tIns="0" rIns="162053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Ubuntu" panose="020B0504030602030204" pitchFamily="34" charset="0"/>
            </a:rPr>
            <a:t>Район граничит на севере – с Мурашинским МО, северо-востоке – республикой Коми, западе – Орловским районом, востоке – Слободским районом, юге – г.Киров</a:t>
          </a:r>
        </a:p>
      </dsp:txBody>
      <dsp:txXfrm>
        <a:off x="363749" y="3939815"/>
        <a:ext cx="5518280" cy="106301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71462A-A19E-46C8-9AAC-D27804174A5E}">
      <dsp:nvSpPr>
        <dsp:cNvPr id="0" name=""/>
        <dsp:cNvSpPr/>
      </dsp:nvSpPr>
      <dsp:spPr>
        <a:xfrm>
          <a:off x="0" y="0"/>
          <a:ext cx="4783756" cy="454746"/>
        </a:xfrm>
        <a:prstGeom prst="round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rgbClr val="126F87"/>
              </a:solidFill>
              <a:latin typeface="Ubuntu" panose="020B0504030602030204" pitchFamily="34" charset="0"/>
            </a:rPr>
            <a:t>44 081</a:t>
          </a:r>
          <a:r>
            <a:rPr lang="ru-RU" sz="2000" b="1" kern="1200" dirty="0">
              <a:solidFill>
                <a:srgbClr val="C00000"/>
              </a:solidFill>
              <a:latin typeface="Ubuntu" panose="020B0504030602030204" pitchFamily="34" charset="0"/>
            </a:rPr>
            <a:t> </a:t>
          </a:r>
          <a:r>
            <a:rPr lang="ru-RU" sz="2000" b="1" kern="1200" dirty="0">
              <a:solidFill>
                <a:srgbClr val="126F87"/>
              </a:solidFill>
              <a:latin typeface="Ubuntu" panose="020B0504030602030204" pitchFamily="34" charset="0"/>
            </a:rPr>
            <a:t>рубль</a:t>
          </a:r>
        </a:p>
      </dsp:txBody>
      <dsp:txXfrm>
        <a:off x="22199" y="22199"/>
        <a:ext cx="4739358" cy="410348"/>
      </dsp:txXfrm>
    </dsp:sp>
    <dsp:sp modelId="{F4D54273-A467-4DE5-9A6A-08651D68FF3B}">
      <dsp:nvSpPr>
        <dsp:cNvPr id="0" name=""/>
        <dsp:cNvSpPr/>
      </dsp:nvSpPr>
      <dsp:spPr>
        <a:xfrm>
          <a:off x="0" y="454996"/>
          <a:ext cx="4783756" cy="8648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1884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600" b="1" kern="1200" dirty="0">
              <a:solidFill>
                <a:srgbClr val="126F87"/>
              </a:solidFill>
              <a:latin typeface="Ubuntu" panose="020B0504030602030204" pitchFamily="34" charset="0"/>
            </a:rPr>
            <a:t>среднемесячная номинальная начисленная заработная плата работников крупных и средних предприятий (без СМП) за 2022 год</a:t>
          </a:r>
        </a:p>
      </dsp:txBody>
      <dsp:txXfrm>
        <a:off x="0" y="454996"/>
        <a:ext cx="4783756" cy="864892"/>
      </dsp:txXfrm>
    </dsp:sp>
    <dsp:sp modelId="{37E514A1-4C2E-41B2-A54B-0D0FAE036EA8}">
      <dsp:nvSpPr>
        <dsp:cNvPr id="0" name=""/>
        <dsp:cNvSpPr/>
      </dsp:nvSpPr>
      <dsp:spPr>
        <a:xfrm>
          <a:off x="0" y="1319888"/>
          <a:ext cx="4783756" cy="454746"/>
        </a:xfrm>
        <a:prstGeom prst="round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20000"/>
                <a:lumMod val="110000"/>
                <a:satMod val="105000"/>
                <a:tint val="67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20000"/>
                <a:lumMod val="105000"/>
                <a:satMod val="103000"/>
                <a:tint val="73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2000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rgbClr val="126F87"/>
              </a:solidFill>
              <a:latin typeface="Ubuntu" panose="020B0504030602030204" pitchFamily="34" charset="0"/>
            </a:rPr>
            <a:t>0,9 %</a:t>
          </a:r>
        </a:p>
      </dsp:txBody>
      <dsp:txXfrm>
        <a:off x="22199" y="1342087"/>
        <a:ext cx="4739358" cy="410348"/>
      </dsp:txXfrm>
    </dsp:sp>
    <dsp:sp modelId="{4162AFDC-61E3-4C00-B8AE-32931733349D}">
      <dsp:nvSpPr>
        <dsp:cNvPr id="0" name=""/>
        <dsp:cNvSpPr/>
      </dsp:nvSpPr>
      <dsp:spPr>
        <a:xfrm>
          <a:off x="0" y="1774634"/>
          <a:ext cx="4783756" cy="4525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1884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600" b="1" kern="1200" dirty="0">
              <a:solidFill>
                <a:srgbClr val="126F87"/>
              </a:solidFill>
              <a:latin typeface="Ubuntu" panose="020B0504030602030204" pitchFamily="34" charset="0"/>
            </a:rPr>
            <a:t>уровень зарегистрированной безработицы на 01.01.2023 </a:t>
          </a:r>
        </a:p>
      </dsp:txBody>
      <dsp:txXfrm>
        <a:off x="0" y="1774634"/>
        <a:ext cx="4783756" cy="452559"/>
      </dsp:txXfrm>
    </dsp:sp>
    <dsp:sp modelId="{CCD4386D-3D8E-4869-9B9C-0A9B6FCCEAB7}">
      <dsp:nvSpPr>
        <dsp:cNvPr id="0" name=""/>
        <dsp:cNvSpPr/>
      </dsp:nvSpPr>
      <dsp:spPr>
        <a:xfrm>
          <a:off x="0" y="2227194"/>
          <a:ext cx="4783756" cy="454746"/>
        </a:xfrm>
        <a:prstGeom prst="round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40000"/>
                <a:lumMod val="110000"/>
                <a:satMod val="105000"/>
                <a:tint val="67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40000"/>
                <a:lumMod val="105000"/>
                <a:satMod val="103000"/>
                <a:tint val="73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4000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rgbClr val="126F87"/>
              </a:solidFill>
              <a:latin typeface="Ubuntu" panose="020B0504030602030204" pitchFamily="34" charset="0"/>
            </a:rPr>
            <a:t>69 человек</a:t>
          </a:r>
        </a:p>
      </dsp:txBody>
      <dsp:txXfrm>
        <a:off x="22199" y="2249393"/>
        <a:ext cx="4739358" cy="410348"/>
      </dsp:txXfrm>
    </dsp:sp>
    <dsp:sp modelId="{97290745-B1F2-4136-8554-FC51BBE6AEDA}">
      <dsp:nvSpPr>
        <dsp:cNvPr id="0" name=""/>
        <dsp:cNvSpPr/>
      </dsp:nvSpPr>
      <dsp:spPr>
        <a:xfrm>
          <a:off x="0" y="2682190"/>
          <a:ext cx="4783756" cy="2463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1884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600" b="1" kern="1200" dirty="0">
              <a:solidFill>
                <a:srgbClr val="126F87"/>
              </a:solidFill>
              <a:latin typeface="Ubuntu" panose="020B0504030602030204" pitchFamily="34" charset="0"/>
            </a:rPr>
            <a:t>численность безработных на 01.01.2023 </a:t>
          </a:r>
        </a:p>
      </dsp:txBody>
      <dsp:txXfrm>
        <a:off x="0" y="2682190"/>
        <a:ext cx="4783756" cy="24639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A84AF7-8EE2-47E9-A826-B1E89E1FB029}">
      <dsp:nvSpPr>
        <dsp:cNvPr id="0" name=""/>
        <dsp:cNvSpPr/>
      </dsp:nvSpPr>
      <dsp:spPr>
        <a:xfrm>
          <a:off x="432671" y="2226"/>
          <a:ext cx="2678874" cy="2143099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10000" r="-10000"/>
          </a:stretch>
        </a:blipFill>
        <a:ln>
          <a:solidFill>
            <a:srgbClr val="126F87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3601E68-8F9B-4C1D-8921-1BFBDA0E6393}">
      <dsp:nvSpPr>
        <dsp:cNvPr id="0" name=""/>
        <dsp:cNvSpPr/>
      </dsp:nvSpPr>
      <dsp:spPr>
        <a:xfrm>
          <a:off x="673770" y="1931016"/>
          <a:ext cx="2384198" cy="750084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solidFill>
            <a:srgbClr val="126F87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rgbClr val="126F87"/>
              </a:solidFill>
              <a:latin typeface="Ubuntu" panose="020B0504030602030204" pitchFamily="34" charset="0"/>
            </a:rPr>
            <a:t>углубленная переработка древесины</a:t>
          </a:r>
        </a:p>
      </dsp:txBody>
      <dsp:txXfrm>
        <a:off x="673770" y="1931016"/>
        <a:ext cx="2384198" cy="750084"/>
      </dsp:txXfrm>
    </dsp:sp>
    <dsp:sp modelId="{932E441C-5CBA-48C2-88FC-B7C9B3AE345B}">
      <dsp:nvSpPr>
        <dsp:cNvPr id="0" name=""/>
        <dsp:cNvSpPr/>
      </dsp:nvSpPr>
      <dsp:spPr>
        <a:xfrm>
          <a:off x="3379433" y="2226"/>
          <a:ext cx="2678874" cy="2143099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l="-5000" r="-5000"/>
          </a:stretch>
        </a:blipFill>
        <a:ln>
          <a:solidFill>
            <a:srgbClr val="126F87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544BD85-6B34-41F6-9D37-5AF063B45042}">
      <dsp:nvSpPr>
        <dsp:cNvPr id="0" name=""/>
        <dsp:cNvSpPr/>
      </dsp:nvSpPr>
      <dsp:spPr>
        <a:xfrm>
          <a:off x="3620532" y="1931016"/>
          <a:ext cx="2384198" cy="750084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solidFill>
            <a:srgbClr val="126F87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200" b="1" kern="1200" dirty="0">
              <a:solidFill>
                <a:srgbClr val="126F87"/>
              </a:solidFill>
              <a:effectLst/>
              <a:latin typeface="Ubuntu" panose="020B050403060203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 молочное животноводство, производство и переработка молока</a:t>
          </a:r>
        </a:p>
      </dsp:txBody>
      <dsp:txXfrm>
        <a:off x="3620532" y="1931016"/>
        <a:ext cx="2384198" cy="750084"/>
      </dsp:txXfrm>
    </dsp:sp>
    <dsp:sp modelId="{6B447BB1-56FB-4F34-BB0F-12FD33405531}">
      <dsp:nvSpPr>
        <dsp:cNvPr id="0" name=""/>
        <dsp:cNvSpPr/>
      </dsp:nvSpPr>
      <dsp:spPr>
        <a:xfrm>
          <a:off x="6442834" y="48496"/>
          <a:ext cx="2678874" cy="2143099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l="-10000" r="-10000"/>
          </a:stretch>
        </a:blipFill>
        <a:ln>
          <a:solidFill>
            <a:srgbClr val="126F87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BDF1B85-244D-4E51-A9BE-BBB87B408F65}">
      <dsp:nvSpPr>
        <dsp:cNvPr id="0" name=""/>
        <dsp:cNvSpPr/>
      </dsp:nvSpPr>
      <dsp:spPr>
        <a:xfrm>
          <a:off x="6567294" y="1931016"/>
          <a:ext cx="2384198" cy="750084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solidFill>
            <a:srgbClr val="126F87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kern="1200" dirty="0">
              <a:solidFill>
                <a:srgbClr val="126F87"/>
              </a:solidFill>
              <a:effectLst/>
              <a:latin typeface="Ubuntu" panose="020B0504030602030204" pitchFamily="34" charset="0"/>
              <a:ea typeface="Times New Roman" panose="02020603050405020304" pitchFamily="18" charset="0"/>
            </a:rPr>
            <a:t>производство строительных материалов</a:t>
          </a:r>
          <a:endParaRPr lang="ru-RU" sz="1400" b="1" kern="1200" dirty="0">
            <a:solidFill>
              <a:srgbClr val="126F87"/>
            </a:solidFill>
            <a:latin typeface="Ubuntu" panose="020B0504030602030204" pitchFamily="34" charset="0"/>
          </a:endParaRPr>
        </a:p>
      </dsp:txBody>
      <dsp:txXfrm>
        <a:off x="6567294" y="1931016"/>
        <a:ext cx="2384198" cy="750084"/>
      </dsp:txXfrm>
    </dsp:sp>
    <dsp:sp modelId="{40EAD0BB-7E21-4F9F-9449-B9742FF37857}">
      <dsp:nvSpPr>
        <dsp:cNvPr id="0" name=""/>
        <dsp:cNvSpPr/>
      </dsp:nvSpPr>
      <dsp:spPr>
        <a:xfrm>
          <a:off x="9272958" y="2226"/>
          <a:ext cx="2678874" cy="2143099"/>
        </a:xfrm>
        <a:prstGeom prst="rect">
          <a:avLst/>
        </a:prstGeom>
        <a:blipFill rotWithShape="1">
          <a:blip xmlns:r="http://schemas.openxmlformats.org/officeDocument/2006/relationships" r:embed="rId4"/>
          <a:srcRect/>
          <a:stretch>
            <a:fillRect l="-10000" r="-10000"/>
          </a:stretch>
        </a:blipFill>
        <a:ln>
          <a:solidFill>
            <a:srgbClr val="126F87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59A542A-206C-4DFD-82E8-5FE115834A37}">
      <dsp:nvSpPr>
        <dsp:cNvPr id="0" name=""/>
        <dsp:cNvSpPr/>
      </dsp:nvSpPr>
      <dsp:spPr>
        <a:xfrm>
          <a:off x="9514057" y="1931016"/>
          <a:ext cx="2384198" cy="750084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solidFill>
            <a:srgbClr val="126F87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rgbClr val="126F87"/>
              </a:solidFill>
              <a:effectLst/>
              <a:latin typeface="Ubuntu" panose="020B050403060203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производство пищевых продуктов</a:t>
          </a:r>
          <a:endParaRPr lang="ru-RU" sz="1400" b="1" kern="1200" dirty="0">
            <a:solidFill>
              <a:srgbClr val="126F87"/>
            </a:solidFill>
            <a:latin typeface="Ubuntu" panose="020B0504030602030204" pitchFamily="34" charset="0"/>
          </a:endParaRPr>
        </a:p>
      </dsp:txBody>
      <dsp:txXfrm>
        <a:off x="9514057" y="1931016"/>
        <a:ext cx="2384198" cy="750084"/>
      </dsp:txXfrm>
    </dsp:sp>
    <dsp:sp modelId="{7B719425-19CB-41F0-AE3C-7AB1A7061D09}">
      <dsp:nvSpPr>
        <dsp:cNvPr id="0" name=""/>
        <dsp:cNvSpPr/>
      </dsp:nvSpPr>
      <dsp:spPr>
        <a:xfrm>
          <a:off x="4826481" y="2939366"/>
          <a:ext cx="2678874" cy="2143099"/>
        </a:xfrm>
        <a:prstGeom prst="rect">
          <a:avLst/>
        </a:prstGeom>
        <a:blipFill rotWithShape="0">
          <a:blip xmlns:r="http://schemas.openxmlformats.org/officeDocument/2006/relationships" r:embed="rId5"/>
          <a:stretch>
            <a:fillRect l="-3000" r="-3000"/>
          </a:stretch>
        </a:blipFill>
        <a:ln>
          <a:solidFill>
            <a:srgbClr val="126F87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D2D6E99-D668-4FB0-91CE-F65CCBF24E32}">
      <dsp:nvSpPr>
        <dsp:cNvPr id="0" name=""/>
        <dsp:cNvSpPr/>
      </dsp:nvSpPr>
      <dsp:spPr>
        <a:xfrm>
          <a:off x="3785225" y="4877779"/>
          <a:ext cx="4814054" cy="750084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solidFill>
            <a:srgbClr val="126F87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rgbClr val="126F87"/>
              </a:solidFill>
              <a:latin typeface="Ubuntu" panose="020B0504030602030204" pitchFamily="34" charset="0"/>
            </a:rPr>
            <a:t>сфера отдыха и туризма</a:t>
          </a:r>
        </a:p>
      </dsp:txBody>
      <dsp:txXfrm>
        <a:off x="3785225" y="4877779"/>
        <a:ext cx="4814054" cy="75008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E4B68D-A3CD-4D67-9F81-61B5611D92DA}">
      <dsp:nvSpPr>
        <dsp:cNvPr id="0" name=""/>
        <dsp:cNvSpPr/>
      </dsp:nvSpPr>
      <dsp:spPr>
        <a:xfrm>
          <a:off x="0" y="996021"/>
          <a:ext cx="10548000" cy="664014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13A422-5C03-4508-8B3E-D33E882D6143}">
      <dsp:nvSpPr>
        <dsp:cNvPr id="0" name=""/>
        <dsp:cNvSpPr/>
      </dsp:nvSpPr>
      <dsp:spPr>
        <a:xfrm>
          <a:off x="8653" y="-35793"/>
          <a:ext cx="3276308" cy="8071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b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rgbClr val="126F87"/>
              </a:solidFill>
              <a:latin typeface="Ubuntu" panose="020B0504030602030204" pitchFamily="34" charset="0"/>
            </a:rPr>
            <a:t>Обращение в администрацию Юрьянского района</a:t>
          </a:r>
        </a:p>
      </dsp:txBody>
      <dsp:txXfrm>
        <a:off x="8653" y="-35793"/>
        <a:ext cx="3276308" cy="807189"/>
      </dsp:txXfrm>
    </dsp:sp>
    <dsp:sp modelId="{032BEF8E-47BE-4428-8991-5E3343D84535}">
      <dsp:nvSpPr>
        <dsp:cNvPr id="0" name=""/>
        <dsp:cNvSpPr/>
      </dsp:nvSpPr>
      <dsp:spPr>
        <a:xfrm>
          <a:off x="1564899" y="783903"/>
          <a:ext cx="166003" cy="16381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9DBBB01-6258-41FF-9CC4-76E6B1B7254B}">
      <dsp:nvSpPr>
        <dsp:cNvPr id="0" name=""/>
        <dsp:cNvSpPr/>
      </dsp:nvSpPr>
      <dsp:spPr>
        <a:xfrm>
          <a:off x="3272736" y="0"/>
          <a:ext cx="3276308" cy="7587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rgbClr val="126F87"/>
              </a:solidFill>
              <a:latin typeface="Ubuntu" panose="020B0504030602030204" pitchFamily="34" charset="0"/>
            </a:rPr>
            <a:t>Консультирование, анализ проекта</a:t>
          </a:r>
        </a:p>
      </dsp:txBody>
      <dsp:txXfrm>
        <a:off x="3272736" y="0"/>
        <a:ext cx="3276308" cy="758769"/>
      </dsp:txXfrm>
    </dsp:sp>
    <dsp:sp modelId="{DCA5563C-77A9-4E8F-854E-00A37EA40C7A}">
      <dsp:nvSpPr>
        <dsp:cNvPr id="0" name=""/>
        <dsp:cNvSpPr/>
      </dsp:nvSpPr>
      <dsp:spPr>
        <a:xfrm>
          <a:off x="4849399" y="724421"/>
          <a:ext cx="166003" cy="16381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947DA86-DFD4-4CBD-BCBB-24945323EC93}">
      <dsp:nvSpPr>
        <dsp:cNvPr id="0" name=""/>
        <dsp:cNvSpPr/>
      </dsp:nvSpPr>
      <dsp:spPr>
        <a:xfrm>
          <a:off x="6577651" y="0"/>
          <a:ext cx="2906894" cy="6640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b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rgbClr val="126F87"/>
              </a:solidFill>
              <a:latin typeface="Ubuntu" panose="020B0504030602030204" pitchFamily="34" charset="0"/>
            </a:rPr>
            <a:t>Подбор подходящих мер поддержки</a:t>
          </a:r>
        </a:p>
      </dsp:txBody>
      <dsp:txXfrm>
        <a:off x="6577651" y="0"/>
        <a:ext cx="2906894" cy="664014"/>
      </dsp:txXfrm>
    </dsp:sp>
    <dsp:sp modelId="{853B6E41-C2E1-4FC4-A320-FEAB91B1B476}">
      <dsp:nvSpPr>
        <dsp:cNvPr id="0" name=""/>
        <dsp:cNvSpPr/>
      </dsp:nvSpPr>
      <dsp:spPr>
        <a:xfrm>
          <a:off x="7949191" y="748110"/>
          <a:ext cx="166003" cy="16381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413121-B006-4AD9-BF93-91BAE8181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5AFE33-201B-4B45-92DE-33D61239805D}" type="datetimeFigureOut">
              <a:rPr lang="ru-RU"/>
              <a:pPr>
                <a:defRPr/>
              </a:pPr>
              <a:t>26.04.2023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065BBE-B026-485B-96A5-CF070B131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21CD87-980C-42C4-9AFF-FC48BA769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B23994-98C8-4A86-995E-F28EBD892A1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356035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04D4AB2-23CA-4A75-9D9E-0E1096F7D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3D4F5F-58AF-4EC4-B9A3-4ED432DC4B65}" type="datetimeFigureOut">
              <a:rPr lang="ru-RU"/>
              <a:pPr>
                <a:defRPr/>
              </a:pPr>
              <a:t>26.04.2023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A933BA-E98C-414F-9639-075FF2B80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B473D1D-75AE-495C-9DA6-4B91B56DA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CC36C1-4006-4BD6-BE4E-98ECC7D3C5F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928708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C1B1CC-518C-4193-AA85-9739046F0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52D71C-175B-42AF-B724-EEB7E9144F4A}" type="datetimeFigureOut">
              <a:rPr lang="ru-RU"/>
              <a:pPr>
                <a:defRPr/>
              </a:pPr>
              <a:t>26.04.2023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C1767BF-9F01-451C-88CC-E9B7A47ED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5D2D77-9F88-4BFA-A3E9-0C57036EC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5271F7-6CA9-4AE6-968D-BAFE7BE25B9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37224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0D4078-E33F-454B-A25B-EFB2E6166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063F9E-B235-46CA-9888-10622F643C41}" type="datetimeFigureOut">
              <a:rPr lang="ru-RU"/>
              <a:pPr>
                <a:defRPr/>
              </a:pPr>
              <a:t>26.04.2023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6667D58-5B8A-4417-BE84-4986D9000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68E165B-645B-4B07-8646-D0747D9F0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B8721B-1413-4BCD-A8DA-84FE32D6585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31651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BF6963B-AA65-4669-A181-3B96EB730C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C6A605-073A-45FA-B635-61A5C85F264B}" type="datetimeFigureOut">
              <a:rPr lang="ru-RU"/>
              <a:pPr>
                <a:defRPr/>
              </a:pPr>
              <a:t>26.04.2023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3804C98-7AE1-4B45-84E4-B14663039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4A0C5F-209A-45E4-9D63-A7A54DDE3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639E93-F027-4AF5-9C4B-6751300C8CA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92556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A3B24157-517A-4522-968A-2A7CF8410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8080B7-AA7B-45AA-8941-AC329D16BCB2}" type="datetimeFigureOut">
              <a:rPr lang="ru-RU"/>
              <a:pPr>
                <a:defRPr/>
              </a:pPr>
              <a:t>26.04.2023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E5BDBB70-FE36-4DFA-B1FF-6A9B35330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FCBD9F37-95FB-4BB4-BA85-9EC54D6CA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3509EB-AB26-4752-B966-FA4A15D6529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77786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:a16="http://schemas.microsoft.com/office/drawing/2014/main" id="{9DB057E4-A595-41A7-9416-C281C6E97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FDA552-85BB-4133-8B52-7F3155B33CF4}" type="datetimeFigureOut">
              <a:rPr lang="ru-RU"/>
              <a:pPr>
                <a:defRPr/>
              </a:pPr>
              <a:t>26.04.2023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D8556972-DFC6-4ABD-9E24-8654575E3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D87EF9C5-EDFD-417C-B9C7-33EEA3E80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358F22-07A7-475B-9D32-A4FE55D9F37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65080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>
                <a16:creationId xmlns:a16="http://schemas.microsoft.com/office/drawing/2014/main" id="{1EB9CE23-467A-4975-A315-BEE1D3872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9E8BC-7D62-4E19-998F-6C55A8C970EC}" type="datetimeFigureOut">
              <a:rPr lang="ru-RU"/>
              <a:pPr>
                <a:defRPr/>
              </a:pPr>
              <a:t>26.04.2023</a:t>
            </a:fld>
            <a:endParaRPr lang="ru-RU"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CA71B24B-C92C-4F89-8C8D-79CBDE78A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67EC27A7-5BBD-438C-8E9D-C4971E772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2FF415-0C32-4506-9E96-DDC0801BB48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92735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:a16="http://schemas.microsoft.com/office/drawing/2014/main" id="{FF8B1851-9BB8-42F5-B212-B67938EE4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88678B-885D-40E8-9A85-4643A965590C}" type="datetimeFigureOut">
              <a:rPr lang="ru-RU"/>
              <a:pPr>
                <a:defRPr/>
              </a:pPr>
              <a:t>26.04.2023</a:t>
            </a:fld>
            <a:endParaRPr lang="ru-RU"/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id="{5E562BB4-AB7F-40AA-A522-452139825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752BCEDD-5B2C-415D-B618-A4EF03E82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684E6E-31A4-4119-B33B-0778E030A8C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28387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43813D03-DE50-4FA9-A52D-16941225E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A12581-2F6B-4BF8-9FCF-9905BA913410}" type="datetimeFigureOut">
              <a:rPr lang="ru-RU"/>
              <a:pPr>
                <a:defRPr/>
              </a:pPr>
              <a:t>26.04.2023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8C9487FE-DB4A-4BB3-98A2-A8C5D5499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67F947A5-8CA4-4BD5-A63F-63D759877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ED3DBE-B88D-4319-947F-41382F8F456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23709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A5625D39-AF29-4B1D-8A61-FE132743B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533252-3D12-4469-A52D-6AE216701431}" type="datetimeFigureOut">
              <a:rPr lang="ru-RU"/>
              <a:pPr>
                <a:defRPr/>
              </a:pPr>
              <a:t>26.04.2023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B56CAE4A-3824-4BB1-B60F-D745EFDD7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08674811-C832-4BA0-B4EC-C03BDDA2A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819725-1225-4434-B7E9-31F7B8A066F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17066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>
            <a:extLst>
              <a:ext uri="{FF2B5EF4-FFF2-40B4-BE49-F238E27FC236}">
                <a16:creationId xmlns:a16="http://schemas.microsoft.com/office/drawing/2014/main" id="{034D9DB4-FD7B-4655-AB00-1E65CF3D42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>
            <a:extLst>
              <a:ext uri="{FF2B5EF4-FFF2-40B4-BE49-F238E27FC236}">
                <a16:creationId xmlns:a16="http://schemas.microsoft.com/office/drawing/2014/main" id="{E2AB2240-4C6F-45EA-9ED6-9AFB07DE0E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6DA1C6C-5B20-4A2F-B5E3-C7DFAA52C0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017D17B-0036-46B3-81D8-9CF28BAF2B71}" type="datetimeFigureOut">
              <a:rPr lang="ru-RU"/>
              <a:pPr>
                <a:defRPr/>
              </a:pPr>
              <a:t>26.04.2023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2D2AB4-8719-4E28-AE67-1529B352EB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C0E185-26F2-4EB8-9457-CEEB82864E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28CE8C9-B0E5-4107-ACF5-D6500A8389C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1" r:id="rId1"/>
    <p:sldLayoutId id="2147484052" r:id="rId2"/>
    <p:sldLayoutId id="2147484053" r:id="rId3"/>
    <p:sldLayoutId id="2147484054" r:id="rId4"/>
    <p:sldLayoutId id="2147484055" r:id="rId5"/>
    <p:sldLayoutId id="2147484056" r:id="rId6"/>
    <p:sldLayoutId id="2147484057" r:id="rId7"/>
    <p:sldLayoutId id="2147484058" r:id="rId8"/>
    <p:sldLayoutId id="2147484059" r:id="rId9"/>
    <p:sldLayoutId id="2147484060" r:id="rId10"/>
    <p:sldLayoutId id="214748406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7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yuriya-kirov.ru/features?func=startdown&amp;id=8268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yuriya-kirov.ru/features?func=select&amp;id=282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vk.com/public182950825" TargetMode="External"/><Relationship Id="rId3" Type="http://schemas.openxmlformats.org/officeDocument/2006/relationships/hyperlink" Target="https://yuriya-kirov.gosuslugi.ru/" TargetMode="External"/><Relationship Id="rId7" Type="http://schemas.openxmlformats.org/officeDocument/2006/relationships/hyperlink" Target="https://vk.com/id547062612" TargetMode="External"/><Relationship Id="rId2" Type="http://schemas.openxmlformats.org/officeDocument/2006/relationships/hyperlink" Target="http://yuriya-kirov.ru/" TargetMode="Externa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49.jpeg"/><Relationship Id="rId5" Type="http://schemas.openxmlformats.org/officeDocument/2006/relationships/image" Target="../media/image47.png"/><Relationship Id="rId10" Type="http://schemas.openxmlformats.org/officeDocument/2006/relationships/image" Target="../media/image48.jpeg"/><Relationship Id="rId4" Type="http://schemas.openxmlformats.org/officeDocument/2006/relationships/image" Target="../media/image46.jpe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8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openxmlformats.org/officeDocument/2006/relationships/diagramLayout" Target="../diagrams/layout2.xml"/><Relationship Id="rId7" Type="http://schemas.openxmlformats.org/officeDocument/2006/relationships/image" Target="../media/image7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3.jpeg"/><Relationship Id="rId7" Type="http://schemas.openxmlformats.org/officeDocument/2006/relationships/image" Target="../media/image16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4.jpe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7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pn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12" Type="http://schemas.openxmlformats.org/officeDocument/2006/relationships/image" Target="../media/image34.jpeg"/><Relationship Id="rId17" Type="http://schemas.openxmlformats.org/officeDocument/2006/relationships/image" Target="../media/image7.png"/><Relationship Id="rId2" Type="http://schemas.openxmlformats.org/officeDocument/2006/relationships/image" Target="../media/image24.jpeg"/><Relationship Id="rId16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11" Type="http://schemas.openxmlformats.org/officeDocument/2006/relationships/image" Target="../media/image33.png"/><Relationship Id="rId5" Type="http://schemas.openxmlformats.org/officeDocument/2006/relationships/image" Target="../media/image27.jpeg"/><Relationship Id="rId15" Type="http://schemas.openxmlformats.org/officeDocument/2006/relationships/image" Target="../media/image37.pn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Relationship Id="rId1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0" name="Заголовок 1">
            <a:extLst>
              <a:ext uri="{FF2B5EF4-FFF2-40B4-BE49-F238E27FC236}">
                <a16:creationId xmlns:a16="http://schemas.microsoft.com/office/drawing/2014/main" id="{634E4AE7-327E-4438-B3F6-95414E92D06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281363" y="1539875"/>
            <a:ext cx="8910637" cy="2387600"/>
          </a:xfrm>
        </p:spPr>
        <p:txBody>
          <a:bodyPr/>
          <a:lstStyle/>
          <a:p>
            <a:pPr eaLnBrk="1" hangingPunct="1"/>
            <a:r>
              <a:rPr lang="ru-RU" altLang="ru-RU" b="1" dirty="0">
                <a:solidFill>
                  <a:srgbClr val="126F87"/>
                </a:solidFill>
              </a:rPr>
              <a:t>Инвестиционная привлекательность</a:t>
            </a:r>
          </a:p>
        </p:txBody>
      </p:sp>
      <p:sp>
        <p:nvSpPr>
          <p:cNvPr id="2051" name="Подзаголовок 2">
            <a:extLst>
              <a:ext uri="{FF2B5EF4-FFF2-40B4-BE49-F238E27FC236}">
                <a16:creationId xmlns:a16="http://schemas.microsoft.com/office/drawing/2014/main" id="{90791151-47D5-438A-8D21-25A8947AAC82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432175" y="4354513"/>
            <a:ext cx="8908031" cy="1249362"/>
          </a:xfrm>
        </p:spPr>
        <p:txBody>
          <a:bodyPr/>
          <a:lstStyle/>
          <a:p>
            <a:pPr eaLnBrk="1" hangingPunct="1"/>
            <a:r>
              <a:rPr lang="ru-RU" altLang="ru-RU" sz="3200" b="1" u="sng" dirty="0">
                <a:solidFill>
                  <a:schemeClr val="accent6">
                    <a:lumMod val="50000"/>
                  </a:schemeClr>
                </a:solidFill>
                <a:latin typeface="Ubuntu" panose="020B0504030602030204" pitchFamily="34" charset="0"/>
              </a:rPr>
              <a:t>ЮРЬЯНСКОГО РАЙОНА</a:t>
            </a:r>
          </a:p>
          <a:p>
            <a:pPr eaLnBrk="1" hangingPunct="1"/>
            <a:r>
              <a:rPr lang="ru-RU" altLang="ru-RU" sz="3200" b="1" dirty="0">
                <a:solidFill>
                  <a:srgbClr val="126F87"/>
                </a:solidFill>
                <a:latin typeface="Ubuntu" panose="020B0504030602030204" pitchFamily="34" charset="0"/>
              </a:rPr>
              <a:t>Кировской области</a:t>
            </a:r>
          </a:p>
        </p:txBody>
      </p:sp>
      <p:pic>
        <p:nvPicPr>
          <p:cNvPr id="4107" name="Picture 11">
            <a:extLst>
              <a:ext uri="{FF2B5EF4-FFF2-40B4-BE49-F238E27FC236}">
                <a16:creationId xmlns:a16="http://schemas.microsoft.com/office/drawing/2014/main" id="{E5DB0D69-A243-4BFB-846E-2D9261468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" y="2332139"/>
            <a:ext cx="2508308" cy="1895912"/>
          </a:xfrm>
          <a:prstGeom prst="hexagon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13" name="Picture 17">
            <a:extLst>
              <a:ext uri="{FF2B5EF4-FFF2-40B4-BE49-F238E27FC236}">
                <a16:creationId xmlns:a16="http://schemas.microsoft.com/office/drawing/2014/main" id="{91667E2A-2464-4CF1-9131-2B9F8059C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234892"/>
            <a:ext cx="2534892" cy="2001968"/>
          </a:xfrm>
          <a:prstGeom prst="hexagon">
            <a:avLst>
              <a:gd name="adj" fmla="val 25001"/>
              <a:gd name="vf" fmla="val 115470"/>
            </a:avLst>
          </a:prstGeom>
          <a:ln>
            <a:noFill/>
          </a:ln>
          <a:effectLst>
            <a:softEdge rad="112500"/>
          </a:effectLst>
        </p:spPr>
      </p:pic>
      <p:sp>
        <p:nvSpPr>
          <p:cNvPr id="2055" name="TextBox 16">
            <a:extLst>
              <a:ext uri="{FF2B5EF4-FFF2-40B4-BE49-F238E27FC236}">
                <a16:creationId xmlns:a16="http://schemas.microsoft.com/office/drawing/2014/main" id="{16C565F0-4FB8-4028-81D6-24DC90D0C1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6738" y="3244850"/>
            <a:ext cx="62150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Constantia" panose="02030602050306030303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23EA2F8-7F8E-4B14-855D-D3C5BD8E795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54763" y="1166425"/>
            <a:ext cx="2644533" cy="1986897"/>
          </a:xfrm>
          <a:prstGeom prst="hexagon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F03F1CA-D648-4633-985F-2C9599EC6B9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54763" y="3313652"/>
            <a:ext cx="2644532" cy="2122414"/>
          </a:xfrm>
          <a:prstGeom prst="hexagon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5890AF4-0D9C-4F52-B459-D5A7C7078DB8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11626" y="4464874"/>
            <a:ext cx="2545102" cy="1908826"/>
          </a:xfrm>
          <a:prstGeom prst="hexagon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4" descr="D:\Рабочий стол\новый сайт\gerb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401772" y="0"/>
            <a:ext cx="790227" cy="9815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>
            <a:extLst>
              <a:ext uri="{FF2B5EF4-FFF2-40B4-BE49-F238E27FC236}">
                <a16:creationId xmlns:a16="http://schemas.microsoft.com/office/drawing/2014/main" id="{00C66BEF-E656-4276-A242-513B462D983A}"/>
              </a:ext>
            </a:extLst>
          </p:cNvPr>
          <p:cNvSpPr txBox="1">
            <a:spLocks/>
          </p:cNvSpPr>
          <p:nvPr/>
        </p:nvSpPr>
        <p:spPr bwMode="auto">
          <a:xfrm>
            <a:off x="428625" y="188913"/>
            <a:ext cx="10515600" cy="315912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ru-RU" altLang="ru-RU" sz="3200" dirty="0">
                <a:solidFill>
                  <a:srgbClr val="126F87"/>
                </a:solidFill>
                <a:latin typeface="Ubuntu" panose="020B0504030602030204" pitchFamily="34" charset="0"/>
                <a:ea typeface="+mj-ea"/>
                <a:cs typeface="+mj-cs"/>
              </a:rPr>
              <a:t>Меры поддержки (муниципальный уровень)</a:t>
            </a:r>
          </a:p>
        </p:txBody>
      </p:sp>
      <p:graphicFrame>
        <p:nvGraphicFramePr>
          <p:cNvPr id="16" name="Схема 15">
            <a:extLst>
              <a:ext uri="{FF2B5EF4-FFF2-40B4-BE49-F238E27FC236}">
                <a16:creationId xmlns:a16="http://schemas.microsoft.com/office/drawing/2014/main" id="{27A63596-3CD6-4099-82B9-8D80CA279461}"/>
              </a:ext>
            </a:extLst>
          </p:cNvPr>
          <p:cNvGraphicFramePr/>
          <p:nvPr/>
        </p:nvGraphicFramePr>
        <p:xfrm>
          <a:off x="1144367" y="1953179"/>
          <a:ext cx="10548000" cy="16600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244" name="Прямоугольник 7">
            <a:extLst>
              <a:ext uri="{FF2B5EF4-FFF2-40B4-BE49-F238E27FC236}">
                <a16:creationId xmlns:a16="http://schemas.microsoft.com/office/drawing/2014/main" id="{9E71F7C0-9375-45F6-9A82-9F2FEC35AC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363" y="4370388"/>
            <a:ext cx="33401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 b="1">
                <a:solidFill>
                  <a:srgbClr val="04617B"/>
                </a:solidFill>
                <a:latin typeface="Ubuntu" panose="020B0504030602030204" pitchFamily="34" charset="0"/>
                <a:sym typeface="PFBeauSansPro-Regular"/>
              </a:rPr>
              <a:t>Допускается обращение как с готовым бизнес-планом, так и с бизнес-идеей</a:t>
            </a:r>
          </a:p>
        </p:txBody>
      </p:sp>
      <p:sp>
        <p:nvSpPr>
          <p:cNvPr id="10245" name="Прямоугольник 7">
            <a:extLst>
              <a:ext uri="{FF2B5EF4-FFF2-40B4-BE49-F238E27FC236}">
                <a16:creationId xmlns:a16="http://schemas.microsoft.com/office/drawing/2014/main" id="{15268135-7BC4-4C90-A77A-2C9F4F561A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7213" y="4308475"/>
            <a:ext cx="33401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 b="1">
                <a:solidFill>
                  <a:srgbClr val="04617B"/>
                </a:solidFill>
                <a:latin typeface="Ubuntu" panose="020B0504030602030204" pitchFamily="34" charset="0"/>
                <a:sym typeface="PFBeauSansPro-Regular"/>
              </a:rPr>
              <a:t>Осуществляется первичная консультация, проводится совместный анализ проекта, определяются потребности в мерах финансовой и методической поддержки, производственных площадях</a:t>
            </a:r>
          </a:p>
        </p:txBody>
      </p:sp>
      <p:sp>
        <p:nvSpPr>
          <p:cNvPr id="10246" name="Прямоугольник 7">
            <a:extLst>
              <a:ext uri="{FF2B5EF4-FFF2-40B4-BE49-F238E27FC236}">
                <a16:creationId xmlns:a16="http://schemas.microsoft.com/office/drawing/2014/main" id="{2677A44B-57EA-4F7E-ACE0-05011A6437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67650" y="4262438"/>
            <a:ext cx="33401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 b="1">
                <a:solidFill>
                  <a:srgbClr val="04617B"/>
                </a:solidFill>
                <a:latin typeface="Ubuntu" panose="020B0504030602030204" pitchFamily="34" charset="0"/>
                <a:sym typeface="PFBeauSansPro-Regular"/>
              </a:rPr>
              <a:t>Формируется перечень институтов развития и мер поддержки в соответствии с параметрами инвестиционного проекта</a:t>
            </a:r>
          </a:p>
        </p:txBody>
      </p:sp>
      <p:pic>
        <p:nvPicPr>
          <p:cNvPr id="8" name="Picture 4" descr="D:\Рабочий стол\новый сайт\gerb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401772" y="0"/>
            <a:ext cx="790227" cy="9815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440651AF-A8BB-4505-9766-207E75396D23}"/>
              </a:ext>
            </a:extLst>
          </p:cNvPr>
          <p:cNvSpPr txBox="1">
            <a:spLocks/>
          </p:cNvSpPr>
          <p:nvPr/>
        </p:nvSpPr>
        <p:spPr bwMode="auto">
          <a:xfrm>
            <a:off x="313122" y="0"/>
            <a:ext cx="10515600" cy="654516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ru-RU" altLang="ru-RU" sz="2800" dirty="0">
                <a:solidFill>
                  <a:srgbClr val="126F87"/>
                </a:solidFill>
                <a:latin typeface="Ubuntu" panose="020B0504030602030204" pitchFamily="34" charset="0"/>
                <a:ea typeface="+mj-ea"/>
                <a:cs typeface="+mj-cs"/>
              </a:rPr>
              <a:t>Муниципальные услуги </a:t>
            </a:r>
          </a:p>
        </p:txBody>
      </p:sp>
      <p:pic>
        <p:nvPicPr>
          <p:cNvPr id="5" name="Picture 4" descr="D:\Рабочий стол\новый сайт\ger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01772" y="0"/>
            <a:ext cx="790227" cy="981512"/>
          </a:xfrm>
          <a:prstGeom prst="rect">
            <a:avLst/>
          </a:prstGeom>
          <a:noFill/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15936346-89E7-4118-9E0F-3B95958C51D0}"/>
              </a:ext>
            </a:extLst>
          </p:cNvPr>
          <p:cNvCxnSpPr/>
          <p:nvPr/>
        </p:nvCxnSpPr>
        <p:spPr>
          <a:xfrm>
            <a:off x="6083166" y="712269"/>
            <a:ext cx="2" cy="5755909"/>
          </a:xfrm>
          <a:prstGeom prst="line">
            <a:avLst/>
          </a:prstGeom>
          <a:ln w="28575">
            <a:solidFill>
              <a:srgbClr val="126F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Группа 12"/>
          <p:cNvGrpSpPr/>
          <p:nvPr/>
        </p:nvGrpSpPr>
        <p:grpSpPr>
          <a:xfrm>
            <a:off x="632404" y="780101"/>
            <a:ext cx="5104251" cy="619920"/>
            <a:chOff x="306242" y="72068"/>
            <a:chExt cx="5633294" cy="619920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306242" y="72068"/>
              <a:ext cx="5633294" cy="61992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Скругленный прямоугольник 4"/>
            <p:cNvSpPr/>
            <p:nvPr/>
          </p:nvSpPr>
          <p:spPr>
            <a:xfrm>
              <a:off x="336504" y="102330"/>
              <a:ext cx="5572770" cy="55939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2053" tIns="0" rIns="162053" bIns="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700" kern="1200" dirty="0">
                  <a:solidFill>
                    <a:schemeClr val="tx1"/>
                  </a:solidFill>
                  <a:latin typeface="Ubuntu" panose="020B0504030602030204" pitchFamily="34" charset="0"/>
                </a:rPr>
                <a:t>в сфере земельно-имущественных отношений</a:t>
              </a: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6454085" y="797747"/>
            <a:ext cx="4855599" cy="619920"/>
            <a:chOff x="306242" y="72068"/>
            <a:chExt cx="5633294" cy="619920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17" name="Скругленный прямоугольник 16"/>
            <p:cNvSpPr/>
            <p:nvPr/>
          </p:nvSpPr>
          <p:spPr>
            <a:xfrm>
              <a:off x="306242" y="72068"/>
              <a:ext cx="5633294" cy="61992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Скругленный прямоугольник 4"/>
            <p:cNvSpPr/>
            <p:nvPr/>
          </p:nvSpPr>
          <p:spPr>
            <a:xfrm>
              <a:off x="336504" y="102330"/>
              <a:ext cx="5572770" cy="55939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2053" tIns="0" rIns="162053" bIns="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700" kern="1200" dirty="0">
                  <a:solidFill>
                    <a:schemeClr val="tx1"/>
                  </a:solidFill>
                  <a:latin typeface="Ubuntu" panose="020B0504030602030204" pitchFamily="34" charset="0"/>
                </a:rPr>
                <a:t>в сфере архитектуры и градостроительства</a:t>
              </a:r>
            </a:p>
          </p:txBody>
        </p:sp>
      </p:grpSp>
      <p:graphicFrame>
        <p:nvGraphicFramePr>
          <p:cNvPr id="21" name="Таблица 20"/>
          <p:cNvGraphicFramePr>
            <a:graphicFrameLocks noGrp="1"/>
          </p:cNvGraphicFramePr>
          <p:nvPr/>
        </p:nvGraphicFramePr>
        <p:xfrm>
          <a:off x="6391174" y="1482291"/>
          <a:ext cx="5601903" cy="3715352"/>
        </p:xfrm>
        <a:graphic>
          <a:graphicData uri="http://schemas.openxmlformats.org/drawingml/2006/table">
            <a:tbl>
              <a:tblPr/>
              <a:tblGrid>
                <a:gridCol w="56019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15352">
                <a:tc>
                  <a:txBody>
                    <a:bodyPr/>
                    <a:lstStyle/>
                    <a:p>
                      <a:pPr indent="4445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Выдача разрешения на строительство объекта капитального строительства (в том числе внесение изменений в разрешение на строительство объекта капитального строительства и внесение изменений в разрешение на строительство объекта капитального строительства в связи с продлением срока действия такого разрешения)</a:t>
                      </a:r>
                      <a:endParaRPr lang="ru-RU" sz="1100" dirty="0">
                        <a:latin typeface="Times New Roman"/>
                        <a:ea typeface="Times New Roman"/>
                        <a:cs typeface="Calibri"/>
                      </a:endParaRPr>
                    </a:p>
                    <a:p>
                      <a:pPr indent="4445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1353820" algn="l"/>
                        </a:tabLs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Выдача разрешения на ввод объекта в эксплуатацию </a:t>
                      </a:r>
                      <a:endParaRPr lang="ru-RU" sz="1100" dirty="0">
                        <a:latin typeface="Times New Roman"/>
                        <a:ea typeface="Times New Roman"/>
                        <a:cs typeface="Calibri"/>
                      </a:endParaRPr>
                    </a:p>
                    <a:p>
                      <a:pPr indent="4445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Выдача разрешения на установку и эксплуатацию рекламных конструкций на соответствующей территории, аннулирование такого разрешения</a:t>
                      </a:r>
                      <a:endParaRPr lang="ru-RU" sz="1100" dirty="0">
                        <a:latin typeface="Times New Roman"/>
                        <a:ea typeface="Times New Roman"/>
                        <a:cs typeface="Calibri"/>
                      </a:endParaRPr>
                    </a:p>
                    <a:p>
                      <a:pPr indent="4445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Предоставление сведений, документов и материалов, содержащихся в государственной  информационной системе обеспечения градостроительной деятельности Кировской области</a:t>
                      </a:r>
                      <a:endParaRPr lang="ru-RU" sz="1100" dirty="0">
                        <a:latin typeface="Times New Roman"/>
                        <a:ea typeface="Times New Roman"/>
                        <a:cs typeface="Calibri"/>
                      </a:endParaRPr>
                    </a:p>
                    <a:p>
                      <a:pPr indent="4445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Выдача градостроительного плана земельного участка </a:t>
                      </a:r>
                      <a:endParaRPr lang="ru-RU" sz="1100" dirty="0">
                        <a:latin typeface="Times New Roman"/>
                        <a:ea typeface="Times New Roman"/>
                        <a:cs typeface="Calibri"/>
                      </a:endParaRPr>
                    </a:p>
                    <a:p>
                      <a:pPr indent="4445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Подготовка и утверждение документации по планировке территории</a:t>
                      </a:r>
                      <a:endParaRPr lang="ru-RU" sz="1100" dirty="0"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2" name="Таблица 21"/>
          <p:cNvGraphicFramePr>
            <a:graphicFrameLocks noGrp="1"/>
          </p:cNvGraphicFramePr>
          <p:nvPr/>
        </p:nvGraphicFramePr>
        <p:xfrm>
          <a:off x="269507" y="1470257"/>
          <a:ext cx="5582654" cy="4244721"/>
        </p:xfrm>
        <a:graphic>
          <a:graphicData uri="http://schemas.openxmlformats.org/drawingml/2006/table">
            <a:tbl>
              <a:tblPr/>
              <a:tblGrid>
                <a:gridCol w="55826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589020">
                <a:tc>
                  <a:txBody>
                    <a:bodyPr/>
                    <a:lstStyle/>
                    <a:p>
                      <a:pPr indent="1800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Предоставление юридическим и физическим лицам сведений из реестра муниципального имущества муниципального образования </a:t>
                      </a:r>
                      <a:endParaRPr lang="ru-RU" sz="1100" dirty="0">
                        <a:latin typeface="Times New Roman"/>
                        <a:ea typeface="Times New Roman"/>
                        <a:cs typeface="Calibri"/>
                      </a:endParaRPr>
                    </a:p>
                    <a:p>
                      <a:pPr indent="1800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Предоставление земельного участка, находящегося в муниципальной собственности, или государственная собственность на который не разграничена, на торгах</a:t>
                      </a:r>
                      <a:endParaRPr lang="ru-RU" sz="1100" dirty="0">
                        <a:latin typeface="Times New Roman"/>
                        <a:ea typeface="Times New Roman"/>
                        <a:cs typeface="Calibri"/>
                      </a:endParaRPr>
                    </a:p>
                    <a:p>
                      <a:pPr indent="1800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Перераспределение земель и (или) земельных участков, находящихся в муниципальной собственности, и земельных участков, находящихся в частной собственности</a:t>
                      </a:r>
                      <a:endParaRPr lang="ru-RU" sz="1100" dirty="0">
                        <a:latin typeface="Times New Roman"/>
                        <a:ea typeface="Times New Roman"/>
                        <a:cs typeface="Calibri"/>
                      </a:endParaRPr>
                    </a:p>
                    <a:p>
                      <a:pPr indent="1800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Предварительное согласование предоставления земельного участка </a:t>
                      </a:r>
                      <a:endParaRPr lang="ru-RU" sz="1100" dirty="0">
                        <a:latin typeface="Times New Roman"/>
                        <a:ea typeface="Times New Roman"/>
                        <a:cs typeface="Calibri"/>
                      </a:endParaRPr>
                    </a:p>
                    <a:p>
                      <a:pPr indent="1800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Предоставление в собственность, аренду, постоянное (бессрочное) пользование, безвозмездное пользование земельного участка, находящегося в муниципальной собственности, без проведения торгов</a:t>
                      </a:r>
                      <a:endParaRPr lang="ru-RU" sz="1100" dirty="0">
                        <a:latin typeface="Times New Roman"/>
                        <a:ea typeface="Times New Roman"/>
                        <a:cs typeface="Calibri"/>
                      </a:endParaRPr>
                    </a:p>
                    <a:p>
                      <a:pPr indent="1800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Предоставление земельного участка, находящегося в муниципальной собственности, гражданину или юридическому лицу в собственность бесплатно</a:t>
                      </a:r>
                      <a:endParaRPr lang="ru-RU" sz="1100" dirty="0">
                        <a:latin typeface="Times New Roman"/>
                        <a:ea typeface="Times New Roman"/>
                        <a:cs typeface="Calibri"/>
                      </a:endParaRPr>
                    </a:p>
                    <a:p>
                      <a:pPr indent="1800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Отнесение земель или земельных участков в составе таких земель к определенной категории земель или перевод земель или земельных участков в составе таких земель из одной категории в другую категорию</a:t>
                      </a:r>
                      <a:endParaRPr lang="ru-RU" sz="1100" dirty="0">
                        <a:latin typeface="Times New Roman"/>
                        <a:ea typeface="Times New Roman"/>
                        <a:cs typeface="Calibri"/>
                      </a:endParaRPr>
                    </a:p>
                    <a:p>
                      <a:pPr indent="1800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Утверждение схемы расположения земельного участка или земельных участков на кадастровом плане территории</a:t>
                      </a:r>
                      <a:endParaRPr lang="ru-RU" sz="1100" dirty="0"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19" name="Группа 18"/>
          <p:cNvGrpSpPr/>
          <p:nvPr/>
        </p:nvGrpSpPr>
        <p:grpSpPr>
          <a:xfrm>
            <a:off x="1222409" y="5842534"/>
            <a:ext cx="3753852" cy="875899"/>
            <a:chOff x="306242" y="72068"/>
            <a:chExt cx="5633294" cy="619920"/>
          </a:xfrm>
          <a:gradFill flip="none" rotWithShape="1">
            <a:gsLst>
              <a:gs pos="0">
                <a:schemeClr val="accent5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5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5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grpSpPr>
        <p:sp>
          <p:nvSpPr>
            <p:cNvPr id="20" name="Скругленный прямоугольник 19"/>
            <p:cNvSpPr/>
            <p:nvPr/>
          </p:nvSpPr>
          <p:spPr>
            <a:xfrm>
              <a:off x="306242" y="72068"/>
              <a:ext cx="5633294" cy="61992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Скругленный прямоугольник 4"/>
            <p:cNvSpPr/>
            <p:nvPr/>
          </p:nvSpPr>
          <p:spPr>
            <a:xfrm>
              <a:off x="336504" y="102330"/>
              <a:ext cx="5572770" cy="55939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2053" tIns="0" rIns="162053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b="1" u="sng" kern="1200" dirty="0">
                  <a:solidFill>
                    <a:schemeClr val="tx1"/>
                  </a:solidFill>
                  <a:latin typeface="Ubuntu" panose="020B0504030602030204" pitchFamily="34" charset="0"/>
                </a:rPr>
                <a:t>Контактная информация:</a:t>
              </a:r>
            </a:p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dirty="0">
                  <a:solidFill>
                    <a:schemeClr val="tx1"/>
                  </a:solidFill>
                  <a:latin typeface="Ubuntu" panose="020B0504030602030204" pitchFamily="34" charset="0"/>
                </a:rPr>
                <a:t>Управление муниципальным имуществом </a:t>
              </a:r>
            </a:p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dirty="0">
                  <a:solidFill>
                    <a:schemeClr val="tx1"/>
                  </a:solidFill>
                  <a:latin typeface="Ubuntu" panose="020B0504030602030204" pitchFamily="34" charset="0"/>
                </a:rPr>
                <a:t>(пгт Юрья, ул. Ленина, 46, </a:t>
              </a:r>
              <a:r>
                <a:rPr lang="ru-RU" sz="1100" dirty="0" err="1">
                  <a:solidFill>
                    <a:schemeClr val="tx1"/>
                  </a:solidFill>
                  <a:latin typeface="Ubuntu" panose="020B0504030602030204" pitchFamily="34" charset="0"/>
                </a:rPr>
                <a:t>каб</a:t>
              </a:r>
              <a:r>
                <a:rPr lang="ru-RU" sz="1100" dirty="0">
                  <a:solidFill>
                    <a:schemeClr val="tx1"/>
                  </a:solidFill>
                  <a:latin typeface="Ubuntu" panose="020B0504030602030204" pitchFamily="34" charset="0"/>
                </a:rPr>
                <a:t>. 215, 216. </a:t>
              </a:r>
            </a:p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dirty="0">
                  <a:solidFill>
                    <a:schemeClr val="tx1"/>
                  </a:solidFill>
                  <a:latin typeface="Ubuntu" panose="020B0504030602030204" pitchFamily="34" charset="0"/>
                </a:rPr>
                <a:t>Тел. 8(83366) 2-10-77, 2-17-10</a:t>
              </a:r>
              <a:endParaRPr lang="ru-RU" sz="1100" kern="1200" dirty="0">
                <a:solidFill>
                  <a:schemeClr val="tx1"/>
                </a:solidFill>
                <a:latin typeface="Ubuntu" panose="020B0504030602030204" pitchFamily="34" charset="0"/>
              </a:endParaRP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7159592" y="5821678"/>
            <a:ext cx="3753852" cy="875899"/>
            <a:chOff x="306242" y="72068"/>
            <a:chExt cx="5633294" cy="619920"/>
          </a:xfrm>
          <a:gradFill flip="none" rotWithShape="1">
            <a:gsLst>
              <a:gs pos="0">
                <a:schemeClr val="accent5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5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5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grpSpPr>
        <p:sp>
          <p:nvSpPr>
            <p:cNvPr id="25" name="Скругленный прямоугольник 24"/>
            <p:cNvSpPr/>
            <p:nvPr/>
          </p:nvSpPr>
          <p:spPr>
            <a:xfrm>
              <a:off x="306242" y="72068"/>
              <a:ext cx="5633294" cy="61992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Скругленный прямоугольник 4"/>
            <p:cNvSpPr/>
            <p:nvPr/>
          </p:nvSpPr>
          <p:spPr>
            <a:xfrm>
              <a:off x="336504" y="102330"/>
              <a:ext cx="5572770" cy="55939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2053" tIns="0" rIns="162053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b="1" u="sng" kern="1200" dirty="0">
                  <a:solidFill>
                    <a:schemeClr val="tx1"/>
                  </a:solidFill>
                  <a:latin typeface="Ubuntu" panose="020B0504030602030204" pitchFamily="34" charset="0"/>
                </a:rPr>
                <a:t>Контактная информация:</a:t>
              </a:r>
            </a:p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dirty="0">
                  <a:solidFill>
                    <a:schemeClr val="tx1"/>
                  </a:solidFill>
                  <a:latin typeface="Ubuntu" panose="020B0504030602030204" pitchFamily="34" charset="0"/>
                </a:rPr>
                <a:t>Сектор архитектуры и градостроительства </a:t>
              </a:r>
            </a:p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dirty="0">
                  <a:solidFill>
                    <a:schemeClr val="tx1"/>
                  </a:solidFill>
                  <a:latin typeface="Ubuntu" panose="020B0504030602030204" pitchFamily="34" charset="0"/>
                </a:rPr>
                <a:t>(пгт Юрья, ул. Ленина, 46, </a:t>
              </a:r>
              <a:r>
                <a:rPr lang="ru-RU" sz="1100" dirty="0" err="1">
                  <a:solidFill>
                    <a:schemeClr val="tx1"/>
                  </a:solidFill>
                  <a:latin typeface="Ubuntu" panose="020B0504030602030204" pitchFamily="34" charset="0"/>
                </a:rPr>
                <a:t>каб</a:t>
              </a:r>
              <a:r>
                <a:rPr lang="ru-RU" sz="1100" dirty="0">
                  <a:solidFill>
                    <a:schemeClr val="tx1"/>
                  </a:solidFill>
                  <a:latin typeface="Ubuntu" panose="020B0504030602030204" pitchFamily="34" charset="0"/>
                </a:rPr>
                <a:t>. 304. </a:t>
              </a:r>
            </a:p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dirty="0">
                  <a:solidFill>
                    <a:schemeClr val="tx1"/>
                  </a:solidFill>
                  <a:latin typeface="Ubuntu" panose="020B0504030602030204" pitchFamily="34" charset="0"/>
                </a:rPr>
                <a:t>Тел. 8(83366) 2-15-96</a:t>
              </a:r>
              <a:endParaRPr lang="ru-RU" sz="1100" kern="1200" dirty="0">
                <a:solidFill>
                  <a:schemeClr val="tx1"/>
                </a:solidFill>
                <a:latin typeface="Ubuntu" panose="020B0504030602030204" pitchFamily="34" charset="0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6689561" y="4687503"/>
            <a:ext cx="5162119" cy="30777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1400" b="1" dirty="0">
                <a:latin typeface="Times New Roman" pitchFamily="18" charset="0"/>
                <a:cs typeface="Times New Roman" pitchFamily="18" charset="0"/>
                <a:hlinkClick r:id="rId3"/>
              </a:rPr>
              <a:t>Схема территориального планирования Юрьянского района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423904" y="4995511"/>
            <a:ext cx="3509422" cy="854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50" dirty="0"/>
              <a:t>(документы территориального планирования </a:t>
            </a:r>
          </a:p>
          <a:p>
            <a:pPr algn="ctr"/>
            <a:r>
              <a:rPr lang="ru-RU" sz="1050" dirty="0"/>
              <a:t>и градостроительного зонирования</a:t>
            </a:r>
          </a:p>
          <a:p>
            <a:pPr algn="ctr"/>
            <a:r>
              <a:rPr lang="ru-RU" sz="1050" dirty="0"/>
              <a:t>в каждом городском и сельском поселении </a:t>
            </a:r>
            <a:r>
              <a:rPr lang="ru-RU" sz="1050" dirty="0">
                <a:hlinkClick r:id="rId4"/>
              </a:rPr>
              <a:t>свои</a:t>
            </a:r>
            <a:r>
              <a:rPr lang="ru-RU" sz="1050" dirty="0"/>
              <a:t>)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>
            <a:extLst>
              <a:ext uri="{FF2B5EF4-FFF2-40B4-BE49-F238E27FC236}">
                <a16:creationId xmlns:a16="http://schemas.microsoft.com/office/drawing/2014/main" id="{3CDC4D1B-4232-4D7A-8BDE-3C105AAD0D4C}"/>
              </a:ext>
            </a:extLst>
          </p:cNvPr>
          <p:cNvSpPr txBox="1">
            <a:spLocks/>
          </p:cNvSpPr>
          <p:nvPr/>
        </p:nvSpPr>
        <p:spPr bwMode="auto">
          <a:xfrm>
            <a:off x="428625" y="188913"/>
            <a:ext cx="10515600" cy="315912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ru-RU" altLang="ru-RU" sz="3200" dirty="0">
                <a:solidFill>
                  <a:srgbClr val="126F87"/>
                </a:solidFill>
                <a:latin typeface="Ubuntu" panose="020B0504030602030204" pitchFamily="34" charset="0"/>
                <a:ea typeface="+mj-ea"/>
                <a:cs typeface="+mj-cs"/>
              </a:rPr>
              <a:t>Меры поддержки (региональный уровень)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7B010BB4-973F-4949-AD41-DCC3F1E6601B}"/>
              </a:ext>
            </a:extLst>
          </p:cNvPr>
          <p:cNvCxnSpPr>
            <a:cxnSpLocks/>
          </p:cNvCxnSpPr>
          <p:nvPr/>
        </p:nvCxnSpPr>
        <p:spPr>
          <a:xfrm>
            <a:off x="7458075" y="755650"/>
            <a:ext cx="20638" cy="5845175"/>
          </a:xfrm>
          <a:prstGeom prst="line">
            <a:avLst/>
          </a:prstGeom>
          <a:ln w="26416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Прямоугольник 7">
            <a:extLst>
              <a:ext uri="{FF2B5EF4-FFF2-40B4-BE49-F238E27FC236}">
                <a16:creationId xmlns:a16="http://schemas.microsoft.com/office/drawing/2014/main" id="{96DE5674-4443-499D-B42D-BFC748E19D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50" y="1722438"/>
            <a:ext cx="6683375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300" b="1" dirty="0">
                <a:solidFill>
                  <a:srgbClr val="04617B"/>
                </a:solidFill>
                <a:latin typeface="Ubuntu" panose="020B0504030602030204" pitchFamily="34" charset="0"/>
              </a:rPr>
              <a:t>Льготное кредитование. Гарантийное кредитование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300" b="1" dirty="0">
                <a:solidFill>
                  <a:srgbClr val="04617B"/>
                </a:solidFill>
                <a:latin typeface="Ubuntu" panose="020B0504030602030204" pitchFamily="34" charset="0"/>
              </a:rPr>
              <a:t>Информационно-консультационные услуги, направленные на содействие развитию субъектов МСП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300" b="1" dirty="0">
                <a:solidFill>
                  <a:srgbClr val="04617B"/>
                </a:solidFill>
                <a:latin typeface="Ubuntu" panose="020B0504030602030204" pitchFamily="34" charset="0"/>
              </a:rPr>
              <a:t>Образовательные услуги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300" b="1" dirty="0">
                <a:solidFill>
                  <a:srgbClr val="04617B"/>
                </a:solidFill>
                <a:latin typeface="Ubuntu" panose="020B0504030602030204" pitchFamily="34" charset="0"/>
              </a:rPr>
              <a:t>Информационно-консультационные услуги, направленные на содействие развитию территориальных кластеров Кировской области</a:t>
            </a:r>
            <a:endParaRPr lang="en-US" altLang="ru-RU" sz="1300" b="1" dirty="0">
              <a:solidFill>
                <a:srgbClr val="04617B"/>
              </a:solidFill>
              <a:latin typeface="Ubuntu" panose="020B050403060203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ru-RU" sz="1400" b="1" dirty="0">
              <a:solidFill>
                <a:srgbClr val="04617B"/>
              </a:solidFill>
              <a:latin typeface="Ubuntu" panose="020B050403060203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ru-RU" sz="1400" b="1" dirty="0">
              <a:solidFill>
                <a:srgbClr val="04617B"/>
              </a:solidFill>
              <a:latin typeface="Ubuntu" panose="020B050403060203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400" b="1" dirty="0">
              <a:solidFill>
                <a:srgbClr val="04617B"/>
              </a:solidFill>
              <a:latin typeface="Ubuntu" panose="020B0504030602030204" pitchFamily="34" charset="0"/>
            </a:endParaRPr>
          </a:p>
        </p:txBody>
      </p:sp>
      <p:sp>
        <p:nvSpPr>
          <p:cNvPr id="11269" name="Стрелка вправо 9">
            <a:extLst>
              <a:ext uri="{FF2B5EF4-FFF2-40B4-BE49-F238E27FC236}">
                <a16:creationId xmlns:a16="http://schemas.microsoft.com/office/drawing/2014/main" id="{7E09FB0C-D535-490D-82E2-624128B27A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92913" y="2362200"/>
            <a:ext cx="430212" cy="285750"/>
          </a:xfrm>
          <a:prstGeom prst="rightArrow">
            <a:avLst>
              <a:gd name="adj1" fmla="val 50000"/>
              <a:gd name="adj2" fmla="val 50290"/>
            </a:avLst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Constantia" panose="02030602050306030303" pitchFamily="18" charset="0"/>
            </a:endParaRPr>
          </a:p>
        </p:txBody>
      </p:sp>
      <p:sp>
        <p:nvSpPr>
          <p:cNvPr id="11270" name="Стрелка вправо 9">
            <a:extLst>
              <a:ext uri="{FF2B5EF4-FFF2-40B4-BE49-F238E27FC236}">
                <a16:creationId xmlns:a16="http://schemas.microsoft.com/office/drawing/2014/main" id="{CC584201-15AF-4428-AE48-A9576D1B0F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0213" y="3552825"/>
            <a:ext cx="447675" cy="312738"/>
          </a:xfrm>
          <a:prstGeom prst="rightArrow">
            <a:avLst>
              <a:gd name="adj1" fmla="val 50000"/>
              <a:gd name="adj2" fmla="val 50260"/>
            </a:avLst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Constantia" panose="02030602050306030303" pitchFamily="18" charset="0"/>
            </a:endParaRPr>
          </a:p>
        </p:txBody>
      </p:sp>
      <p:sp>
        <p:nvSpPr>
          <p:cNvPr id="11271" name="Прямоугольник 7">
            <a:extLst>
              <a:ext uri="{FF2B5EF4-FFF2-40B4-BE49-F238E27FC236}">
                <a16:creationId xmlns:a16="http://schemas.microsoft.com/office/drawing/2014/main" id="{95F7ED7D-6AF9-42AF-9B75-49D822CCF4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38" y="3190875"/>
            <a:ext cx="6610350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300" b="1">
                <a:solidFill>
                  <a:srgbClr val="04617B"/>
                </a:solidFill>
                <a:latin typeface="Ubuntu" panose="020B0504030602030204" pitchFamily="34" charset="0"/>
              </a:rPr>
              <a:t>Антикризисные меры для бизнеса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300" b="1">
                <a:solidFill>
                  <a:srgbClr val="04617B"/>
                </a:solidFill>
                <a:latin typeface="Ubuntu" panose="020B0504030602030204" pitchFamily="34" charset="0"/>
              </a:rPr>
              <a:t>Онлайн-сервисы для организации удалённой работы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300" b="1">
                <a:solidFill>
                  <a:srgbClr val="04617B"/>
                </a:solidFill>
                <a:latin typeface="Ubuntu" panose="020B0504030602030204" pitchFamily="34" charset="0"/>
              </a:rPr>
              <a:t>«Горячие линии» для консультаций субъектов МСП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300" b="1">
                <a:solidFill>
                  <a:srgbClr val="04617B"/>
                </a:solidFill>
                <a:latin typeface="Ubuntu" panose="020B0504030602030204" pitchFamily="34" charset="0"/>
              </a:rPr>
              <a:t>Цифровая платформа - представление услуг для предпринимателей в электронном виде</a:t>
            </a:r>
          </a:p>
        </p:txBody>
      </p:sp>
      <p:sp>
        <p:nvSpPr>
          <p:cNvPr id="11272" name="Прямоугольник 7">
            <a:extLst>
              <a:ext uri="{FF2B5EF4-FFF2-40B4-BE49-F238E27FC236}">
                <a16:creationId xmlns:a16="http://schemas.microsoft.com/office/drawing/2014/main" id="{AF36DDB9-BC26-4029-BB71-8675AE8EDB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" y="4421188"/>
            <a:ext cx="6692900" cy="1026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300" b="1" dirty="0">
                <a:solidFill>
                  <a:srgbClr val="04617B"/>
                </a:solidFill>
                <a:latin typeface="Ubuntu" panose="020B0504030602030204" pitchFamily="34" charset="0"/>
              </a:rPr>
              <a:t>Предоставление информационно-консультационной поддержки инвесторам,</a:t>
            </a:r>
          </a:p>
          <a:p>
            <a:pPr algn="ctr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300" b="1" dirty="0">
                <a:solidFill>
                  <a:srgbClr val="04617B"/>
                </a:solidFill>
                <a:latin typeface="Ubuntu" panose="020B0504030602030204" pitchFamily="34" charset="0"/>
              </a:rPr>
              <a:t>комплексное сопровождение инвесторов в т.ч. в моногородах Кировской области, оказание прочей консультационно-методической помощи в целях реализации инвестиционной деятельности</a:t>
            </a:r>
          </a:p>
        </p:txBody>
      </p:sp>
      <p:sp>
        <p:nvSpPr>
          <p:cNvPr id="11273" name="Стрелка вправо 9">
            <a:extLst>
              <a:ext uri="{FF2B5EF4-FFF2-40B4-BE49-F238E27FC236}">
                <a16:creationId xmlns:a16="http://schemas.microsoft.com/office/drawing/2014/main" id="{C592F878-0362-4A78-87D9-A1E868E017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0213" y="4714875"/>
            <a:ext cx="447675" cy="296863"/>
          </a:xfrm>
          <a:prstGeom prst="rightArrow">
            <a:avLst>
              <a:gd name="adj1" fmla="val 50000"/>
              <a:gd name="adj2" fmla="val 50288"/>
            </a:avLst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Constantia" panose="02030602050306030303" pitchFamily="18" charset="0"/>
            </a:endParaRPr>
          </a:p>
        </p:txBody>
      </p:sp>
      <p:sp>
        <p:nvSpPr>
          <p:cNvPr id="11275" name="Прямоугольник 37">
            <a:extLst>
              <a:ext uri="{FF2B5EF4-FFF2-40B4-BE49-F238E27FC236}">
                <a16:creationId xmlns:a16="http://schemas.microsoft.com/office/drawing/2014/main" id="{D5109B09-7E0F-4E7A-ADB9-495E0E4EE3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67989" y="5242660"/>
            <a:ext cx="180850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200" b="1" dirty="0">
                <a:solidFill>
                  <a:srgbClr val="04617B"/>
                </a:solidFill>
                <a:latin typeface="Ubuntu" panose="020B0504030602030204" pitchFamily="34" charset="0"/>
                <a:sym typeface="PFBeauSansPro-Regular"/>
              </a:rPr>
              <a:t>https://vk.com/airko43</a:t>
            </a:r>
            <a:endParaRPr lang="ru-RU" altLang="ru-RU" sz="1200" b="1" dirty="0">
              <a:solidFill>
                <a:srgbClr val="04617B"/>
              </a:solidFill>
              <a:latin typeface="Ubuntu" panose="020B0504030602030204" pitchFamily="34" charset="0"/>
              <a:sym typeface="PFBeauSansPro-Regular"/>
            </a:endParaRPr>
          </a:p>
        </p:txBody>
      </p:sp>
      <p:pic>
        <p:nvPicPr>
          <p:cNvPr id="11276" name="Рисунок 4">
            <a:extLst>
              <a:ext uri="{FF2B5EF4-FFF2-40B4-BE49-F238E27FC236}">
                <a16:creationId xmlns:a16="http://schemas.microsoft.com/office/drawing/2014/main" id="{96C875E2-8975-4BF1-A5CD-39F75AD72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650" y="3062288"/>
            <a:ext cx="2251075" cy="114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7" name="Рисунок 9">
            <a:extLst>
              <a:ext uri="{FF2B5EF4-FFF2-40B4-BE49-F238E27FC236}">
                <a16:creationId xmlns:a16="http://schemas.microsoft.com/office/drawing/2014/main" id="{FE253ADC-BB43-4242-9621-EB0824A56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950" y="1738313"/>
            <a:ext cx="3021013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8" name="Прямоугольник 10">
            <a:extLst>
              <a:ext uri="{FF2B5EF4-FFF2-40B4-BE49-F238E27FC236}">
                <a16:creationId xmlns:a16="http://schemas.microsoft.com/office/drawing/2014/main" id="{F8EE2547-A926-457A-A708-0E7AB8FC16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87529" y="2831853"/>
            <a:ext cx="15748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200" b="1" dirty="0">
                <a:solidFill>
                  <a:srgbClr val="04617B"/>
                </a:solidFill>
                <a:latin typeface="Ubuntu" panose="020B0504030602030204" pitchFamily="34" charset="0"/>
              </a:rPr>
              <a:t>https://kfpp.ru</a:t>
            </a:r>
            <a:endParaRPr lang="ru-RU" altLang="ru-RU" sz="1200" b="1" dirty="0">
              <a:solidFill>
                <a:srgbClr val="04617B"/>
              </a:solidFill>
              <a:latin typeface="Ubuntu" panose="020B0504030602030204" pitchFamily="34" charset="0"/>
            </a:endParaRPr>
          </a:p>
        </p:txBody>
      </p:sp>
      <p:sp>
        <p:nvSpPr>
          <p:cNvPr id="11279" name="Прямоугольник 12">
            <a:extLst>
              <a:ext uri="{FF2B5EF4-FFF2-40B4-BE49-F238E27FC236}">
                <a16:creationId xmlns:a16="http://schemas.microsoft.com/office/drawing/2014/main" id="{EFEE612D-A756-4F16-B847-8AD7E0044C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8301" y="3994150"/>
            <a:ext cx="22526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200" b="1" dirty="0">
                <a:solidFill>
                  <a:srgbClr val="04617B"/>
                </a:solidFill>
                <a:latin typeface="Ubuntu" panose="020B0504030602030204" pitchFamily="34" charset="0"/>
              </a:rPr>
              <a:t>https:</a:t>
            </a:r>
            <a:r>
              <a:rPr lang="ru-RU" altLang="ru-RU" sz="1200" b="1" dirty="0">
                <a:solidFill>
                  <a:srgbClr val="04617B"/>
                </a:solidFill>
                <a:latin typeface="Ubuntu" panose="020B0504030602030204" pitchFamily="34" charset="0"/>
              </a:rPr>
              <a:t>мойбизнес-43.рф</a:t>
            </a:r>
          </a:p>
        </p:txBody>
      </p:sp>
      <p:sp>
        <p:nvSpPr>
          <p:cNvPr id="11280" name="Стрелка вправо 9">
            <a:extLst>
              <a:ext uri="{FF2B5EF4-FFF2-40B4-BE49-F238E27FC236}">
                <a16:creationId xmlns:a16="http://schemas.microsoft.com/office/drawing/2014/main" id="{8451F0E3-9E47-4031-9537-AE4DEE77D4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0213" y="5903913"/>
            <a:ext cx="442912" cy="280987"/>
          </a:xfrm>
          <a:prstGeom prst="rightArrow">
            <a:avLst>
              <a:gd name="adj1" fmla="val 50000"/>
              <a:gd name="adj2" fmla="val 50178"/>
            </a:avLst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Constantia" panose="02030602050306030303" pitchFamily="18" charset="0"/>
            </a:endParaRPr>
          </a:p>
        </p:txBody>
      </p:sp>
      <p:sp>
        <p:nvSpPr>
          <p:cNvPr id="11281" name="Прямоугольник 7">
            <a:extLst>
              <a:ext uri="{FF2B5EF4-FFF2-40B4-BE49-F238E27FC236}">
                <a16:creationId xmlns:a16="http://schemas.microsoft.com/office/drawing/2014/main" id="{07F2EA30-39C6-4025-8A76-CD9248FF2B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250" y="5675313"/>
            <a:ext cx="6427788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300" b="1">
                <a:solidFill>
                  <a:srgbClr val="04617B"/>
                </a:solidFill>
                <a:latin typeface="Ubuntu" panose="020B0504030602030204" pitchFamily="34" charset="0"/>
                <a:sym typeface="PFBeauSansPro-Regular"/>
              </a:rPr>
              <a:t>Информирование, консультирование, семинары, мастер-классы, патентные и маркетинговые исследования, подготовка и экспертиза экспортного контракта, поиск иностранного партнера, бизнес-миссии, международные выставки</a:t>
            </a:r>
          </a:p>
        </p:txBody>
      </p:sp>
      <p:pic>
        <p:nvPicPr>
          <p:cNvPr id="11282" name="Picture 2" descr="C:\Users\user\Desktop\Логотип Центра.png">
            <a:extLst>
              <a:ext uri="{FF2B5EF4-FFF2-40B4-BE49-F238E27FC236}">
                <a16:creationId xmlns:a16="http://schemas.microsoft.com/office/drawing/2014/main" id="{732830C4-4E88-4733-A448-E5690E46B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325" y="5630863"/>
            <a:ext cx="960438" cy="101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83" name="Прямоугольник 7">
            <a:extLst>
              <a:ext uri="{FF2B5EF4-FFF2-40B4-BE49-F238E27FC236}">
                <a16:creationId xmlns:a16="http://schemas.microsoft.com/office/drawing/2014/main" id="{74BC08E0-6146-40E8-8EB4-224ECFDB1F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96338" y="5661025"/>
            <a:ext cx="24892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300" b="1" dirty="0">
                <a:solidFill>
                  <a:srgbClr val="04617B"/>
                </a:solidFill>
                <a:sym typeface="PFBeauSansPro-Regular"/>
              </a:rPr>
              <a:t>АНО «Центр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300" b="1" dirty="0">
                <a:solidFill>
                  <a:srgbClr val="04617B"/>
                </a:solidFill>
                <a:sym typeface="PFBeauSansPro-Regular"/>
              </a:rPr>
              <a:t>поддержки экспорта»</a:t>
            </a:r>
          </a:p>
        </p:txBody>
      </p:sp>
      <p:sp>
        <p:nvSpPr>
          <p:cNvPr id="11284" name="Прямоугольник 40">
            <a:extLst>
              <a:ext uri="{FF2B5EF4-FFF2-40B4-BE49-F238E27FC236}">
                <a16:creationId xmlns:a16="http://schemas.microsoft.com/office/drawing/2014/main" id="{FB517D04-3F49-4CF8-9AB8-982BD68081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77735" y="6480379"/>
            <a:ext cx="174919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200" b="1" dirty="0">
                <a:solidFill>
                  <a:srgbClr val="04617B"/>
                </a:solidFill>
                <a:latin typeface="Ubuntu" panose="020B0504030602030204" pitchFamily="34" charset="0"/>
                <a:sym typeface="PFBeauSansPro-Regular"/>
              </a:rPr>
              <a:t>http://exportkirov.ru</a:t>
            </a:r>
            <a:endParaRPr lang="ru-RU" altLang="ru-RU" sz="1200" b="1" dirty="0">
              <a:solidFill>
                <a:srgbClr val="04617B"/>
              </a:solidFill>
              <a:latin typeface="Ubuntu" panose="020B0504030602030204" pitchFamily="34" charset="0"/>
              <a:sym typeface="PFBeauSansPro-Regular"/>
            </a:endParaRPr>
          </a:p>
        </p:txBody>
      </p:sp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id="{7D20DA1B-B160-4653-B770-1449349D0AFC}"/>
              </a:ext>
            </a:extLst>
          </p:cNvPr>
          <p:cNvCxnSpPr>
            <a:cxnSpLocks/>
          </p:cNvCxnSpPr>
          <p:nvPr/>
        </p:nvCxnSpPr>
        <p:spPr>
          <a:xfrm>
            <a:off x="120650" y="1719263"/>
            <a:ext cx="11918950" cy="0"/>
          </a:xfrm>
          <a:prstGeom prst="line">
            <a:avLst/>
          </a:prstGeom>
          <a:ln w="26416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87" name="TextBox 41">
            <a:extLst>
              <a:ext uri="{FF2B5EF4-FFF2-40B4-BE49-F238E27FC236}">
                <a16:creationId xmlns:a16="http://schemas.microsoft.com/office/drawing/2014/main" id="{FCC9DE10-2D02-4D5D-9423-638D1D2C7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03599" y="1414463"/>
            <a:ext cx="18684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200" b="1" dirty="0">
                <a:solidFill>
                  <a:srgbClr val="04617B"/>
                </a:solidFill>
                <a:latin typeface="Ubuntu" panose="020B0504030602030204" pitchFamily="34" charset="0"/>
              </a:rPr>
              <a:t>prom@ako.kirov.ru</a:t>
            </a:r>
            <a:endParaRPr lang="ru-RU" altLang="ru-RU" sz="1200" b="1" dirty="0">
              <a:solidFill>
                <a:srgbClr val="04617B"/>
              </a:solidFill>
              <a:latin typeface="Ubuntu" panose="020B0504030602030204" pitchFamily="34" charset="0"/>
            </a:endParaRPr>
          </a:p>
        </p:txBody>
      </p:sp>
      <p:pic>
        <p:nvPicPr>
          <p:cNvPr id="11288" name="Picture 26">
            <a:extLst>
              <a:ext uri="{FF2B5EF4-FFF2-40B4-BE49-F238E27FC236}">
                <a16:creationId xmlns:a16="http://schemas.microsoft.com/office/drawing/2014/main" id="{1E4B564F-258E-4E74-B4D9-D9AC50021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275" y="744538"/>
            <a:ext cx="752475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89" name="Стрелка вправо 9">
            <a:extLst>
              <a:ext uri="{FF2B5EF4-FFF2-40B4-BE49-F238E27FC236}">
                <a16:creationId xmlns:a16="http://schemas.microsoft.com/office/drawing/2014/main" id="{85F2F5AA-BEA2-4F47-8E46-F6DEA53FB5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6563" y="1090613"/>
            <a:ext cx="436562" cy="301625"/>
          </a:xfrm>
          <a:prstGeom prst="rightArrow">
            <a:avLst>
              <a:gd name="adj1" fmla="val 50000"/>
              <a:gd name="adj2" fmla="val 50477"/>
            </a:avLst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Constantia" panose="02030602050306030303" pitchFamily="18" charset="0"/>
            </a:endParaRPr>
          </a:p>
        </p:txBody>
      </p:sp>
      <p:sp>
        <p:nvSpPr>
          <p:cNvPr id="11290" name="Прямоугольник 7">
            <a:extLst>
              <a:ext uri="{FF2B5EF4-FFF2-40B4-BE49-F238E27FC236}">
                <a16:creationId xmlns:a16="http://schemas.microsoft.com/office/drawing/2014/main" id="{16ADC3E0-2BA1-412C-90EC-5FA97FBBFA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825" y="746125"/>
            <a:ext cx="6454775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400" b="1" dirty="0">
                <a:solidFill>
                  <a:srgbClr val="04617B"/>
                </a:solidFill>
              </a:rPr>
              <a:t>Гранты субъектам МСП, занимающимися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400" b="1" dirty="0">
                <a:solidFill>
                  <a:srgbClr val="04617B"/>
                </a:solidFill>
              </a:rPr>
              <a:t>социально значимыми видами деятельности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400" b="1" dirty="0">
                <a:solidFill>
                  <a:srgbClr val="04617B"/>
                </a:solidFill>
              </a:rPr>
              <a:t>Уполномоченный орган по заключению соглашений об осуществлении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400" b="1" dirty="0">
                <a:solidFill>
                  <a:srgbClr val="04617B"/>
                </a:solidFill>
              </a:rPr>
              <a:t>деятельности на ТОСЭР</a:t>
            </a:r>
          </a:p>
          <a:p>
            <a:pPr algn="ctr">
              <a:buFont typeface="Arial" panose="020B0604020202020204" pitchFamily="34" charset="0"/>
              <a:buNone/>
            </a:pPr>
            <a:endParaRPr lang="ru-RU" altLang="ru-RU" sz="1400" b="1" dirty="0">
              <a:solidFill>
                <a:srgbClr val="04617B"/>
              </a:solidFill>
            </a:endParaRPr>
          </a:p>
          <a:p>
            <a:pPr algn="ctr">
              <a:buFont typeface="Arial" panose="020B0604020202020204" pitchFamily="34" charset="0"/>
              <a:buNone/>
            </a:pPr>
            <a:endParaRPr lang="ru-RU" altLang="ru-RU" sz="1400" b="1" dirty="0">
              <a:solidFill>
                <a:srgbClr val="04617B"/>
              </a:solidFill>
            </a:endParaRPr>
          </a:p>
          <a:p>
            <a:pPr algn="ctr">
              <a:buFont typeface="Arial" panose="020B0604020202020204" pitchFamily="34" charset="0"/>
              <a:buNone/>
            </a:pPr>
            <a:endParaRPr lang="ru-RU" altLang="ru-RU" sz="1400" b="1" dirty="0">
              <a:solidFill>
                <a:srgbClr val="04617B"/>
              </a:solidFill>
            </a:endParaRPr>
          </a:p>
        </p:txBody>
      </p:sp>
      <p:sp>
        <p:nvSpPr>
          <p:cNvPr id="11291" name="Прямоугольник 7">
            <a:extLst>
              <a:ext uri="{FF2B5EF4-FFF2-40B4-BE49-F238E27FC236}">
                <a16:creationId xmlns:a16="http://schemas.microsoft.com/office/drawing/2014/main" id="{6DCFFF1D-A6F2-4D10-BABE-49A345BCC8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1975" y="790575"/>
            <a:ext cx="3579813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ru-RU" altLang="ru-RU" sz="1300" b="1">
                <a:solidFill>
                  <a:srgbClr val="04617B"/>
                </a:solidFill>
              </a:rPr>
              <a:t>Министерство промышленности, предпринимательства и торговли Кировской области</a:t>
            </a:r>
          </a:p>
        </p:txBody>
      </p:sp>
      <p:cxnSp>
        <p:nvCxnSpPr>
          <p:cNvPr id="41" name="Прямая соединительная линия 40">
            <a:extLst>
              <a:ext uri="{FF2B5EF4-FFF2-40B4-BE49-F238E27FC236}">
                <a16:creationId xmlns:a16="http://schemas.microsoft.com/office/drawing/2014/main" id="{46FC598E-9C77-46BB-A988-265F1E0BBE51}"/>
              </a:ext>
            </a:extLst>
          </p:cNvPr>
          <p:cNvCxnSpPr>
            <a:cxnSpLocks/>
          </p:cNvCxnSpPr>
          <p:nvPr/>
        </p:nvCxnSpPr>
        <p:spPr>
          <a:xfrm>
            <a:off x="120650" y="3146425"/>
            <a:ext cx="11918950" cy="0"/>
          </a:xfrm>
          <a:prstGeom prst="line">
            <a:avLst/>
          </a:prstGeom>
          <a:ln w="26416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E9BECBCC-A50C-4BEF-B761-575EBFA62310}"/>
              </a:ext>
            </a:extLst>
          </p:cNvPr>
          <p:cNvCxnSpPr>
            <a:cxnSpLocks/>
          </p:cNvCxnSpPr>
          <p:nvPr/>
        </p:nvCxnSpPr>
        <p:spPr>
          <a:xfrm>
            <a:off x="120650" y="4314825"/>
            <a:ext cx="11918950" cy="0"/>
          </a:xfrm>
          <a:prstGeom prst="line">
            <a:avLst/>
          </a:prstGeom>
          <a:ln w="26416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>
            <a:extLst>
              <a:ext uri="{FF2B5EF4-FFF2-40B4-BE49-F238E27FC236}">
                <a16:creationId xmlns:a16="http://schemas.microsoft.com/office/drawing/2014/main" id="{4ED6E3E4-BDC9-4E89-A276-53956D474489}"/>
              </a:ext>
            </a:extLst>
          </p:cNvPr>
          <p:cNvCxnSpPr>
            <a:cxnSpLocks/>
          </p:cNvCxnSpPr>
          <p:nvPr/>
        </p:nvCxnSpPr>
        <p:spPr>
          <a:xfrm>
            <a:off x="147638" y="5583238"/>
            <a:ext cx="11918950" cy="0"/>
          </a:xfrm>
          <a:prstGeom prst="line">
            <a:avLst/>
          </a:prstGeom>
          <a:ln w="26416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4" descr="D:\Рабочий стол\новый сайт\gerb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01772" y="0"/>
            <a:ext cx="790227" cy="981512"/>
          </a:xfrm>
          <a:prstGeom prst="rect">
            <a:avLst/>
          </a:prstGeom>
          <a:noFill/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75166" y="4455460"/>
            <a:ext cx="904691" cy="904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" name="Прямоугольник 7">
            <a:extLst>
              <a:ext uri="{FF2B5EF4-FFF2-40B4-BE49-F238E27FC236}">
                <a16:creationId xmlns:a16="http://schemas.microsoft.com/office/drawing/2014/main" id="{74BC08E0-6146-40E8-8EB4-224ECFDB1F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0553" y="4464467"/>
            <a:ext cx="254419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300" b="1" dirty="0">
                <a:solidFill>
                  <a:srgbClr val="04617B"/>
                </a:solidFill>
                <a:sym typeface="PFBeauSansPro-Regular"/>
              </a:rPr>
              <a:t>Агентство инвестиционного развития Кировской области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>
            <a:extLst>
              <a:ext uri="{FF2B5EF4-FFF2-40B4-BE49-F238E27FC236}">
                <a16:creationId xmlns:a16="http://schemas.microsoft.com/office/drawing/2014/main" id="{A454BCC3-13EE-4E52-BC23-1CB0C346B73C}"/>
              </a:ext>
            </a:extLst>
          </p:cNvPr>
          <p:cNvSpPr txBox="1">
            <a:spLocks/>
          </p:cNvSpPr>
          <p:nvPr/>
        </p:nvSpPr>
        <p:spPr bwMode="auto">
          <a:xfrm>
            <a:off x="428625" y="188913"/>
            <a:ext cx="10515600" cy="315912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ru-RU" altLang="ru-RU" sz="3200" dirty="0">
                <a:solidFill>
                  <a:srgbClr val="126F87"/>
                </a:solidFill>
                <a:latin typeface="Ubuntu" panose="020B0504030602030204" pitchFamily="34" charset="0"/>
                <a:ea typeface="+mj-ea"/>
                <a:cs typeface="+mj-cs"/>
              </a:rPr>
              <a:t>Контакты</a:t>
            </a:r>
          </a:p>
        </p:txBody>
      </p:sp>
      <p:sp>
        <p:nvSpPr>
          <p:cNvPr id="14339" name="Прямоугольник 6">
            <a:extLst>
              <a:ext uri="{FF2B5EF4-FFF2-40B4-BE49-F238E27FC236}">
                <a16:creationId xmlns:a16="http://schemas.microsoft.com/office/drawing/2014/main" id="{376140F2-C1AD-4F55-BA9A-72EAE67F62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3601" y="1140216"/>
            <a:ext cx="3314700" cy="2354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002060"/>
                </a:solidFill>
                <a:latin typeface="Ubuntu" panose="020B0504030602030204" pitchFamily="34" charset="0"/>
                <a:sym typeface="PFBeauSansPro-Regular"/>
              </a:rPr>
              <a:t>     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700" b="1" dirty="0">
                <a:solidFill>
                  <a:srgbClr val="126F87"/>
                </a:solidFill>
                <a:latin typeface="Ubuntu" panose="020B0504030602030204" pitchFamily="34" charset="0"/>
                <a:sym typeface="PFBeauSansPro-Regular"/>
              </a:rPr>
              <a:t>Шулаев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700" b="1" dirty="0">
                <a:solidFill>
                  <a:srgbClr val="126F87"/>
                </a:solidFill>
                <a:latin typeface="Ubuntu" panose="020B0504030602030204" pitchFamily="34" charset="0"/>
                <a:sym typeface="PFBeauSansPro-Regular"/>
              </a:rPr>
              <a:t>Игорь Юрьевич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700" dirty="0">
              <a:solidFill>
                <a:srgbClr val="126F87"/>
              </a:solidFill>
              <a:latin typeface="Ubuntu" panose="020B0504030602030204" pitchFamily="34" charset="0"/>
              <a:sym typeface="PFBeauSansPro-Regular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dirty="0">
                <a:solidFill>
                  <a:srgbClr val="126F87"/>
                </a:solidFill>
                <a:latin typeface="Ubuntu" panose="020B0504030602030204" pitchFamily="34" charset="0"/>
                <a:sym typeface="PFBeauSansPro-Regular"/>
              </a:rPr>
              <a:t>Глава Юрьянского района	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dirty="0">
                <a:solidFill>
                  <a:srgbClr val="126F87"/>
                </a:solidFill>
                <a:latin typeface="Ubuntu" panose="020B0504030602030204" pitchFamily="34" charset="0"/>
                <a:sym typeface="PFBeauSansPro-Regular"/>
              </a:rPr>
              <a:t>8(83366)2-12-51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600" dirty="0">
                <a:solidFill>
                  <a:srgbClr val="126F87"/>
                </a:solidFill>
                <a:latin typeface="Ubuntu"/>
              </a:rPr>
              <a:t>admjurja@kirovreg.ru</a:t>
            </a:r>
            <a:r>
              <a:rPr lang="ru-RU" altLang="ru-RU" sz="1800" b="1" dirty="0">
                <a:solidFill>
                  <a:srgbClr val="126F87"/>
                </a:solidFill>
                <a:latin typeface="Ubuntu" panose="020B0504030602030204" pitchFamily="34" charset="0"/>
                <a:sym typeface="PFBeauSansPro-Regular"/>
              </a:rPr>
              <a:t> </a:t>
            </a:r>
            <a:r>
              <a:rPr lang="ru-RU" altLang="ru-RU" sz="1800" b="1" dirty="0">
                <a:solidFill>
                  <a:srgbClr val="002060"/>
                </a:solidFill>
                <a:latin typeface="Ubuntu" panose="020B0504030602030204" pitchFamily="34" charset="0"/>
                <a:sym typeface="PFBeauSansPro-Regular"/>
              </a:rPr>
              <a:t>     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 dirty="0">
              <a:solidFill>
                <a:srgbClr val="002060"/>
              </a:solidFill>
              <a:latin typeface="Century Gothic" panose="020B0502020202020204" pitchFamily="34" charset="0"/>
              <a:sym typeface="PFBeauSansPro-Regular"/>
            </a:endParaRP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002060"/>
                </a:solidFill>
                <a:latin typeface="Century Gothic" panose="020B0502020202020204" pitchFamily="34" charset="0"/>
                <a:sym typeface="PFBeauSansPro-Regular"/>
              </a:rPr>
              <a:t>     </a:t>
            </a:r>
            <a:endParaRPr lang="ru-RU" altLang="ru-RU" sz="1800" dirty="0">
              <a:solidFill>
                <a:srgbClr val="002060"/>
              </a:solidFill>
              <a:latin typeface="Century Gothic" panose="020B0502020202020204" pitchFamily="34" charset="0"/>
              <a:sym typeface="PFBeauSansPro-Regular"/>
            </a:endParaRPr>
          </a:p>
        </p:txBody>
      </p:sp>
      <p:sp>
        <p:nvSpPr>
          <p:cNvPr id="14340" name="Прямоугольник 14">
            <a:extLst>
              <a:ext uri="{FF2B5EF4-FFF2-40B4-BE49-F238E27FC236}">
                <a16:creationId xmlns:a16="http://schemas.microsoft.com/office/drawing/2014/main" id="{7164EA7A-C1C1-4497-962E-DBCA5E8492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201" y="1337912"/>
            <a:ext cx="4629150" cy="1923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126F87"/>
                </a:solidFill>
                <a:latin typeface="Ubuntu" panose="020B0504030602030204" pitchFamily="34" charset="0"/>
                <a:sym typeface="PFBeauSansPro-Regular"/>
              </a:rPr>
              <a:t>Баранов 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126F87"/>
                </a:solidFill>
                <a:latin typeface="Ubuntu" panose="020B0504030602030204" pitchFamily="34" charset="0"/>
                <a:sym typeface="PFBeauSansPro-Regular"/>
              </a:rPr>
              <a:t>Сергей Александрович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700" b="1" dirty="0">
              <a:solidFill>
                <a:srgbClr val="126F87"/>
              </a:solidFill>
              <a:latin typeface="Ubuntu" panose="020B0504030602030204" pitchFamily="34" charset="0"/>
              <a:sym typeface="PFBeauSansPro-Regular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dirty="0">
                <a:solidFill>
                  <a:srgbClr val="126F87"/>
                </a:solidFill>
                <a:latin typeface="Ubuntu" panose="020B0504030602030204" pitchFamily="34" charset="0"/>
                <a:sym typeface="PFBeauSansPro-Regular"/>
              </a:rPr>
              <a:t>Инвестиционный уполномоченный,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dirty="0">
                <a:solidFill>
                  <a:srgbClr val="126F87"/>
                </a:solidFill>
                <a:latin typeface="Ubuntu" panose="020B0504030602030204" pitchFamily="34" charset="0"/>
                <a:sym typeface="PFBeauSansPro-Regular"/>
              </a:rPr>
              <a:t>заместитель главы администрации Юрьянского района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dirty="0">
                <a:solidFill>
                  <a:srgbClr val="126F87"/>
                </a:solidFill>
                <a:latin typeface="Ubuntu" panose="020B0504030602030204" pitchFamily="34" charset="0"/>
                <a:sym typeface="PFBeauSansPro-Regular"/>
              </a:rPr>
              <a:t>8(83366)2-18-93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600" dirty="0">
                <a:solidFill>
                  <a:srgbClr val="126F87"/>
                </a:solidFill>
                <a:latin typeface="Ubuntu"/>
              </a:rPr>
              <a:t>admjurja@kirovreg.ru</a:t>
            </a:r>
            <a:endParaRPr lang="ru-RU" altLang="ru-RU" sz="1600" dirty="0">
              <a:solidFill>
                <a:srgbClr val="126F87"/>
              </a:solidFill>
              <a:latin typeface="Ubuntu" panose="020B0504030602030204" pitchFamily="34" charset="0"/>
              <a:sym typeface="PFBeauSansPro-Regular"/>
            </a:endParaRPr>
          </a:p>
        </p:txBody>
      </p:sp>
      <p:sp>
        <p:nvSpPr>
          <p:cNvPr id="14341" name="Прямоугольник 15">
            <a:extLst>
              <a:ext uri="{FF2B5EF4-FFF2-40B4-BE49-F238E27FC236}">
                <a16:creationId xmlns:a16="http://schemas.microsoft.com/office/drawing/2014/main" id="{7CB71B22-A835-4A87-9981-9EB19520F3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765" y="4918509"/>
            <a:ext cx="12192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800000"/>
                </a:solidFill>
                <a:latin typeface="Ubuntu" panose="020B0504030602030204" pitchFamily="34" charset="0"/>
                <a:sym typeface="PFBeauSansPro-Regular"/>
              </a:rPr>
              <a:t>КОГКУ «Агентство инвестиционного развития Кировской области»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rgbClr val="800000"/>
                </a:solidFill>
                <a:latin typeface="Ubuntu" panose="020B0504030602030204" pitchFamily="34" charset="0"/>
                <a:sym typeface="PFBeauSansPro-Regular"/>
              </a:rPr>
              <a:t>6100</a:t>
            </a:r>
            <a:r>
              <a:rPr lang="en-US" altLang="ru-RU" sz="1200" b="1" dirty="0">
                <a:solidFill>
                  <a:srgbClr val="800000"/>
                </a:solidFill>
                <a:latin typeface="Ubuntu" panose="020B0504030602030204" pitchFamily="34" charset="0"/>
                <a:sym typeface="PFBeauSansPro-Regular"/>
              </a:rPr>
              <a:t>01</a:t>
            </a:r>
            <a:r>
              <a:rPr lang="ru-RU" altLang="ru-RU" sz="1200" b="1" dirty="0">
                <a:solidFill>
                  <a:srgbClr val="800000"/>
                </a:solidFill>
                <a:latin typeface="Ubuntu" panose="020B0504030602030204" pitchFamily="34" charset="0"/>
                <a:sym typeface="PFBeauSansPro-Regular"/>
              </a:rPr>
              <a:t>, Россия, г. Киров, ул. Комсомольская, 10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200" b="1" dirty="0">
              <a:solidFill>
                <a:srgbClr val="800000"/>
              </a:solidFill>
              <a:latin typeface="Ubuntu" panose="020B0504030602030204" pitchFamily="34" charset="0"/>
              <a:sym typeface="PFBeauSansPro-Regular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rgbClr val="800000"/>
                </a:solidFill>
                <a:latin typeface="Ubuntu" panose="020B0504030602030204" pitchFamily="34" charset="0"/>
                <a:sym typeface="PFBeauSansPro-Regular"/>
              </a:rPr>
              <a:t>Директор – Ягафарова Эльвира Вакифовна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200" b="1" dirty="0">
              <a:solidFill>
                <a:srgbClr val="800000"/>
              </a:solidFill>
              <a:latin typeface="Ubuntu" panose="020B0504030602030204" pitchFamily="34" charset="0"/>
              <a:sym typeface="PFBeauSansPro-Regular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dirty="0">
                <a:solidFill>
                  <a:srgbClr val="126F87"/>
                </a:solidFill>
                <a:latin typeface="Ubuntu" panose="020B0504030602030204" pitchFamily="34" charset="0"/>
                <a:sym typeface="PFBeauSansPro-Regular"/>
              </a:rPr>
              <a:t>8(8332) 22-10-77, </a:t>
            </a:r>
            <a:r>
              <a:rPr lang="en-US" sz="1600" dirty="0">
                <a:solidFill>
                  <a:srgbClr val="126F87"/>
                </a:solidFill>
                <a:latin typeface="Ubuntu"/>
              </a:rPr>
              <a:t>airko43@mail.ru</a:t>
            </a:r>
            <a:endParaRPr lang="ru-RU" altLang="ru-RU" sz="1600" dirty="0">
              <a:solidFill>
                <a:srgbClr val="126F87"/>
              </a:solidFill>
              <a:latin typeface="Ubuntu" panose="020B0504030602030204" pitchFamily="34" charset="0"/>
              <a:sym typeface="PFBeauSansPro-Regular"/>
            </a:endParaRPr>
          </a:p>
        </p:txBody>
      </p:sp>
      <p:sp>
        <p:nvSpPr>
          <p:cNvPr id="14342" name="Прямоугольник 17">
            <a:extLst>
              <a:ext uri="{FF2B5EF4-FFF2-40B4-BE49-F238E27FC236}">
                <a16:creationId xmlns:a16="http://schemas.microsoft.com/office/drawing/2014/main" id="{1E14E24F-F33F-449D-9469-A5B64DEC13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6337" y="3479553"/>
            <a:ext cx="2926080" cy="969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900" b="1" dirty="0">
                <a:solidFill>
                  <a:srgbClr val="126F87"/>
                </a:solidFill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http://yuriya-kirov.ru/</a:t>
            </a:r>
            <a:endParaRPr lang="ru-RU" altLang="ru-RU" sz="1900" b="1" dirty="0">
              <a:solidFill>
                <a:srgbClr val="126F87"/>
              </a:solidFill>
              <a:latin typeface="Ubuntu" panose="020B05040306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900" b="1" u="sng" dirty="0">
                <a:solidFill>
                  <a:srgbClr val="126F87"/>
                </a:solidFill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PFBeauSansPro-Regular"/>
                <a:hlinkClick r:id="rId3"/>
              </a:rPr>
              <a:t>https://yuriya-kirov.gosuslugi.ru/</a:t>
            </a:r>
            <a:r>
              <a:rPr lang="ru-RU" altLang="ru-RU" sz="1900" b="1" u="sng" dirty="0">
                <a:solidFill>
                  <a:srgbClr val="126F87"/>
                </a:solidFill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PFBeauSansPro-Regular"/>
              </a:rPr>
              <a:t> </a:t>
            </a:r>
          </a:p>
        </p:txBody>
      </p:sp>
      <p:pic>
        <p:nvPicPr>
          <p:cNvPr id="14343" name="Picture 2" descr="C:\Documents and Settings\User3205.BABUSHKINA_ECON\Рабочий стол\письма в работе\презентация инвестпривлекатеьность до 17.04\сайт.jpg">
            <a:extLst>
              <a:ext uri="{FF2B5EF4-FFF2-40B4-BE49-F238E27FC236}">
                <a16:creationId xmlns:a16="http://schemas.microsoft.com/office/drawing/2014/main" id="{FFF7CCA9-82B5-48B8-8548-AE3B41B3C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150" y="3411290"/>
            <a:ext cx="476250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2" descr="C:\Documents and Settings\User3205.BABUSHKINA_ECON\Рабочий стол\письма в работе\презентация инвестпривлекатеьность до 17.04\вк2.jpg">
            <a:extLst>
              <a:ext uri="{FF2B5EF4-FFF2-40B4-BE49-F238E27FC236}">
                <a16:creationId xmlns:a16="http://schemas.microsoft.com/office/drawing/2014/main" id="{351219E2-FD3A-4A6B-BBE3-660CE4432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8246" y1="58772" x2="49123" y2="447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765" y="3475693"/>
            <a:ext cx="414410" cy="414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15936346-89E7-4118-9E0F-3B95958C51D0}"/>
              </a:ext>
            </a:extLst>
          </p:cNvPr>
          <p:cNvCxnSpPr/>
          <p:nvPr/>
        </p:nvCxnSpPr>
        <p:spPr>
          <a:xfrm>
            <a:off x="2732377" y="4627586"/>
            <a:ext cx="6534150" cy="1588"/>
          </a:xfrm>
          <a:prstGeom prst="line">
            <a:avLst/>
          </a:prstGeom>
          <a:ln w="28575">
            <a:solidFill>
              <a:srgbClr val="126F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46" name="Прямоугольник 17">
            <a:extLst>
              <a:ext uri="{FF2B5EF4-FFF2-40B4-BE49-F238E27FC236}">
                <a16:creationId xmlns:a16="http://schemas.microsoft.com/office/drawing/2014/main" id="{5A826BCD-6C47-4781-A705-7BF4BC6E34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7175" y="3522415"/>
            <a:ext cx="3919663" cy="661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 b="1" dirty="0">
                <a:solidFill>
                  <a:srgbClr val="126F87"/>
                </a:solidFill>
                <a:latin typeface="Ubuntu" panose="020B0504030602030204" pitchFamily="34" charset="0"/>
                <a:sym typeface="PFBeauSansPro-Regular"/>
                <a:hlinkClick r:id="rId7"/>
              </a:rPr>
              <a:t>https://vk.com/id547062612</a:t>
            </a:r>
            <a:endParaRPr lang="ru-RU" altLang="ru-RU" sz="1800" b="1" dirty="0">
              <a:solidFill>
                <a:srgbClr val="126F87"/>
              </a:solidFill>
              <a:latin typeface="Ubuntu" panose="020B0504030602030204" pitchFamily="34" charset="0"/>
              <a:sym typeface="PFBeauSansPro-Regular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900" b="1" dirty="0">
                <a:solidFill>
                  <a:srgbClr val="126F87"/>
                </a:solidFill>
                <a:latin typeface="Ubuntu" panose="020B0504030602030204" pitchFamily="34" charset="0"/>
                <a:sym typeface="PFBeauSansPro-Regular"/>
                <a:hlinkClick r:id="rId8"/>
              </a:rPr>
              <a:t>https://vk.com/public182950825</a:t>
            </a:r>
            <a:r>
              <a:rPr lang="ru-RU" altLang="ru-RU" sz="1900" b="1" dirty="0">
                <a:solidFill>
                  <a:srgbClr val="126F87"/>
                </a:solidFill>
                <a:latin typeface="Ubuntu" panose="020B0504030602030204" pitchFamily="34" charset="0"/>
                <a:sym typeface="PFBeauSansPro-Regular"/>
              </a:rPr>
              <a:t> </a:t>
            </a:r>
          </a:p>
        </p:txBody>
      </p:sp>
      <p:sp>
        <p:nvSpPr>
          <p:cNvPr id="14350" name="Прямоугольник 1">
            <a:extLst>
              <a:ext uri="{FF2B5EF4-FFF2-40B4-BE49-F238E27FC236}">
                <a16:creationId xmlns:a16="http://schemas.microsoft.com/office/drawing/2014/main" id="{CB51413A-055B-446C-8106-4CBF9814B0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3436" y="574759"/>
            <a:ext cx="8251090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800000"/>
                </a:solidFill>
                <a:latin typeface="Ubuntu" panose="020B0504030602030204" pitchFamily="34" charset="0"/>
                <a:sym typeface="PFBeauSansPro-Regular"/>
              </a:rPr>
              <a:t>Администрация Юрьянского района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rgbClr val="800000"/>
                </a:solidFill>
                <a:latin typeface="Ubuntu" panose="020B0504030602030204" pitchFamily="34" charset="0"/>
                <a:sym typeface="PFBeauSansPro-Regular"/>
              </a:rPr>
              <a:t>613600, Кировская обл., </a:t>
            </a:r>
            <a:r>
              <a:rPr lang="ru-RU" altLang="ru-RU" sz="1800" dirty="0" err="1">
                <a:solidFill>
                  <a:srgbClr val="800000"/>
                </a:solidFill>
                <a:latin typeface="Ubuntu" panose="020B0504030602030204" pitchFamily="34" charset="0"/>
                <a:sym typeface="PFBeauSansPro-Regular"/>
              </a:rPr>
              <a:t>Юрьянский</a:t>
            </a:r>
            <a:r>
              <a:rPr lang="ru-RU" altLang="ru-RU" sz="1800" dirty="0">
                <a:solidFill>
                  <a:srgbClr val="800000"/>
                </a:solidFill>
                <a:latin typeface="Ubuntu" panose="020B0504030602030204" pitchFamily="34" charset="0"/>
                <a:sym typeface="PFBeauSansPro-Regular"/>
              </a:rPr>
              <a:t> район, пгт Юрья, ул. Ленина, 46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002060"/>
                </a:solidFill>
                <a:latin typeface="Ubuntu" panose="020B0504030602030204" pitchFamily="34" charset="0"/>
                <a:sym typeface="PFBeauSansPro-Regular"/>
              </a:rPr>
              <a:t>      </a:t>
            </a:r>
          </a:p>
        </p:txBody>
      </p:sp>
      <p:pic>
        <p:nvPicPr>
          <p:cNvPr id="18" name="Picture 4" descr="D:\Рабочий стол\новый сайт\gerb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401772" y="0"/>
            <a:ext cx="790227" cy="981512"/>
          </a:xfrm>
          <a:prstGeom prst="rect">
            <a:avLst/>
          </a:prstGeom>
          <a:noFill/>
        </p:spPr>
      </p:pic>
      <p:pic>
        <p:nvPicPr>
          <p:cNvPr id="19" name="Picture 2" descr="https://sun9-west.userapi.com/sun9-13/s/v1/ig2/KRMG0vUOUxJ_Ns-28BCIC_iaTTRJueGKKf4TAwPAXe3Q3a1dKMNj-5he9mdJHovZoILWF1KIMM7wS2R79CI3usyW.jpg?size=2560x1920&amp;quality=95&amp;type=album"/>
          <p:cNvPicPr>
            <a:picLocks noChangeAspect="1" noChangeArrowheads="1"/>
          </p:cNvPicPr>
          <p:nvPr/>
        </p:nvPicPr>
        <p:blipFill>
          <a:blip r:embed="rId10" cstate="print"/>
          <a:srcRect l="21683" t="13079" r="22826"/>
          <a:stretch>
            <a:fillRect/>
          </a:stretch>
        </p:blipFill>
        <p:spPr bwMode="auto">
          <a:xfrm>
            <a:off x="1674795" y="1395663"/>
            <a:ext cx="1280161" cy="1594393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20" name="Picture 1"/>
          <p:cNvPicPr>
            <a:picLocks noChangeAspect="1" noChangeArrowheads="1"/>
          </p:cNvPicPr>
          <p:nvPr/>
        </p:nvPicPr>
        <p:blipFill>
          <a:blip r:embed="rId11" cstate="print"/>
          <a:srcRect l="28576" r="9891"/>
          <a:stretch>
            <a:fillRect/>
          </a:stretch>
        </p:blipFill>
        <p:spPr bwMode="auto">
          <a:xfrm>
            <a:off x="6602931" y="1393913"/>
            <a:ext cx="1289785" cy="1572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2AD565-13B7-446D-B027-3A9C9704F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188913"/>
            <a:ext cx="10515600" cy="31591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dirty="0">
                <a:solidFill>
                  <a:srgbClr val="126F87"/>
                </a:solidFill>
                <a:latin typeface="Ubuntu" panose="020B0504030602030204" pitchFamily="34" charset="0"/>
              </a:rPr>
              <a:t>Географическое описание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E829370E-B4AF-46F6-AEB1-14B91CBCE861}"/>
              </a:ext>
            </a:extLst>
          </p:cNvPr>
          <p:cNvSpPr txBox="1">
            <a:spLocks/>
          </p:cNvSpPr>
          <p:nvPr/>
        </p:nvSpPr>
        <p:spPr>
          <a:xfrm>
            <a:off x="8739188" y="282575"/>
            <a:ext cx="3452812" cy="315913"/>
          </a:xfrm>
          <a:prstGeom prst="rect">
            <a:avLst/>
          </a:prstGeom>
        </p:spPr>
        <p:txBody>
          <a:bodyPr anchor="ctr">
            <a:normAutofit fontScale="5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sz="3600" dirty="0">
              <a:solidFill>
                <a:srgbClr val="126F87"/>
              </a:solidFill>
              <a:latin typeface="Ubuntu" panose="020B0504030602030204" pitchFamily="34" charset="0"/>
            </a:endParaRPr>
          </a:p>
        </p:txBody>
      </p:sp>
      <p:graphicFrame>
        <p:nvGraphicFramePr>
          <p:cNvPr id="11" name="Схема 10">
            <a:extLst>
              <a:ext uri="{FF2B5EF4-FFF2-40B4-BE49-F238E27FC236}">
                <a16:creationId xmlns:a16="http://schemas.microsoft.com/office/drawing/2014/main" id="{4F4863E3-1608-4E2B-9C57-B73BF903B3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5631362"/>
              </p:ext>
            </p:extLst>
          </p:nvPr>
        </p:nvGraphicFramePr>
        <p:xfrm>
          <a:off x="5897289" y="1091095"/>
          <a:ext cx="6124850" cy="5351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2" descr="C:\Documents and Settings\User3205.BABUSHKINA_ECON\Рабочий стол\письма в работе\презентация инвестпривлекатеьность до 17.04\карта.jpg">
            <a:extLst>
              <a:ext uri="{FF2B5EF4-FFF2-40B4-BE49-F238E27FC236}">
                <a16:creationId xmlns:a16="http://schemas.microsoft.com/office/drawing/2014/main" id="{7346B57A-6119-47C2-94C0-3E55DD1D6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 b="3259"/>
          <a:stretch>
            <a:fillRect/>
          </a:stretch>
        </p:blipFill>
        <p:spPr bwMode="auto">
          <a:xfrm>
            <a:off x="169862" y="763588"/>
            <a:ext cx="5926138" cy="5553322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sp>
        <p:nvSpPr>
          <p:cNvPr id="9" name="Овал 8">
            <a:extLst>
              <a:ext uri="{FF2B5EF4-FFF2-40B4-BE49-F238E27FC236}">
                <a16:creationId xmlns:a16="http://schemas.microsoft.com/office/drawing/2014/main" id="{858522E1-0CA8-47EE-A493-66CA038AC4C8}"/>
              </a:ext>
            </a:extLst>
          </p:cNvPr>
          <p:cNvSpPr/>
          <p:nvPr/>
        </p:nvSpPr>
        <p:spPr>
          <a:xfrm>
            <a:off x="2273417" y="2927758"/>
            <a:ext cx="739290" cy="67209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126F87"/>
              </a:solidFill>
            </a:endParaRPr>
          </a:p>
        </p:txBody>
      </p:sp>
      <p:pic>
        <p:nvPicPr>
          <p:cNvPr id="7" name="Picture 4" descr="D:\Рабочий стол\новый сайт\gerb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01772" y="0"/>
            <a:ext cx="790227" cy="9815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86187703-7C87-4710-BC25-A1DEB40B35B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7135" y="4471605"/>
            <a:ext cx="2738063" cy="2026764"/>
          </a:xfrm>
          <a:prstGeom prst="hexagon">
            <a:avLst/>
          </a:prstGeom>
          <a:ln w="28575">
            <a:solidFill>
              <a:srgbClr val="126F87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AD8FD2FE-B67B-4355-8E9B-27493DE8B7D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7912" y="915570"/>
            <a:ext cx="2656571" cy="2077887"/>
          </a:xfrm>
          <a:prstGeom prst="hexagon">
            <a:avLst/>
          </a:prstGeom>
          <a:ln w="28575">
            <a:solidFill>
              <a:srgbClr val="126F87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BF578B-5226-404F-86D8-C55DDE897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188913"/>
            <a:ext cx="10515600" cy="31591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dirty="0">
                <a:solidFill>
                  <a:srgbClr val="126F87"/>
                </a:solidFill>
                <a:latin typeface="Ubuntu" panose="020B0504030602030204" pitchFamily="34" charset="0"/>
              </a:rPr>
              <a:t>Транспортная доступность</a:t>
            </a:r>
          </a:p>
        </p:txBody>
      </p:sp>
      <p:sp>
        <p:nvSpPr>
          <p:cNvPr id="4101" name="Прямоугольник 6">
            <a:extLst>
              <a:ext uri="{FF2B5EF4-FFF2-40B4-BE49-F238E27FC236}">
                <a16:creationId xmlns:a16="http://schemas.microsoft.com/office/drawing/2014/main" id="{78FBDC4C-0A58-490C-BC74-C1E08E2583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9663" y="5175250"/>
            <a:ext cx="24796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04617B"/>
                </a:solidFill>
                <a:latin typeface="Ubuntu" panose="020B0504030602030204" pitchFamily="34" charset="0"/>
              </a:rPr>
              <a:t>До аэропорта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04617B"/>
                </a:solidFill>
                <a:latin typeface="Ubuntu" panose="020B0504030602030204" pitchFamily="34" charset="0"/>
              </a:rPr>
              <a:t>в г. Киров – 85 км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04617B"/>
                </a:solidFill>
                <a:latin typeface="Ubuntu" panose="020B0504030602030204" pitchFamily="34" charset="0"/>
              </a:rPr>
              <a:t>в г. Казань – 484 км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600" b="1" dirty="0">
                <a:solidFill>
                  <a:srgbClr val="04617B"/>
                </a:solidFill>
                <a:latin typeface="Ubuntu" panose="020B0504030602030204" pitchFamily="34" charset="0"/>
              </a:rPr>
              <a:t>г. Пермь – 553 км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600" b="1" dirty="0">
              <a:solidFill>
                <a:srgbClr val="04617B"/>
              </a:solidFill>
              <a:latin typeface="Ubuntu" panose="020B0504030602030204" pitchFamily="34" charset="0"/>
            </a:endParaRPr>
          </a:p>
        </p:txBody>
      </p:sp>
      <p:sp>
        <p:nvSpPr>
          <p:cNvPr id="4102" name="Прямоугольник 8">
            <a:extLst>
              <a:ext uri="{FF2B5EF4-FFF2-40B4-BE49-F238E27FC236}">
                <a16:creationId xmlns:a16="http://schemas.microsoft.com/office/drawing/2014/main" id="{A78B1AFC-DEF0-4DAF-9E41-6C26FC3D6A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5497" y="1157681"/>
            <a:ext cx="5931017" cy="111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04617B"/>
                </a:solidFill>
                <a:latin typeface="Ubuntu" panose="020B0504030602030204" pitchFamily="34" charset="0"/>
              </a:rPr>
              <a:t>По территории района проходит участок автодороги федерального значения «Вятка» (Чебоксары – Йошкар-Ола – Киров – Сыктывкар), протяженностью 105 км, а также Северная ветка Горьковской железной дороги</a:t>
            </a:r>
          </a:p>
        </p:txBody>
      </p:sp>
      <p:sp>
        <p:nvSpPr>
          <p:cNvPr id="4103" name="Прямоугольник 13">
            <a:extLst>
              <a:ext uri="{FF2B5EF4-FFF2-40B4-BE49-F238E27FC236}">
                <a16:creationId xmlns:a16="http://schemas.microsoft.com/office/drawing/2014/main" id="{848EB01E-E357-498C-9DBD-BB228C645D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2650" y="2994025"/>
            <a:ext cx="453707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04617B"/>
                </a:solidFill>
                <a:latin typeface="Ubuntu" panose="020B0504030602030204" pitchFamily="34" charset="0"/>
              </a:rPr>
              <a:t>Расстояние до крупных городов РФ: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04617B"/>
                </a:solidFill>
                <a:latin typeface="Ubuntu" panose="020B0504030602030204" pitchFamily="34" charset="0"/>
              </a:rPr>
              <a:t>г. Москва - 963 км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04617B"/>
                </a:solidFill>
                <a:latin typeface="Ubuntu" panose="020B0504030602030204" pitchFamily="34" charset="0"/>
              </a:rPr>
              <a:t>г. Пермь - 550 км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04617B"/>
                </a:solidFill>
                <a:latin typeface="Ubuntu" panose="020B0504030602030204" pitchFamily="34" charset="0"/>
              </a:rPr>
              <a:t>г. Сыктывкар - 357 км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04617B"/>
                </a:solidFill>
                <a:latin typeface="Ubuntu" panose="020B0504030602030204" pitchFamily="34" charset="0"/>
              </a:rPr>
              <a:t>г. Казань - 496 км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3B93082-5C1F-48EB-8F0B-C8C575940E1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61100" y="2697342"/>
            <a:ext cx="2676854" cy="1993005"/>
          </a:xfrm>
          <a:prstGeom prst="hexagon">
            <a:avLst/>
          </a:prstGeom>
          <a:ln w="28575">
            <a:solidFill>
              <a:srgbClr val="126F87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4" descr="D:\Рабочий стол\новый сайт\gerb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01772" y="0"/>
            <a:ext cx="790227" cy="9815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>
            <a:extLst>
              <a:ext uri="{FF2B5EF4-FFF2-40B4-BE49-F238E27FC236}">
                <a16:creationId xmlns:a16="http://schemas.microsoft.com/office/drawing/2014/main" id="{A707D402-51F9-455F-9F0F-795D5ACCECE4}"/>
              </a:ext>
            </a:extLst>
          </p:cNvPr>
          <p:cNvSpPr txBox="1">
            <a:spLocks/>
          </p:cNvSpPr>
          <p:nvPr/>
        </p:nvSpPr>
        <p:spPr bwMode="auto">
          <a:xfrm>
            <a:off x="428625" y="188913"/>
            <a:ext cx="10515600" cy="315912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ru-RU" altLang="ru-RU" sz="3200" dirty="0">
                <a:solidFill>
                  <a:srgbClr val="126F87"/>
                </a:solidFill>
                <a:latin typeface="Ubuntu" panose="020B0504030602030204" pitchFamily="34" charset="0"/>
                <a:ea typeface="+mj-ea"/>
                <a:cs typeface="+mj-cs"/>
              </a:rPr>
              <a:t>Структура оборота экономики</a:t>
            </a:r>
          </a:p>
        </p:txBody>
      </p:sp>
      <p:graphicFrame>
        <p:nvGraphicFramePr>
          <p:cNvPr id="2" name="Диаграмма 4">
            <a:extLst>
              <a:ext uri="{FF2B5EF4-FFF2-40B4-BE49-F238E27FC236}">
                <a16:creationId xmlns:a16="http://schemas.microsoft.com/office/drawing/2014/main" id="{30270359-25F8-40E2-B546-8EB6A8124BF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81497050"/>
              </p:ext>
            </p:extLst>
          </p:nvPr>
        </p:nvGraphicFramePr>
        <p:xfrm>
          <a:off x="7841381" y="1434164"/>
          <a:ext cx="4230688" cy="3638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0482C5B5-CEC1-40D0-95C4-0FFEA5C8FEC7}"/>
              </a:ext>
            </a:extLst>
          </p:cNvPr>
          <p:cNvSpPr txBox="1"/>
          <p:nvPr/>
        </p:nvSpPr>
        <p:spPr>
          <a:xfrm>
            <a:off x="2204184" y="5601903"/>
            <a:ext cx="77868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905"/>
                <a:solidFill>
                  <a:srgbClr val="04617B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buntu" panose="020B0504030602030204" pitchFamily="34" charset="0"/>
                <a:cs typeface="Arial" panose="020B0604020202020204" pitchFamily="34" charset="0"/>
              </a:rPr>
              <a:t>Оборот крупных и средних организаций района за 2022 год составил </a:t>
            </a:r>
            <a:r>
              <a:rPr lang="ru-RU" sz="2000" b="1" u="sng" dirty="0">
                <a:ln w="1905"/>
                <a:solidFill>
                  <a:srgbClr val="04617B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buntu" panose="020B0504030602030204" pitchFamily="34" charset="0"/>
                <a:cs typeface="Arial" panose="020B0604020202020204" pitchFamily="34" charset="0"/>
              </a:rPr>
              <a:t>5,004 млрд. рублей</a:t>
            </a:r>
          </a:p>
        </p:txBody>
      </p:sp>
      <p:graphicFrame>
        <p:nvGraphicFramePr>
          <p:cNvPr id="11" name="Диаграмма 10"/>
          <p:cNvGraphicFramePr/>
          <p:nvPr/>
        </p:nvGraphicFramePr>
        <p:xfrm>
          <a:off x="538463" y="702644"/>
          <a:ext cx="7094371" cy="4568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2" name="Picture 4" descr="D:\Рабочий стол\новый сайт\ger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01772" y="0"/>
            <a:ext cx="790227" cy="9815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6" name="Заголовок 1">
            <a:extLst>
              <a:ext uri="{FF2B5EF4-FFF2-40B4-BE49-F238E27FC236}">
                <a16:creationId xmlns:a16="http://schemas.microsoft.com/office/drawing/2014/main" id="{440651AF-A8BB-4505-9766-207E75396D23}"/>
              </a:ext>
            </a:extLst>
          </p:cNvPr>
          <p:cNvSpPr txBox="1">
            <a:spLocks/>
          </p:cNvSpPr>
          <p:nvPr/>
        </p:nvSpPr>
        <p:spPr bwMode="auto">
          <a:xfrm>
            <a:off x="428625" y="188913"/>
            <a:ext cx="10515600" cy="315912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ru-RU" altLang="ru-RU" sz="3200" dirty="0">
                <a:solidFill>
                  <a:srgbClr val="126F87"/>
                </a:solidFill>
                <a:latin typeface="Ubuntu" panose="020B0504030602030204" pitchFamily="34" charset="0"/>
                <a:ea typeface="+mj-ea"/>
                <a:cs typeface="+mj-cs"/>
              </a:rPr>
              <a:t>Трудовые ресурсы</a:t>
            </a:r>
          </a:p>
        </p:txBody>
      </p:sp>
      <p:graphicFrame>
        <p:nvGraphicFramePr>
          <p:cNvPr id="10" name="Схема 9">
            <a:extLst>
              <a:ext uri="{FF2B5EF4-FFF2-40B4-BE49-F238E27FC236}">
                <a16:creationId xmlns:a16="http://schemas.microsoft.com/office/drawing/2014/main" id="{5E146119-A7DC-4027-97D3-FF8F734621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9084671"/>
              </p:ext>
            </p:extLst>
          </p:nvPr>
        </p:nvGraphicFramePr>
        <p:xfrm>
          <a:off x="327260" y="3153361"/>
          <a:ext cx="4783756" cy="2928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1" name="Шестиугольник 4">
            <a:extLst>
              <a:ext uri="{FF2B5EF4-FFF2-40B4-BE49-F238E27FC236}">
                <a16:creationId xmlns:a16="http://schemas.microsoft.com/office/drawing/2014/main" id="{3231DC90-F65F-4954-9A45-9D74661975AF}"/>
              </a:ext>
            </a:extLst>
          </p:cNvPr>
          <p:cNvSpPr txBox="1"/>
          <p:nvPr/>
        </p:nvSpPr>
        <p:spPr>
          <a:xfrm>
            <a:off x="704989" y="1401629"/>
            <a:ext cx="433447" cy="451366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2700" tIns="12700" rIns="12700" bIns="1270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2000" b="1" kern="1200" dirty="0"/>
              <a:t>3</a:t>
            </a:r>
          </a:p>
        </p:txBody>
      </p:sp>
      <p:pic>
        <p:nvPicPr>
          <p:cNvPr id="28" name="Picture 4" descr="D:\Рабочий стол\новый сайт\gerb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401772" y="0"/>
            <a:ext cx="790227" cy="981512"/>
          </a:xfrm>
          <a:prstGeom prst="rect">
            <a:avLst/>
          </a:prstGeom>
          <a:noFill/>
        </p:spPr>
      </p:pic>
      <p:graphicFrame>
        <p:nvGraphicFramePr>
          <p:cNvPr id="8" name="Диаграмма 7"/>
          <p:cNvGraphicFramePr/>
          <p:nvPr/>
        </p:nvGraphicFramePr>
        <p:xfrm>
          <a:off x="4907969" y="1520468"/>
          <a:ext cx="7056784" cy="4248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78B1AFC-DEF0-4DAF-9E41-6C26FC3D6A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9661" y="789272"/>
            <a:ext cx="593101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04617B"/>
                </a:solidFill>
                <a:latin typeface="Ubuntu" panose="020B0504030602030204" pitchFamily="34" charset="0"/>
              </a:rPr>
              <a:t>Занятость населения в разрезе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04617B"/>
                </a:solidFill>
                <a:latin typeface="Ubuntu" panose="020B0504030602030204" pitchFamily="34" charset="0"/>
              </a:rPr>
              <a:t>отраслей экономики</a:t>
            </a:r>
          </a:p>
        </p:txBody>
      </p:sp>
      <p:grpSp>
        <p:nvGrpSpPr>
          <p:cNvPr id="11" name="Группа 10"/>
          <p:cNvGrpSpPr/>
          <p:nvPr/>
        </p:nvGrpSpPr>
        <p:grpSpPr>
          <a:xfrm>
            <a:off x="316029" y="1995884"/>
            <a:ext cx="4783755" cy="463320"/>
            <a:chOff x="0" y="0"/>
            <a:chExt cx="4783755" cy="463320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scene3d>
            <a:camera prst="orthographicFront"/>
            <a:lightRig rig="flat" dir="t"/>
          </a:scene3d>
        </p:grpSpPr>
        <p:sp>
          <p:nvSpPr>
            <p:cNvPr id="15" name="Скругленный прямоугольник 14"/>
            <p:cNvSpPr/>
            <p:nvPr/>
          </p:nvSpPr>
          <p:spPr>
            <a:xfrm>
              <a:off x="0" y="0"/>
              <a:ext cx="4783755" cy="463320"/>
            </a:xfrm>
            <a:prstGeom prst="roundRect">
              <a:avLst/>
            </a:prstGeom>
            <a:grpFill/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alpha val="9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6" name="Скругленный прямоугольник 4"/>
            <p:cNvSpPr/>
            <p:nvPr/>
          </p:nvSpPr>
          <p:spPr>
            <a:xfrm>
              <a:off x="22617" y="22617"/>
              <a:ext cx="4738521" cy="41808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kern="1200" dirty="0">
                  <a:solidFill>
                    <a:srgbClr val="126F87"/>
                  </a:solidFill>
                  <a:latin typeface="Ubuntu" panose="020B0504030602030204" pitchFamily="34" charset="0"/>
                </a:rPr>
                <a:t>6 500 человек</a:t>
              </a: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316029" y="2477105"/>
            <a:ext cx="4783755" cy="671715"/>
            <a:chOff x="0" y="481221"/>
            <a:chExt cx="4783755" cy="671715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0" y="481221"/>
              <a:ext cx="4783755" cy="671715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Прямоугольник 13"/>
            <p:cNvSpPr/>
            <p:nvPr/>
          </p:nvSpPr>
          <p:spPr>
            <a:xfrm>
              <a:off x="0" y="481221"/>
              <a:ext cx="4783755" cy="67171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1884" tIns="20320" rIns="113792" bIns="20320" numCol="1" spcCol="1270" anchor="t" anchorCtr="0">
              <a:noAutofit/>
            </a:bodyPr>
            <a:lstStyle/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Char char="••"/>
              </a:pPr>
              <a:r>
                <a:rPr lang="ru-RU" sz="1600" b="1" kern="1200" dirty="0">
                  <a:solidFill>
                    <a:srgbClr val="126F87"/>
                  </a:solidFill>
                  <a:latin typeface="Ubuntu" panose="020B0504030602030204" pitchFamily="34" charset="0"/>
                </a:rPr>
                <a:t>численность занятых в экономике (среднегодовая, включая лиц, занятых в личном подсобном хозяйстве)</a:t>
              </a: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314424" y="1185758"/>
            <a:ext cx="4783755" cy="463320"/>
            <a:chOff x="0" y="0"/>
            <a:chExt cx="4783755" cy="463320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scene3d>
            <a:camera prst="orthographicFront"/>
            <a:lightRig rig="flat" dir="t"/>
          </a:scene3d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0" y="0"/>
              <a:ext cx="4783755" cy="463320"/>
            </a:xfrm>
            <a:prstGeom prst="roundRect">
              <a:avLst/>
            </a:prstGeom>
            <a:grpFill/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alpha val="9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9" name="Скругленный прямоугольник 4"/>
            <p:cNvSpPr/>
            <p:nvPr/>
          </p:nvSpPr>
          <p:spPr>
            <a:xfrm>
              <a:off x="22617" y="22617"/>
              <a:ext cx="4738521" cy="41808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kern="1200" dirty="0">
                  <a:solidFill>
                    <a:srgbClr val="126F87"/>
                  </a:solidFill>
                  <a:latin typeface="Ubuntu" panose="020B0504030602030204" pitchFamily="34" charset="0"/>
                </a:rPr>
                <a:t>8 990 человек</a:t>
              </a: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333675" y="1262718"/>
            <a:ext cx="4783755" cy="671715"/>
            <a:chOff x="0" y="481221"/>
            <a:chExt cx="4783755" cy="671715"/>
          </a:xfrm>
        </p:grpSpPr>
        <p:sp>
          <p:nvSpPr>
            <p:cNvPr id="22" name="Прямоугольник 21"/>
            <p:cNvSpPr/>
            <p:nvPr/>
          </p:nvSpPr>
          <p:spPr>
            <a:xfrm>
              <a:off x="0" y="481221"/>
              <a:ext cx="4783755" cy="671715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Прямоугольник 22"/>
            <p:cNvSpPr/>
            <p:nvPr/>
          </p:nvSpPr>
          <p:spPr>
            <a:xfrm>
              <a:off x="0" y="845172"/>
              <a:ext cx="4783755" cy="30776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1884" tIns="20320" rIns="113792" bIns="20320" numCol="1" spcCol="1270" anchor="t" anchorCtr="0">
              <a:noAutofit/>
            </a:bodyPr>
            <a:lstStyle/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Char char="••"/>
              </a:pPr>
              <a:r>
                <a:rPr lang="ru-RU" sz="1600" b="1" kern="1200" dirty="0">
                  <a:solidFill>
                    <a:srgbClr val="126F87"/>
                  </a:solidFill>
                  <a:latin typeface="Ubuntu" panose="020B0504030602030204" pitchFamily="34" charset="0"/>
                </a:rPr>
                <a:t>численность трудовых ресурсов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6" name="Заголовок 1">
            <a:extLst>
              <a:ext uri="{FF2B5EF4-FFF2-40B4-BE49-F238E27FC236}">
                <a16:creationId xmlns:a16="http://schemas.microsoft.com/office/drawing/2014/main" id="{67DAD7C4-230D-4C1D-9063-D9DCBD6884FB}"/>
              </a:ext>
            </a:extLst>
          </p:cNvPr>
          <p:cNvSpPr txBox="1">
            <a:spLocks/>
          </p:cNvSpPr>
          <p:nvPr/>
        </p:nvSpPr>
        <p:spPr bwMode="auto">
          <a:xfrm>
            <a:off x="428625" y="188913"/>
            <a:ext cx="10515600" cy="315912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ru-RU" altLang="ru-RU" sz="3200" dirty="0">
                <a:solidFill>
                  <a:srgbClr val="126F87"/>
                </a:solidFill>
                <a:latin typeface="Ubuntu" panose="020B0504030602030204" pitchFamily="34" charset="0"/>
                <a:ea typeface="+mj-ea"/>
                <a:cs typeface="+mj-cs"/>
              </a:rPr>
              <a:t>Преимущества Юрьянского района</a:t>
            </a:r>
          </a:p>
        </p:txBody>
      </p:sp>
      <p:pic>
        <p:nvPicPr>
          <p:cNvPr id="4102" name="Рисунок 8">
            <a:extLst>
              <a:ext uri="{FF2B5EF4-FFF2-40B4-BE49-F238E27FC236}">
                <a16:creationId xmlns:a16="http://schemas.microsoft.com/office/drawing/2014/main" id="{13F05F26-77C7-4DFF-AFCD-5AC4B36B1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734327" y="2752825"/>
            <a:ext cx="2268000" cy="1781983"/>
          </a:xfrm>
          <a:prstGeom prst="hexagon">
            <a:avLst/>
          </a:prstGeom>
          <a:ln w="28575">
            <a:solidFill>
              <a:srgbClr val="126F87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4" name="Рисунок 10">
            <a:extLst>
              <a:ext uri="{FF2B5EF4-FFF2-40B4-BE49-F238E27FC236}">
                <a16:creationId xmlns:a16="http://schemas.microsoft.com/office/drawing/2014/main" id="{B6C5E0AD-1FDD-49F0-9C58-0F6B6B5568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634359" y="4841507"/>
            <a:ext cx="2268000" cy="1768944"/>
          </a:xfrm>
          <a:prstGeom prst="hexagon">
            <a:avLst/>
          </a:prstGeom>
          <a:ln w="28575">
            <a:solidFill>
              <a:srgbClr val="126F87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573DAE0-8260-485D-B8B9-631729B2AC4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55317" y="2762451"/>
            <a:ext cx="2271562" cy="1828800"/>
          </a:xfrm>
          <a:prstGeom prst="hexagon">
            <a:avLst/>
          </a:prstGeom>
          <a:ln w="28575">
            <a:solidFill>
              <a:srgbClr val="126F87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1F8949D-B862-40C3-A05F-EA1B6D2DFEC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7011" y="4783756"/>
            <a:ext cx="2294432" cy="1786646"/>
          </a:xfrm>
          <a:prstGeom prst="hexagon">
            <a:avLst/>
          </a:prstGeom>
          <a:ln w="28575">
            <a:solidFill>
              <a:srgbClr val="126F87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C0C0C6A-FFA9-41B8-A495-B8F64A9091C3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0174" y="753773"/>
            <a:ext cx="1908106" cy="1763932"/>
          </a:xfrm>
          <a:prstGeom prst="hexagon">
            <a:avLst/>
          </a:prstGeom>
          <a:ln w="28575">
            <a:solidFill>
              <a:srgbClr val="126F87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6BF84D2-278C-4F7E-978A-7AF4EDEEEE26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582651" y="798897"/>
            <a:ext cx="2298777" cy="1799924"/>
          </a:xfrm>
          <a:prstGeom prst="hexagon">
            <a:avLst/>
          </a:prstGeom>
          <a:ln w="28575">
            <a:solidFill>
              <a:srgbClr val="126F87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154" name="TextBox 24">
            <a:extLst>
              <a:ext uri="{FF2B5EF4-FFF2-40B4-BE49-F238E27FC236}">
                <a16:creationId xmlns:a16="http://schemas.microsoft.com/office/drawing/2014/main" id="{28BFA9AF-AB54-4860-84A1-2A9CEC00D1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6886" y="1007343"/>
            <a:ext cx="23510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126F87"/>
                </a:solidFill>
                <a:latin typeface="Ubuntu" panose="020B0504030602030204" pitchFamily="34" charset="0"/>
              </a:rPr>
              <a:t>Выгодное географическое расположение</a:t>
            </a:r>
          </a:p>
        </p:txBody>
      </p:sp>
      <p:sp>
        <p:nvSpPr>
          <p:cNvPr id="6155" name="TextBox 26">
            <a:extLst>
              <a:ext uri="{FF2B5EF4-FFF2-40B4-BE49-F238E27FC236}">
                <a16:creationId xmlns:a16="http://schemas.microsoft.com/office/drawing/2014/main" id="{F2E4F2DF-86B7-4633-8289-6022243678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1413" y="1222408"/>
            <a:ext cx="33226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126F87"/>
                </a:solidFill>
                <a:latin typeface="Ubuntu" panose="020B0504030602030204" pitchFamily="34" charset="0"/>
              </a:rPr>
              <a:t>Природные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126F87"/>
                </a:solidFill>
                <a:latin typeface="Ubuntu" panose="020B0504030602030204" pitchFamily="34" charset="0"/>
              </a:rPr>
              <a:t>ресурсы</a:t>
            </a:r>
          </a:p>
        </p:txBody>
      </p:sp>
      <p:sp>
        <p:nvSpPr>
          <p:cNvPr id="6156" name="TextBox 28">
            <a:extLst>
              <a:ext uri="{FF2B5EF4-FFF2-40B4-BE49-F238E27FC236}">
                <a16:creationId xmlns:a16="http://schemas.microsoft.com/office/drawing/2014/main" id="{2661DD9C-5154-4EA6-B034-8F9C44921B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77274" y="3205213"/>
            <a:ext cx="80851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126F87"/>
                </a:solidFill>
                <a:latin typeface="Ubuntu" panose="020B0504030602030204" pitchFamily="34" charset="0"/>
              </a:rPr>
              <a:t>Развитая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126F87"/>
                </a:solidFill>
                <a:latin typeface="Ubuntu" panose="020B0504030602030204" pitchFamily="34" charset="0"/>
              </a:rPr>
              <a:t>инфраструктура</a:t>
            </a:r>
          </a:p>
        </p:txBody>
      </p:sp>
      <p:sp>
        <p:nvSpPr>
          <p:cNvPr id="6157" name="TextBox 30">
            <a:extLst>
              <a:ext uri="{FF2B5EF4-FFF2-40B4-BE49-F238E27FC236}">
                <a16:creationId xmlns:a16="http://schemas.microsoft.com/office/drawing/2014/main" id="{5D496635-F636-466F-AC9D-830E3D0C94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5024" y="3195587"/>
            <a:ext cx="2540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126F87"/>
                </a:solidFill>
                <a:latin typeface="Ubuntu" panose="020B0504030602030204" pitchFamily="34" charset="0"/>
              </a:rPr>
              <a:t>Промпарк «</a:t>
            </a:r>
            <a:r>
              <a:rPr lang="ru-RU" altLang="ru-RU" sz="1800" b="1" dirty="0" err="1">
                <a:solidFill>
                  <a:srgbClr val="126F87"/>
                </a:solidFill>
                <a:latin typeface="Ubuntu" panose="020B0504030602030204" pitchFamily="34" charset="0"/>
              </a:rPr>
              <a:t>Слободино</a:t>
            </a:r>
            <a:r>
              <a:rPr lang="ru-RU" altLang="ru-RU" sz="1800" b="1" dirty="0">
                <a:solidFill>
                  <a:srgbClr val="126F87"/>
                </a:solidFill>
                <a:latin typeface="Ubuntu" panose="020B0504030602030204" pitchFamily="34" charset="0"/>
              </a:rPr>
              <a:t>»</a:t>
            </a:r>
          </a:p>
        </p:txBody>
      </p:sp>
      <p:sp>
        <p:nvSpPr>
          <p:cNvPr id="6158" name="TextBox 32">
            <a:extLst>
              <a:ext uri="{FF2B5EF4-FFF2-40B4-BE49-F238E27FC236}">
                <a16:creationId xmlns:a16="http://schemas.microsoft.com/office/drawing/2014/main" id="{2E77AA9D-C104-411F-B769-A289773B79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4524" y="4831883"/>
            <a:ext cx="2805113" cy="1629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defTabSz="7556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7556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7556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7556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7556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7556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7556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7556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7556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1" eaLnBrk="1" hangingPunct="1"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None/>
            </a:pPr>
            <a:r>
              <a:rPr lang="ru-RU" altLang="ru-RU" sz="1800" b="1" dirty="0">
                <a:solidFill>
                  <a:srgbClr val="126F87"/>
                </a:solidFill>
                <a:latin typeface="Ubuntu" panose="020B0504030602030204" pitchFamily="34" charset="0"/>
              </a:rPr>
              <a:t>Наличие уникального </a:t>
            </a:r>
          </a:p>
          <a:p>
            <a:pPr marL="0" lvl="1" eaLnBrk="1" hangingPunct="1"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None/>
            </a:pPr>
            <a:r>
              <a:rPr lang="ru-RU" altLang="ru-RU" sz="1800" b="1" dirty="0">
                <a:solidFill>
                  <a:srgbClr val="126F87"/>
                </a:solidFill>
                <a:latin typeface="Ubuntu" panose="020B0504030602030204" pitchFamily="34" charset="0"/>
              </a:rPr>
              <a:t>памятника архитектуры и градостроительства федерального значения</a:t>
            </a:r>
          </a:p>
        </p:txBody>
      </p:sp>
      <p:sp>
        <p:nvSpPr>
          <p:cNvPr id="6159" name="TextBox 34">
            <a:extLst>
              <a:ext uri="{FF2B5EF4-FFF2-40B4-BE49-F238E27FC236}">
                <a16:creationId xmlns:a16="http://schemas.microsoft.com/office/drawing/2014/main" id="{9387DDFD-EE2B-4031-A879-6B8B2F98D4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1023" y="5034012"/>
            <a:ext cx="306387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126F87"/>
                </a:solidFill>
                <a:latin typeface="Ubuntu" panose="020B0504030602030204" pitchFamily="34" charset="0"/>
              </a:rPr>
              <a:t>Наличие памятника природы регионального значения «Великорецкое»</a:t>
            </a:r>
          </a:p>
        </p:txBody>
      </p:sp>
      <p:pic>
        <p:nvPicPr>
          <p:cNvPr id="16" name="Picture 4" descr="D:\Рабочий стол\новый сайт\gerb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01772" y="0"/>
            <a:ext cx="790227" cy="981512"/>
          </a:xfrm>
          <a:prstGeom prst="rect">
            <a:avLst/>
          </a:prstGeom>
          <a:noFill/>
        </p:spPr>
      </p:pic>
      <p:sp>
        <p:nvSpPr>
          <p:cNvPr id="17" name="Овал 16"/>
          <p:cNvSpPr/>
          <p:nvPr/>
        </p:nvSpPr>
        <p:spPr>
          <a:xfrm>
            <a:off x="1041507" y="1406636"/>
            <a:ext cx="273465" cy="264919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>
            <a:extLst>
              <a:ext uri="{FF2B5EF4-FFF2-40B4-BE49-F238E27FC236}">
                <a16:creationId xmlns:a16="http://schemas.microsoft.com/office/drawing/2014/main" id="{D765C750-8681-41A3-A46A-A146862E09DD}"/>
              </a:ext>
            </a:extLst>
          </p:cNvPr>
          <p:cNvSpPr txBox="1">
            <a:spLocks/>
          </p:cNvSpPr>
          <p:nvPr/>
        </p:nvSpPr>
        <p:spPr bwMode="auto">
          <a:xfrm>
            <a:off x="428625" y="188913"/>
            <a:ext cx="10515600" cy="315912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ru-RU" altLang="ru-RU" sz="3200" dirty="0">
                <a:solidFill>
                  <a:srgbClr val="126F87"/>
                </a:solidFill>
                <a:latin typeface="Ubuntu" panose="020B0504030602030204" pitchFamily="34" charset="0"/>
                <a:ea typeface="+mj-ea"/>
                <a:cs typeface="+mj-cs"/>
              </a:rPr>
              <a:t>Инвестиционный потенциал</a:t>
            </a:r>
          </a:p>
        </p:txBody>
      </p:sp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C6288170-19D8-4E98-90C4-BE7BDE547DC4}"/>
              </a:ext>
            </a:extLst>
          </p:cNvPr>
          <p:cNvGraphicFramePr/>
          <p:nvPr/>
        </p:nvGraphicFramePr>
        <p:xfrm>
          <a:off x="-192505" y="863133"/>
          <a:ext cx="12384505" cy="56300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4" descr="D:\Рабочий стол\новый сайт\gerb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401772" y="0"/>
            <a:ext cx="790227" cy="98151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492821" y="3800616"/>
            <a:ext cx="2680431" cy="2144345"/>
          </a:xfrm>
          <a:prstGeom prst="rect">
            <a:avLst/>
          </a:prstGeom>
          <a:blipFill rotWithShape="1">
            <a:blip r:embed="rId8" cstate="print"/>
            <a:srcRect/>
            <a:stretch>
              <a:fillRect l="-3000" r="-3000"/>
            </a:stretch>
          </a:blipFill>
          <a:ln>
            <a:solidFill>
              <a:srgbClr val="126F87"/>
            </a:solidFill>
          </a:ln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300000" contourW="19050" prstMaterial="metal">
            <a:bevelT w="88900" h="203200"/>
            <a:bevelB w="165100" h="254000"/>
          </a:sp3d>
        </p:spPr>
        <p:style>
          <a:lnRef idx="0">
            <a:scrgbClr r="0" g="0" b="0"/>
          </a:lnRef>
          <a:fillRef idx="1">
            <a:scrgbClr r="0" g="0" b="0"/>
          </a:fillRef>
          <a:effectRef idx="1">
            <a:schemeClr val="dk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Прямоугольник 6"/>
          <p:cNvSpPr/>
          <p:nvPr/>
        </p:nvSpPr>
        <p:spPr>
          <a:xfrm>
            <a:off x="7969019" y="3837513"/>
            <a:ext cx="2680431" cy="2144345"/>
          </a:xfrm>
          <a:prstGeom prst="rect">
            <a:avLst/>
          </a:prstGeom>
          <a:blipFill rotWithShape="1">
            <a:blip r:embed="rId9" cstate="print"/>
            <a:srcRect/>
            <a:stretch>
              <a:fillRect l="-3000" r="-3000"/>
            </a:stretch>
          </a:blipFill>
          <a:ln>
            <a:solidFill>
              <a:srgbClr val="126F87"/>
            </a:solidFill>
          </a:ln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300000" contourW="19050" prstMaterial="metal">
            <a:bevelT w="88900" h="203200"/>
            <a:bevelB w="165100" h="254000"/>
          </a:sp3d>
        </p:spPr>
        <p:style>
          <a:lnRef idx="0">
            <a:scrgbClr r="0" g="0" b="0"/>
          </a:lnRef>
          <a:fillRef idx="1">
            <a:scrgbClr r="0" g="0" b="0"/>
          </a:fillRef>
          <a:effectRef idx="1">
            <a:schemeClr val="dk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Рисунок 7170">
            <a:extLst>
              <a:ext uri="{FF2B5EF4-FFF2-40B4-BE49-F238E27FC236}">
                <a16:creationId xmlns:a16="http://schemas.microsoft.com/office/drawing/2014/main" id="{64E6249A-D5B0-41ED-8F69-37BC75840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5894388"/>
            <a:ext cx="1689652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Рисунок 36">
            <a:extLst>
              <a:ext uri="{FF2B5EF4-FFF2-40B4-BE49-F238E27FC236}">
                <a16:creationId xmlns:a16="http://schemas.microsoft.com/office/drawing/2014/main" id="{01D26504-4159-42A2-90D2-5EB627A8E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676400" y="5907088"/>
            <a:ext cx="1696278" cy="95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Рисунок 7190">
            <a:extLst>
              <a:ext uri="{FF2B5EF4-FFF2-40B4-BE49-F238E27FC236}">
                <a16:creationId xmlns:a16="http://schemas.microsoft.com/office/drawing/2014/main" id="{02A61D76-0D9E-44D6-8EA0-E99743631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372677" y="5897217"/>
            <a:ext cx="1769165" cy="960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Рисунок 7197">
            <a:extLst>
              <a:ext uri="{FF2B5EF4-FFF2-40B4-BE49-F238E27FC236}">
                <a16:creationId xmlns:a16="http://schemas.microsoft.com/office/drawing/2014/main" id="{DF9BB5A3-562A-40EE-B766-183123B0F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141843" y="5891213"/>
            <a:ext cx="1782418" cy="97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Рисунок 7186">
            <a:extLst>
              <a:ext uri="{FF2B5EF4-FFF2-40B4-BE49-F238E27FC236}">
                <a16:creationId xmlns:a16="http://schemas.microsoft.com/office/drawing/2014/main" id="{ADD571D5-C96C-4D77-A14A-938C0F65F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6904383" y="5884863"/>
            <a:ext cx="1716156" cy="94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Рисунок 35">
            <a:extLst>
              <a:ext uri="{FF2B5EF4-FFF2-40B4-BE49-F238E27FC236}">
                <a16:creationId xmlns:a16="http://schemas.microsoft.com/office/drawing/2014/main" id="{B23DFBDA-80FD-4549-B41C-6D6B02E08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8617184" y="5864087"/>
            <a:ext cx="1898415" cy="979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Рисунок 33">
            <a:extLst>
              <a:ext uri="{FF2B5EF4-FFF2-40B4-BE49-F238E27FC236}">
                <a16:creationId xmlns:a16="http://schemas.microsoft.com/office/drawing/2014/main" id="{699A96CB-4A28-48AC-BF20-B27DCB623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10495722" y="5845175"/>
            <a:ext cx="1696278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Рисунок 22">
            <a:extLst>
              <a:ext uri="{FF2B5EF4-FFF2-40B4-BE49-F238E27FC236}">
                <a16:creationId xmlns:a16="http://schemas.microsoft.com/office/drawing/2014/main" id="{F6D3F1C9-4B57-4CC9-8529-4176134BA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1742536" y="1009650"/>
            <a:ext cx="1765539" cy="116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Рисунок 7188">
            <a:extLst>
              <a:ext uri="{FF2B5EF4-FFF2-40B4-BE49-F238E27FC236}">
                <a16:creationId xmlns:a16="http://schemas.microsoft.com/office/drawing/2014/main" id="{DB3BD042-A2A8-4322-8690-B04E663A9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10491788" y="937255"/>
            <a:ext cx="1709737" cy="1213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Рисунок 24">
            <a:extLst>
              <a:ext uri="{FF2B5EF4-FFF2-40B4-BE49-F238E27FC236}">
                <a16:creationId xmlns:a16="http://schemas.microsoft.com/office/drawing/2014/main" id="{14B1AEA5-3A2A-4AB9-9632-F16E1AEC3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9" r="22165"/>
          <a:stretch>
            <a:fillRect/>
          </a:stretch>
        </p:blipFill>
        <p:spPr bwMode="auto">
          <a:xfrm>
            <a:off x="7169150" y="922338"/>
            <a:ext cx="1827213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Рисунок 25">
            <a:extLst>
              <a:ext uri="{FF2B5EF4-FFF2-40B4-BE49-F238E27FC236}">
                <a16:creationId xmlns:a16="http://schemas.microsoft.com/office/drawing/2014/main" id="{85728478-AD70-4D96-B615-471AB7EBD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tretch>
            <a:fillRect/>
          </a:stretch>
        </p:blipFill>
        <p:spPr bwMode="auto">
          <a:xfrm>
            <a:off x="5455508" y="988542"/>
            <a:ext cx="1723768" cy="1146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2" name="Рисунок 7176">
            <a:extLst>
              <a:ext uri="{FF2B5EF4-FFF2-40B4-BE49-F238E27FC236}">
                <a16:creationId xmlns:a16="http://schemas.microsoft.com/office/drawing/2014/main" id="{841FC260-1205-47A7-A244-A2294B65F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294" y="992188"/>
            <a:ext cx="1951037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3" name="Рисунок 11">
            <a:extLst>
              <a:ext uri="{FF2B5EF4-FFF2-40B4-BE49-F238E27FC236}">
                <a16:creationId xmlns:a16="http://schemas.microsoft.com/office/drawing/2014/main" id="{70615537-EB05-440A-A340-41B67EF61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/>
          <a:stretch>
            <a:fillRect/>
          </a:stretch>
        </p:blipFill>
        <p:spPr bwMode="auto">
          <a:xfrm>
            <a:off x="0" y="990600"/>
            <a:ext cx="1805796" cy="115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" name="Скругленный прямоугольник 79">
            <a:extLst>
              <a:ext uri="{FF2B5EF4-FFF2-40B4-BE49-F238E27FC236}">
                <a16:creationId xmlns:a16="http://schemas.microsoft.com/office/drawing/2014/main" id="{61A9C82E-41C0-4841-8418-A403AA41D4A6}"/>
              </a:ext>
            </a:extLst>
          </p:cNvPr>
          <p:cNvSpPr/>
          <p:nvPr/>
        </p:nvSpPr>
        <p:spPr>
          <a:xfrm>
            <a:off x="9347200" y="3540125"/>
            <a:ext cx="2208213" cy="2133600"/>
          </a:xfrm>
          <a:prstGeom prst="roundRect">
            <a:avLst>
              <a:gd name="adj" fmla="val 20176"/>
            </a:avLst>
          </a:prstGeom>
          <a:noFill/>
          <a:ln w="38100">
            <a:solidFill>
              <a:srgbClr val="0461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>
              <a:solidFill>
                <a:srgbClr val="126F87"/>
              </a:solidFill>
              <a:latin typeface="Ubuntu" panose="020B0504030602030204" pitchFamily="34" charset="0"/>
            </a:endParaRPr>
          </a:p>
        </p:txBody>
      </p:sp>
      <p:sp>
        <p:nvSpPr>
          <p:cNvPr id="79" name="Скругленный прямоугольник 78">
            <a:extLst>
              <a:ext uri="{FF2B5EF4-FFF2-40B4-BE49-F238E27FC236}">
                <a16:creationId xmlns:a16="http://schemas.microsoft.com/office/drawing/2014/main" id="{3FA4FE8A-8DE3-4EC1-9113-E645F3A4F1D1}"/>
              </a:ext>
            </a:extLst>
          </p:cNvPr>
          <p:cNvSpPr/>
          <p:nvPr/>
        </p:nvSpPr>
        <p:spPr>
          <a:xfrm>
            <a:off x="6451600" y="3544888"/>
            <a:ext cx="2101850" cy="2133600"/>
          </a:xfrm>
          <a:prstGeom prst="roundRect">
            <a:avLst>
              <a:gd name="adj" fmla="val 20176"/>
            </a:avLst>
          </a:prstGeom>
          <a:noFill/>
          <a:ln w="38100">
            <a:solidFill>
              <a:srgbClr val="0461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>
              <a:solidFill>
                <a:srgbClr val="126F87"/>
              </a:solidFill>
              <a:latin typeface="Ubuntu" panose="020B0504030602030204" pitchFamily="34" charset="0"/>
            </a:endParaRPr>
          </a:p>
        </p:txBody>
      </p:sp>
      <p:sp>
        <p:nvSpPr>
          <p:cNvPr id="78" name="Скругленный прямоугольник 77">
            <a:extLst>
              <a:ext uri="{FF2B5EF4-FFF2-40B4-BE49-F238E27FC236}">
                <a16:creationId xmlns:a16="http://schemas.microsoft.com/office/drawing/2014/main" id="{441A2C75-8259-4847-8F84-AB05AF96B1BC}"/>
              </a:ext>
            </a:extLst>
          </p:cNvPr>
          <p:cNvSpPr/>
          <p:nvPr/>
        </p:nvSpPr>
        <p:spPr>
          <a:xfrm>
            <a:off x="3554413" y="3548063"/>
            <a:ext cx="2101850" cy="2133600"/>
          </a:xfrm>
          <a:prstGeom prst="roundRect">
            <a:avLst>
              <a:gd name="adj" fmla="val 20176"/>
            </a:avLst>
          </a:prstGeom>
          <a:noFill/>
          <a:ln w="38100">
            <a:solidFill>
              <a:srgbClr val="0461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>
              <a:solidFill>
                <a:srgbClr val="126F87"/>
              </a:solidFill>
              <a:latin typeface="Ubuntu" panose="020B0504030602030204" pitchFamily="34" charset="0"/>
            </a:endParaRPr>
          </a:p>
        </p:txBody>
      </p:sp>
      <p:sp>
        <p:nvSpPr>
          <p:cNvPr id="72" name="Скругленный прямоугольник 71">
            <a:extLst>
              <a:ext uri="{FF2B5EF4-FFF2-40B4-BE49-F238E27FC236}">
                <a16:creationId xmlns:a16="http://schemas.microsoft.com/office/drawing/2014/main" id="{47915FCC-8AFB-4465-9076-A3511CF0D2A2}"/>
              </a:ext>
            </a:extLst>
          </p:cNvPr>
          <p:cNvSpPr/>
          <p:nvPr/>
        </p:nvSpPr>
        <p:spPr>
          <a:xfrm>
            <a:off x="776288" y="2354263"/>
            <a:ext cx="1985962" cy="898525"/>
          </a:xfrm>
          <a:prstGeom prst="roundRect">
            <a:avLst>
              <a:gd name="adj" fmla="val 20176"/>
            </a:avLst>
          </a:prstGeom>
          <a:noFill/>
          <a:ln w="38100">
            <a:solidFill>
              <a:srgbClr val="0461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1" name="Скругленный прямоугольник 70">
            <a:extLst>
              <a:ext uri="{FF2B5EF4-FFF2-40B4-BE49-F238E27FC236}">
                <a16:creationId xmlns:a16="http://schemas.microsoft.com/office/drawing/2014/main" id="{970C7CA2-DB04-46A3-84BB-FDD414A18122}"/>
              </a:ext>
            </a:extLst>
          </p:cNvPr>
          <p:cNvSpPr/>
          <p:nvPr/>
        </p:nvSpPr>
        <p:spPr>
          <a:xfrm>
            <a:off x="3665538" y="2354263"/>
            <a:ext cx="1987550" cy="898525"/>
          </a:xfrm>
          <a:prstGeom prst="roundRect">
            <a:avLst>
              <a:gd name="adj" fmla="val 20176"/>
            </a:avLst>
          </a:prstGeom>
          <a:noFill/>
          <a:ln w="38100">
            <a:solidFill>
              <a:srgbClr val="0461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0" name="Скругленный прямоугольник 69">
            <a:extLst>
              <a:ext uri="{FF2B5EF4-FFF2-40B4-BE49-F238E27FC236}">
                <a16:creationId xmlns:a16="http://schemas.microsoft.com/office/drawing/2014/main" id="{4AC9C6B9-41E3-4C82-8898-F2065B85759B}"/>
              </a:ext>
            </a:extLst>
          </p:cNvPr>
          <p:cNvSpPr/>
          <p:nvPr/>
        </p:nvSpPr>
        <p:spPr>
          <a:xfrm>
            <a:off x="6488113" y="2359025"/>
            <a:ext cx="1987550" cy="898525"/>
          </a:xfrm>
          <a:prstGeom prst="roundRect">
            <a:avLst>
              <a:gd name="adj" fmla="val 20176"/>
            </a:avLst>
          </a:prstGeom>
          <a:noFill/>
          <a:ln w="38100">
            <a:solidFill>
              <a:srgbClr val="0461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296" name="Заголовок 1">
            <a:extLst>
              <a:ext uri="{FF2B5EF4-FFF2-40B4-BE49-F238E27FC236}">
                <a16:creationId xmlns:a16="http://schemas.microsoft.com/office/drawing/2014/main" id="{2C6551CD-A3CC-47C3-874A-12F16EEC2DD8}"/>
              </a:ext>
            </a:extLst>
          </p:cNvPr>
          <p:cNvSpPr txBox="1">
            <a:spLocks/>
          </p:cNvSpPr>
          <p:nvPr/>
        </p:nvSpPr>
        <p:spPr bwMode="auto">
          <a:xfrm>
            <a:off x="192088" y="187325"/>
            <a:ext cx="10515600" cy="315913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ru-RU" altLang="ru-RU" sz="3200" dirty="0">
                <a:solidFill>
                  <a:srgbClr val="126F87"/>
                </a:solidFill>
                <a:latin typeface="Ubuntu" panose="020B0504030602030204" pitchFamily="34" charset="0"/>
                <a:ea typeface="+mj-ea"/>
                <a:cs typeface="+mj-cs"/>
              </a:rPr>
              <a:t>Инфраструктура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CE3C69-9800-465F-9AD8-398259C6298E}"/>
              </a:ext>
            </a:extLst>
          </p:cNvPr>
          <p:cNvSpPr txBox="1"/>
          <p:nvPr/>
        </p:nvSpPr>
        <p:spPr>
          <a:xfrm>
            <a:off x="812800" y="2595563"/>
            <a:ext cx="19494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126F87"/>
                </a:solidFill>
                <a:latin typeface="Ubuntu" panose="020B0504030602030204" pitchFamily="34" charset="0"/>
                <a:ea typeface="+mj-ea"/>
                <a:cs typeface="+mj-cs"/>
              </a:rPr>
              <a:t>социальная</a:t>
            </a:r>
          </a:p>
        </p:txBody>
      </p:sp>
      <p:sp>
        <p:nvSpPr>
          <p:cNvPr id="27" name="Скругленный прямоугольник 26">
            <a:extLst>
              <a:ext uri="{FF2B5EF4-FFF2-40B4-BE49-F238E27FC236}">
                <a16:creationId xmlns:a16="http://schemas.microsoft.com/office/drawing/2014/main" id="{0923CBD0-B1B1-4466-AC55-A255C72A2EC4}"/>
              </a:ext>
            </a:extLst>
          </p:cNvPr>
          <p:cNvSpPr/>
          <p:nvPr/>
        </p:nvSpPr>
        <p:spPr>
          <a:xfrm>
            <a:off x="701675" y="3541713"/>
            <a:ext cx="2101850" cy="2133600"/>
          </a:xfrm>
          <a:prstGeom prst="roundRect">
            <a:avLst>
              <a:gd name="adj" fmla="val 20176"/>
            </a:avLst>
          </a:prstGeom>
          <a:noFill/>
          <a:ln w="38100">
            <a:solidFill>
              <a:srgbClr val="0461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>
              <a:solidFill>
                <a:srgbClr val="126F87"/>
              </a:solidFill>
              <a:latin typeface="Ubuntu" panose="020B0504030602030204" pitchFamily="34" charset="0"/>
            </a:endParaRPr>
          </a:p>
        </p:txBody>
      </p:sp>
      <p:sp>
        <p:nvSpPr>
          <p:cNvPr id="7193" name="TextBox 11">
            <a:extLst>
              <a:ext uri="{FF2B5EF4-FFF2-40B4-BE49-F238E27FC236}">
                <a16:creationId xmlns:a16="http://schemas.microsoft.com/office/drawing/2014/main" id="{860D0B8A-F943-4C61-B073-CA72B27E41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592513"/>
            <a:ext cx="211772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b="1">
                <a:solidFill>
                  <a:srgbClr val="126F87"/>
                </a:solidFill>
                <a:latin typeface="Ubuntu" panose="020B0504030602030204" pitchFamily="34" charset="0"/>
                <a:sym typeface="PFBeauSansPro-Regular"/>
              </a:rPr>
              <a:t>детские сады</a:t>
            </a:r>
          </a:p>
        </p:txBody>
      </p:sp>
      <p:sp>
        <p:nvSpPr>
          <p:cNvPr id="7194" name="TextBox 10">
            <a:extLst>
              <a:ext uri="{FF2B5EF4-FFF2-40B4-BE49-F238E27FC236}">
                <a16:creationId xmlns:a16="http://schemas.microsoft.com/office/drawing/2014/main" id="{276AE288-51CA-4FD1-B3C7-1894E10823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830638"/>
            <a:ext cx="21177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b="1">
                <a:solidFill>
                  <a:srgbClr val="126F87"/>
                </a:solidFill>
                <a:latin typeface="Ubuntu" panose="020B0504030602030204" pitchFamily="34" charset="0"/>
                <a:sym typeface="PFBeauSansPro-Regular"/>
              </a:rPr>
              <a:t>школы</a:t>
            </a:r>
          </a:p>
        </p:txBody>
      </p:sp>
      <p:sp>
        <p:nvSpPr>
          <p:cNvPr id="7195" name="TextBox 9">
            <a:extLst>
              <a:ext uri="{FF2B5EF4-FFF2-40B4-BE49-F238E27FC236}">
                <a16:creationId xmlns:a16="http://schemas.microsoft.com/office/drawing/2014/main" id="{0EA4D3C3-EB95-4AA8-AB1B-F9A46595D9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563" y="4078288"/>
            <a:ext cx="21018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b="1">
                <a:solidFill>
                  <a:srgbClr val="126F87"/>
                </a:solidFill>
                <a:latin typeface="Ubuntu" panose="020B0504030602030204" pitchFamily="34" charset="0"/>
                <a:sym typeface="PFBeauSansPro-Regular"/>
              </a:rPr>
              <a:t>больницы</a:t>
            </a:r>
          </a:p>
        </p:txBody>
      </p:sp>
      <p:sp>
        <p:nvSpPr>
          <p:cNvPr id="7196" name="TextBox 12">
            <a:extLst>
              <a:ext uri="{FF2B5EF4-FFF2-40B4-BE49-F238E27FC236}">
                <a16:creationId xmlns:a16="http://schemas.microsoft.com/office/drawing/2014/main" id="{9C3D87BD-0EC7-4E87-947A-04311672FE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675" y="4319588"/>
            <a:ext cx="21018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b="1">
                <a:solidFill>
                  <a:srgbClr val="126F87"/>
                </a:solidFill>
                <a:latin typeface="Ubuntu" panose="020B0504030602030204" pitchFamily="34" charset="0"/>
                <a:sym typeface="PFBeauSansPro-Regular"/>
              </a:rPr>
              <a:t>библиотеки</a:t>
            </a:r>
          </a:p>
        </p:txBody>
      </p:sp>
      <p:sp>
        <p:nvSpPr>
          <p:cNvPr id="7197" name="TextBox 15">
            <a:extLst>
              <a:ext uri="{FF2B5EF4-FFF2-40B4-BE49-F238E27FC236}">
                <a16:creationId xmlns:a16="http://schemas.microsoft.com/office/drawing/2014/main" id="{DE037279-2A15-4566-B4C2-7C0D4D0742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500" y="4556125"/>
            <a:ext cx="21018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b="1">
                <a:solidFill>
                  <a:srgbClr val="126F87"/>
                </a:solidFill>
                <a:latin typeface="Ubuntu" panose="020B0504030602030204" pitchFamily="34" charset="0"/>
                <a:sym typeface="PFBeauSansPro-Regular"/>
              </a:rPr>
              <a:t>объекты спорта</a:t>
            </a:r>
          </a:p>
        </p:txBody>
      </p:sp>
      <p:sp>
        <p:nvSpPr>
          <p:cNvPr id="7198" name="TextBox 13">
            <a:extLst>
              <a:ext uri="{FF2B5EF4-FFF2-40B4-BE49-F238E27FC236}">
                <a16:creationId xmlns:a16="http://schemas.microsoft.com/office/drawing/2014/main" id="{684C6A33-3794-46D9-8B5A-4B6ECA4918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388" y="4791075"/>
            <a:ext cx="21018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b="1">
                <a:solidFill>
                  <a:srgbClr val="126F87"/>
                </a:solidFill>
                <a:latin typeface="Ubuntu" panose="020B0504030602030204" pitchFamily="34" charset="0"/>
                <a:sym typeface="PFBeauSansPro-Regular"/>
              </a:rPr>
              <a:t>учреждения культуры</a:t>
            </a:r>
          </a:p>
        </p:txBody>
      </p:sp>
      <p:sp>
        <p:nvSpPr>
          <p:cNvPr id="7199" name="TextBox 14">
            <a:extLst>
              <a:ext uri="{FF2B5EF4-FFF2-40B4-BE49-F238E27FC236}">
                <a16:creationId xmlns:a16="http://schemas.microsoft.com/office/drawing/2014/main" id="{48869CFB-B6C9-47B5-A8BF-7BFD7236E1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5043488"/>
            <a:ext cx="21066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b="1">
                <a:solidFill>
                  <a:srgbClr val="126F87"/>
                </a:solidFill>
                <a:latin typeface="Ubuntu" panose="020B0504030602030204" pitchFamily="34" charset="0"/>
                <a:sym typeface="PFBeauSansPro-Regular"/>
              </a:rPr>
              <a:t>доп.</a:t>
            </a:r>
            <a:r>
              <a:rPr lang="ru-RU" altLang="ru-RU" sz="1200">
                <a:solidFill>
                  <a:srgbClr val="126F87"/>
                </a:solidFill>
                <a:latin typeface="Ubuntu" panose="020B0504030602030204" pitchFamily="34" charset="0"/>
              </a:rPr>
              <a:t> </a:t>
            </a:r>
            <a:r>
              <a:rPr lang="ru-RU" altLang="ru-RU" sz="1200" b="1">
                <a:solidFill>
                  <a:srgbClr val="126F87"/>
                </a:solidFill>
                <a:latin typeface="Ubuntu" panose="020B0504030602030204" pitchFamily="34" charset="0"/>
                <a:sym typeface="PFBeauSansPro-Regular"/>
              </a:rPr>
              <a:t>образование </a:t>
            </a:r>
          </a:p>
        </p:txBody>
      </p:sp>
      <p:sp>
        <p:nvSpPr>
          <p:cNvPr id="7200" name="TextBox 16">
            <a:extLst>
              <a:ext uri="{FF2B5EF4-FFF2-40B4-BE49-F238E27FC236}">
                <a16:creationId xmlns:a16="http://schemas.microsoft.com/office/drawing/2014/main" id="{063C14CD-94A5-444C-BB7D-11A615A25E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2313" y="5265738"/>
            <a:ext cx="20812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b="1">
                <a:solidFill>
                  <a:srgbClr val="126F87"/>
                </a:solidFill>
                <a:latin typeface="Ubuntu" panose="020B0504030602030204" pitchFamily="34" charset="0"/>
                <a:sym typeface="PFBeauSansPro-Regular"/>
              </a:rPr>
              <a:t>социальная поддержка</a:t>
            </a:r>
          </a:p>
        </p:txBody>
      </p: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BB7E28D0-307F-4CE1-A899-EF0B235E6D47}"/>
              </a:ext>
            </a:extLst>
          </p:cNvPr>
          <p:cNvCxnSpPr>
            <a:cxnSpLocks/>
            <a:stCxn id="27" idx="0"/>
            <a:endCxn id="27" idx="0"/>
          </p:cNvCxnSpPr>
          <p:nvPr/>
        </p:nvCxnSpPr>
        <p:spPr>
          <a:xfrm>
            <a:off x="1752600" y="3541713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7831EC9E-1FE2-47C4-B481-C253DDF2C33F}"/>
              </a:ext>
            </a:extLst>
          </p:cNvPr>
          <p:cNvCxnSpPr/>
          <p:nvPr/>
        </p:nvCxnSpPr>
        <p:spPr>
          <a:xfrm rot="5400000" flipH="1" flipV="1">
            <a:off x="1631156" y="3388519"/>
            <a:ext cx="246063" cy="3175"/>
          </a:xfrm>
          <a:prstGeom prst="line">
            <a:avLst/>
          </a:prstGeom>
          <a:ln w="38100">
            <a:solidFill>
              <a:srgbClr val="0461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EE912F8C-A50D-4EC6-A759-1DD2569FCB12}"/>
              </a:ext>
            </a:extLst>
          </p:cNvPr>
          <p:cNvSpPr txBox="1"/>
          <p:nvPr/>
        </p:nvSpPr>
        <p:spPr>
          <a:xfrm>
            <a:off x="3665538" y="2590800"/>
            <a:ext cx="1970087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126F87"/>
                </a:solidFill>
                <a:latin typeface="Ubuntu" panose="020B0504030602030204" pitchFamily="34" charset="0"/>
                <a:ea typeface="+mj-ea"/>
                <a:cs typeface="+mj-cs"/>
              </a:rPr>
              <a:t>транспортная</a:t>
            </a:r>
          </a:p>
        </p:txBody>
      </p:sp>
      <p:cxnSp>
        <p:nvCxnSpPr>
          <p:cNvPr id="48" name="Прямая соединительная линия 47">
            <a:extLst>
              <a:ext uri="{FF2B5EF4-FFF2-40B4-BE49-F238E27FC236}">
                <a16:creationId xmlns:a16="http://schemas.microsoft.com/office/drawing/2014/main" id="{39F1F964-3FE3-4113-9509-15CC29CEDFF0}"/>
              </a:ext>
            </a:extLst>
          </p:cNvPr>
          <p:cNvCxnSpPr/>
          <p:nvPr/>
        </p:nvCxnSpPr>
        <p:spPr>
          <a:xfrm rot="5400000" flipH="1" flipV="1">
            <a:off x="4515644" y="3393281"/>
            <a:ext cx="247650" cy="1588"/>
          </a:xfrm>
          <a:prstGeom prst="line">
            <a:avLst/>
          </a:prstGeom>
          <a:ln w="38100">
            <a:solidFill>
              <a:srgbClr val="0461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904F34FB-00B8-466C-AB53-625C71C498B7}"/>
              </a:ext>
            </a:extLst>
          </p:cNvPr>
          <p:cNvSpPr txBox="1"/>
          <p:nvPr/>
        </p:nvSpPr>
        <p:spPr>
          <a:xfrm>
            <a:off x="6503988" y="2595563"/>
            <a:ext cx="197167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126F87"/>
                </a:solidFill>
                <a:latin typeface="Ubuntu" panose="020B0504030602030204" pitchFamily="34" charset="0"/>
                <a:ea typeface="+mj-ea"/>
                <a:cs typeface="+mj-cs"/>
              </a:rPr>
              <a:t>инженерная</a:t>
            </a:r>
          </a:p>
        </p:txBody>
      </p:sp>
      <p:sp>
        <p:nvSpPr>
          <p:cNvPr id="7206" name="TextBox 51">
            <a:extLst>
              <a:ext uri="{FF2B5EF4-FFF2-40B4-BE49-F238E27FC236}">
                <a16:creationId xmlns:a16="http://schemas.microsoft.com/office/drawing/2014/main" id="{02E5B9AC-DC9E-4B7B-9C88-849683197F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1600" y="3695700"/>
            <a:ext cx="21018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rgbClr val="126F87"/>
                </a:solidFill>
                <a:latin typeface="Ubuntu" panose="020B0504030602030204" pitchFamily="34" charset="0"/>
                <a:sym typeface="PFBeauSansPro-Regular"/>
              </a:rPr>
              <a:t>энергоснабжение</a:t>
            </a:r>
          </a:p>
        </p:txBody>
      </p:sp>
      <p:cxnSp>
        <p:nvCxnSpPr>
          <p:cNvPr id="53" name="Прямая соединительная линия 52">
            <a:extLst>
              <a:ext uri="{FF2B5EF4-FFF2-40B4-BE49-F238E27FC236}">
                <a16:creationId xmlns:a16="http://schemas.microsoft.com/office/drawing/2014/main" id="{E91FB134-EC84-47B8-BFE1-DCEDD98B3442}"/>
              </a:ext>
            </a:extLst>
          </p:cNvPr>
          <p:cNvCxnSpPr/>
          <p:nvPr/>
        </p:nvCxnSpPr>
        <p:spPr>
          <a:xfrm rot="5400000" flipH="1" flipV="1">
            <a:off x="7359651" y="3406775"/>
            <a:ext cx="247650" cy="3175"/>
          </a:xfrm>
          <a:prstGeom prst="line">
            <a:avLst/>
          </a:prstGeom>
          <a:ln w="38100">
            <a:solidFill>
              <a:srgbClr val="0461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08" name="TextBox 53">
            <a:extLst>
              <a:ext uri="{FF2B5EF4-FFF2-40B4-BE49-F238E27FC236}">
                <a16:creationId xmlns:a16="http://schemas.microsoft.com/office/drawing/2014/main" id="{7BE51D3C-0724-422D-9840-C660F44E84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1600" y="4056063"/>
            <a:ext cx="21018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rgbClr val="126F87"/>
                </a:solidFill>
                <a:latin typeface="Ubuntu" panose="020B0504030602030204" pitchFamily="34" charset="0"/>
                <a:sym typeface="PFBeauSansPro-Regular"/>
              </a:rPr>
              <a:t>теплоснабжение</a:t>
            </a:r>
          </a:p>
        </p:txBody>
      </p:sp>
      <p:sp>
        <p:nvSpPr>
          <p:cNvPr id="7209" name="TextBox 54">
            <a:extLst>
              <a:ext uri="{FF2B5EF4-FFF2-40B4-BE49-F238E27FC236}">
                <a16:creationId xmlns:a16="http://schemas.microsoft.com/office/drawing/2014/main" id="{8300200C-4C1C-4BBA-87DB-23ACFED871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3188" y="4432300"/>
            <a:ext cx="210026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rgbClr val="126F87"/>
                </a:solidFill>
                <a:latin typeface="Ubuntu" panose="020B0504030602030204" pitchFamily="34" charset="0"/>
                <a:sym typeface="PFBeauSansPro-Regular"/>
              </a:rPr>
              <a:t>газоснабжение</a:t>
            </a:r>
          </a:p>
        </p:txBody>
      </p:sp>
      <p:sp>
        <p:nvSpPr>
          <p:cNvPr id="7210" name="TextBox 55">
            <a:extLst>
              <a:ext uri="{FF2B5EF4-FFF2-40B4-BE49-F238E27FC236}">
                <a16:creationId xmlns:a16="http://schemas.microsoft.com/office/drawing/2014/main" id="{F964C352-5FFF-47C3-8B18-010BD76038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1600" y="5168900"/>
            <a:ext cx="21018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rgbClr val="126F87"/>
                </a:solidFill>
                <a:latin typeface="Ubuntu" panose="020B0504030602030204" pitchFamily="34" charset="0"/>
                <a:sym typeface="PFBeauSansPro-Regular"/>
              </a:rPr>
              <a:t>водоотведение</a:t>
            </a:r>
          </a:p>
        </p:txBody>
      </p:sp>
      <p:sp>
        <p:nvSpPr>
          <p:cNvPr id="58" name="Скругленный прямоугольник 57">
            <a:extLst>
              <a:ext uri="{FF2B5EF4-FFF2-40B4-BE49-F238E27FC236}">
                <a16:creationId xmlns:a16="http://schemas.microsoft.com/office/drawing/2014/main" id="{DB255161-D8C1-42D8-B8D3-2BD0F2AF38A7}"/>
              </a:ext>
            </a:extLst>
          </p:cNvPr>
          <p:cNvSpPr/>
          <p:nvPr/>
        </p:nvSpPr>
        <p:spPr>
          <a:xfrm>
            <a:off x="9347200" y="2365375"/>
            <a:ext cx="2225675" cy="898525"/>
          </a:xfrm>
          <a:prstGeom prst="roundRect">
            <a:avLst>
              <a:gd name="adj" fmla="val 20176"/>
            </a:avLst>
          </a:prstGeom>
          <a:noFill/>
          <a:ln w="38100">
            <a:solidFill>
              <a:srgbClr val="0461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5F5DBE1-5832-478D-9F41-2B39DA61B941}"/>
              </a:ext>
            </a:extLst>
          </p:cNvPr>
          <p:cNvSpPr txBox="1"/>
          <p:nvPr/>
        </p:nvSpPr>
        <p:spPr>
          <a:xfrm>
            <a:off x="9266238" y="2589213"/>
            <a:ext cx="24193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126F87"/>
                </a:solidFill>
                <a:latin typeface="Ubuntu" panose="020B0504030602030204" pitchFamily="34" charset="0"/>
                <a:ea typeface="+mj-ea"/>
                <a:cs typeface="+mj-cs"/>
              </a:rPr>
              <a:t>информационная</a:t>
            </a:r>
          </a:p>
        </p:txBody>
      </p:sp>
      <p:sp>
        <p:nvSpPr>
          <p:cNvPr id="7213" name="TextBox 60">
            <a:extLst>
              <a:ext uri="{FF2B5EF4-FFF2-40B4-BE49-F238E27FC236}">
                <a16:creationId xmlns:a16="http://schemas.microsoft.com/office/drawing/2014/main" id="{D65D2D26-2B29-41BC-B774-8C05B0454D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7838" y="3689350"/>
            <a:ext cx="21859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b="1">
                <a:solidFill>
                  <a:srgbClr val="126F87"/>
                </a:solidFill>
                <a:latin typeface="Ubuntu" panose="020B0504030602030204" pitchFamily="34" charset="0"/>
                <a:sym typeface="PFBeauSansPro-Regular"/>
              </a:rPr>
              <a:t>почтовая связь</a:t>
            </a:r>
          </a:p>
        </p:txBody>
      </p:sp>
      <p:cxnSp>
        <p:nvCxnSpPr>
          <p:cNvPr id="62" name="Прямая соединительная линия 61">
            <a:extLst>
              <a:ext uri="{FF2B5EF4-FFF2-40B4-BE49-F238E27FC236}">
                <a16:creationId xmlns:a16="http://schemas.microsoft.com/office/drawing/2014/main" id="{49606A7B-3E1E-44CB-9391-DEAA3F094171}"/>
              </a:ext>
            </a:extLst>
          </p:cNvPr>
          <p:cNvCxnSpPr/>
          <p:nvPr/>
        </p:nvCxnSpPr>
        <p:spPr>
          <a:xfrm rot="16200000" flipV="1">
            <a:off x="10278268" y="3396457"/>
            <a:ext cx="246063" cy="6350"/>
          </a:xfrm>
          <a:prstGeom prst="line">
            <a:avLst/>
          </a:prstGeom>
          <a:ln w="38100">
            <a:solidFill>
              <a:srgbClr val="0461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15" name="TextBox 62">
            <a:extLst>
              <a:ext uri="{FF2B5EF4-FFF2-40B4-BE49-F238E27FC236}">
                <a16:creationId xmlns:a16="http://schemas.microsoft.com/office/drawing/2014/main" id="{925F25A9-2140-4589-9A0B-BF72842AC9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44025" y="4062413"/>
            <a:ext cx="2209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b="1">
                <a:solidFill>
                  <a:srgbClr val="126F87"/>
                </a:solidFill>
                <a:latin typeface="Ubuntu" panose="020B0504030602030204" pitchFamily="34" charset="0"/>
                <a:sym typeface="PFBeauSansPro-Regular"/>
              </a:rPr>
              <a:t>телефон</a:t>
            </a:r>
          </a:p>
        </p:txBody>
      </p:sp>
      <p:sp>
        <p:nvSpPr>
          <p:cNvPr id="7216" name="TextBox 63">
            <a:extLst>
              <a:ext uri="{FF2B5EF4-FFF2-40B4-BE49-F238E27FC236}">
                <a16:creationId xmlns:a16="http://schemas.microsoft.com/office/drawing/2014/main" id="{29708449-AD3B-4D8C-880B-BA4253C4A6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45613" y="4467225"/>
            <a:ext cx="22082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b="1">
                <a:solidFill>
                  <a:srgbClr val="126F87"/>
                </a:solidFill>
                <a:latin typeface="Ubuntu" panose="020B0504030602030204" pitchFamily="34" charset="0"/>
                <a:sym typeface="PFBeauSansPro-Regular"/>
              </a:rPr>
              <a:t>сотовая связь</a:t>
            </a:r>
          </a:p>
        </p:txBody>
      </p:sp>
      <p:sp>
        <p:nvSpPr>
          <p:cNvPr id="7217" name="TextBox 64">
            <a:extLst>
              <a:ext uri="{FF2B5EF4-FFF2-40B4-BE49-F238E27FC236}">
                <a16:creationId xmlns:a16="http://schemas.microsoft.com/office/drawing/2014/main" id="{95B1F070-4DE0-4299-AB04-CDC31978A3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9425" y="4856163"/>
            <a:ext cx="21859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b="1">
                <a:solidFill>
                  <a:srgbClr val="126F87"/>
                </a:solidFill>
                <a:latin typeface="Ubuntu" panose="020B0504030602030204" pitchFamily="34" charset="0"/>
                <a:sym typeface="PFBeauSansPro-Regular"/>
              </a:rPr>
              <a:t>интернет</a:t>
            </a:r>
          </a:p>
        </p:txBody>
      </p:sp>
      <p:sp>
        <p:nvSpPr>
          <p:cNvPr id="7218" name="TextBox 65">
            <a:extLst>
              <a:ext uri="{FF2B5EF4-FFF2-40B4-BE49-F238E27FC236}">
                <a16:creationId xmlns:a16="http://schemas.microsoft.com/office/drawing/2014/main" id="{03C5EC59-3BA9-4052-B8EA-3BA5F07E54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7838" y="5197475"/>
            <a:ext cx="21875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b="1">
                <a:solidFill>
                  <a:srgbClr val="126F87"/>
                </a:solidFill>
                <a:latin typeface="Ubuntu" panose="020B0504030602030204" pitchFamily="34" charset="0"/>
                <a:sym typeface="PFBeauSansPro-Regular"/>
              </a:rPr>
              <a:t>СМИ</a:t>
            </a:r>
          </a:p>
        </p:txBody>
      </p:sp>
      <p:sp>
        <p:nvSpPr>
          <p:cNvPr id="7219" name="TextBox 66">
            <a:extLst>
              <a:ext uri="{FF2B5EF4-FFF2-40B4-BE49-F238E27FC236}">
                <a16:creationId xmlns:a16="http://schemas.microsoft.com/office/drawing/2014/main" id="{7F3DB049-9569-482D-AA0D-29F0F218D8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7950" y="4829175"/>
            <a:ext cx="21034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rgbClr val="126F87"/>
                </a:solidFill>
                <a:latin typeface="Ubuntu" panose="020B0504030602030204" pitchFamily="34" charset="0"/>
                <a:sym typeface="PFBeauSansPro-Regular"/>
              </a:rPr>
              <a:t>водоснабжение</a:t>
            </a:r>
          </a:p>
        </p:txBody>
      </p:sp>
      <p:sp>
        <p:nvSpPr>
          <p:cNvPr id="7220" name="TextBox 80">
            <a:extLst>
              <a:ext uri="{FF2B5EF4-FFF2-40B4-BE49-F238E27FC236}">
                <a16:creationId xmlns:a16="http://schemas.microsoft.com/office/drawing/2014/main" id="{E3933434-5C8B-4FA4-A995-EE1710711F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9813" y="3674379"/>
            <a:ext cx="2084387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rgbClr val="126F87"/>
                </a:solidFill>
                <a:latin typeface="Ubuntu" panose="020B0504030602030204" pitchFamily="34" charset="0"/>
                <a:sym typeface="PFBeauSansPro-Regular"/>
              </a:rPr>
              <a:t>автодорога федерального значения «Вятка»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200" b="1" dirty="0">
              <a:solidFill>
                <a:srgbClr val="126F87"/>
              </a:solidFill>
              <a:latin typeface="Ubuntu" panose="020B0504030602030204" pitchFamily="34" charset="0"/>
              <a:sym typeface="PFBeauSansPro-Regular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rgbClr val="126F87"/>
                </a:solidFill>
                <a:latin typeface="Ubuntu" panose="020B0504030602030204" pitchFamily="34" charset="0"/>
                <a:sym typeface="PFBeauSansPro-Regular"/>
              </a:rPr>
              <a:t>северная ветка Горьковской железной дороги</a:t>
            </a:r>
          </a:p>
        </p:txBody>
      </p:sp>
      <p:sp>
        <p:nvSpPr>
          <p:cNvPr id="69" name="Заголовок 1">
            <a:extLst>
              <a:ext uri="{FF2B5EF4-FFF2-40B4-BE49-F238E27FC236}">
                <a16:creationId xmlns:a16="http://schemas.microsoft.com/office/drawing/2014/main" id="{CDCE6B70-6A57-4FF9-B670-69351D14BD73}"/>
              </a:ext>
            </a:extLst>
          </p:cNvPr>
          <p:cNvSpPr txBox="1">
            <a:spLocks/>
          </p:cNvSpPr>
          <p:nvPr/>
        </p:nvSpPr>
        <p:spPr>
          <a:xfrm>
            <a:off x="8739188" y="282575"/>
            <a:ext cx="3452812" cy="315913"/>
          </a:xfrm>
          <a:prstGeom prst="rect">
            <a:avLst/>
          </a:prstGeom>
        </p:spPr>
        <p:txBody>
          <a:bodyPr anchor="ctr">
            <a:normAutofit fontScale="5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sz="3600" dirty="0">
              <a:solidFill>
                <a:srgbClr val="126F87"/>
              </a:solidFill>
              <a:latin typeface="Ubuntu" panose="020B0504030602030204" pitchFamily="34" charset="0"/>
            </a:endParaRPr>
          </a:p>
        </p:txBody>
      </p:sp>
      <p:cxnSp>
        <p:nvCxnSpPr>
          <p:cNvPr id="77" name="Прямая соединительная линия 76">
            <a:extLst>
              <a:ext uri="{FF2B5EF4-FFF2-40B4-BE49-F238E27FC236}">
                <a16:creationId xmlns:a16="http://schemas.microsoft.com/office/drawing/2014/main" id="{94A44219-C0BA-47BA-8BAD-88F4C227CEB5}"/>
              </a:ext>
            </a:extLst>
          </p:cNvPr>
          <p:cNvCxnSpPr/>
          <p:nvPr/>
        </p:nvCxnSpPr>
        <p:spPr>
          <a:xfrm flipV="1">
            <a:off x="-9525" y="2135188"/>
            <a:ext cx="12192000" cy="44450"/>
          </a:xfrm>
          <a:prstGeom prst="line">
            <a:avLst/>
          </a:prstGeom>
          <a:ln w="76200">
            <a:solidFill>
              <a:srgbClr val="126F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единительная линия 80">
            <a:extLst>
              <a:ext uri="{FF2B5EF4-FFF2-40B4-BE49-F238E27FC236}">
                <a16:creationId xmlns:a16="http://schemas.microsoft.com/office/drawing/2014/main" id="{228984E0-F8DC-49C9-943B-1B2E38F5C669}"/>
              </a:ext>
            </a:extLst>
          </p:cNvPr>
          <p:cNvCxnSpPr/>
          <p:nvPr/>
        </p:nvCxnSpPr>
        <p:spPr>
          <a:xfrm flipV="1">
            <a:off x="-14288" y="5827713"/>
            <a:ext cx="12192001" cy="44450"/>
          </a:xfrm>
          <a:prstGeom prst="line">
            <a:avLst/>
          </a:prstGeom>
          <a:ln w="76200">
            <a:solidFill>
              <a:srgbClr val="126F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224" name="Рисунок 7196">
            <a:extLst>
              <a:ext uri="{FF2B5EF4-FFF2-40B4-BE49-F238E27FC236}">
                <a16:creationId xmlns:a16="http://schemas.microsoft.com/office/drawing/2014/main" id="{B465D697-CEF8-4675-A372-B437F43D0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04025"/>
            <a:ext cx="12231688" cy="12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C6C41739-D13D-4C6D-A986-25A09AE60606}"/>
              </a:ext>
            </a:extLst>
          </p:cNvPr>
          <p:cNvCxnSpPr>
            <a:cxnSpLocks/>
          </p:cNvCxnSpPr>
          <p:nvPr/>
        </p:nvCxnSpPr>
        <p:spPr>
          <a:xfrm flipV="1">
            <a:off x="0" y="935038"/>
            <a:ext cx="12192000" cy="44450"/>
          </a:xfrm>
          <a:prstGeom prst="line">
            <a:avLst/>
          </a:prstGeom>
          <a:ln w="76200">
            <a:solidFill>
              <a:srgbClr val="126F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Рисунок 7175">
            <a:extLst>
              <a:ext uri="{FF2B5EF4-FFF2-40B4-BE49-F238E27FC236}">
                <a16:creationId xmlns:a16="http://schemas.microsoft.com/office/drawing/2014/main" id="{D34C31AB-A1B0-4AB4-99F8-C7170F989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/>
          <a:stretch>
            <a:fillRect/>
          </a:stretch>
        </p:blipFill>
        <p:spPr bwMode="auto">
          <a:xfrm>
            <a:off x="8933936" y="981512"/>
            <a:ext cx="1603890" cy="1131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4" descr="D:\Рабочий стол\новый сайт\gerb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1525549" y="0"/>
            <a:ext cx="666450" cy="82777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>
            <a:extLst>
              <a:ext uri="{FF2B5EF4-FFF2-40B4-BE49-F238E27FC236}">
                <a16:creationId xmlns:a16="http://schemas.microsoft.com/office/drawing/2014/main" id="{F1747C65-1653-47EF-BDE4-3580A1BE8BA5}"/>
              </a:ext>
            </a:extLst>
          </p:cNvPr>
          <p:cNvSpPr txBox="1">
            <a:spLocks/>
          </p:cNvSpPr>
          <p:nvPr/>
        </p:nvSpPr>
        <p:spPr bwMode="auto">
          <a:xfrm>
            <a:off x="344488" y="192505"/>
            <a:ext cx="10515600" cy="591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ru-RU" altLang="ru-RU" sz="3200" dirty="0">
                <a:solidFill>
                  <a:srgbClr val="126F87"/>
                </a:solidFill>
                <a:latin typeface="Ubuntu" panose="020B0504030602030204" pitchFamily="34" charset="0"/>
                <a:ea typeface="+mj-ea"/>
                <a:cs typeface="+mj-cs"/>
              </a:rPr>
              <a:t>Индустриальный парк предприятий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ru-RU" altLang="ru-RU" sz="3200" dirty="0">
                <a:solidFill>
                  <a:srgbClr val="126F87"/>
                </a:solidFill>
                <a:latin typeface="Ubuntu" panose="020B0504030602030204" pitchFamily="34" charset="0"/>
                <a:ea typeface="+mj-ea"/>
                <a:cs typeface="+mj-cs"/>
              </a:rPr>
              <a:t>малого и среднего бизнеса «Слободино»</a:t>
            </a:r>
          </a:p>
        </p:txBody>
      </p:sp>
      <p:pic>
        <p:nvPicPr>
          <p:cNvPr id="17" name="Picture 4" descr="D:\Рабочий стол\новый сайт\ger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01772" y="0"/>
            <a:ext cx="790227" cy="981512"/>
          </a:xfrm>
          <a:prstGeom prst="rect">
            <a:avLst/>
          </a:prstGeom>
          <a:noFill/>
        </p:spPr>
      </p:pic>
      <p:pic>
        <p:nvPicPr>
          <p:cNvPr id="46084" name="Picture 4" descr="al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34450" y="4676626"/>
            <a:ext cx="3566185" cy="1935929"/>
          </a:xfrm>
          <a:prstGeom prst="rect">
            <a:avLst/>
          </a:prstGeom>
          <a:noFill/>
        </p:spPr>
      </p:pic>
      <p:pic>
        <p:nvPicPr>
          <p:cNvPr id="17410" name="Picture 2" descr="http://razvitie43.ru/wp-content/uploads/2021/07/Slobodino_0721-700x495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8925" y="981778"/>
            <a:ext cx="5160132" cy="3648952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250257" y="1058779"/>
            <a:ext cx="6275671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Cambria" pitchFamily="18" charset="0"/>
                <a:ea typeface="Cambria" pitchFamily="18" charset="0"/>
              </a:rPr>
              <a:t>Индустриальный парк «</a:t>
            </a:r>
            <a:r>
              <a:rPr lang="ru-RU" sz="1600" dirty="0" err="1">
                <a:latin typeface="Cambria" pitchFamily="18" charset="0"/>
                <a:ea typeface="Cambria" pitchFamily="18" charset="0"/>
              </a:rPr>
              <a:t>Слободино</a:t>
            </a:r>
            <a:r>
              <a:rPr lang="ru-RU" sz="1600" dirty="0">
                <a:latin typeface="Cambria" pitchFamily="18" charset="0"/>
                <a:ea typeface="Cambria" pitchFamily="18" charset="0"/>
              </a:rPr>
              <a:t>» - это современная </a:t>
            </a:r>
          </a:p>
          <a:p>
            <a:r>
              <a:rPr lang="ru-RU" sz="1600" dirty="0">
                <a:latin typeface="Cambria" pitchFamily="18" charset="0"/>
                <a:ea typeface="Cambria" pitchFamily="18" charset="0"/>
              </a:rPr>
              <a:t>производственная площадка, расположенная вблизи </a:t>
            </a:r>
          </a:p>
          <a:p>
            <a:r>
              <a:rPr lang="ru-RU" sz="1600" dirty="0">
                <a:latin typeface="Cambria" pitchFamily="18" charset="0"/>
                <a:ea typeface="Cambria" pitchFamily="18" charset="0"/>
              </a:rPr>
              <a:t>областного центра г. Киров, обладающая всей необходимой </a:t>
            </a:r>
          </a:p>
          <a:p>
            <a:r>
              <a:rPr lang="ru-RU" sz="1600" dirty="0">
                <a:latin typeface="Cambria" pitchFamily="18" charset="0"/>
                <a:ea typeface="Cambria" pitchFamily="18" charset="0"/>
              </a:rPr>
              <a:t>инфраструктурой для создания и развития бизнеса</a:t>
            </a:r>
          </a:p>
          <a:p>
            <a:r>
              <a:rPr lang="ru-RU" sz="1600" dirty="0">
                <a:latin typeface="Cambria" pitchFamily="18" charset="0"/>
                <a:ea typeface="Cambria" pitchFamily="18" charset="0"/>
              </a:rPr>
              <a:t> </a:t>
            </a:r>
            <a:r>
              <a:rPr lang="ru-RU" sz="1300" b="1" dirty="0">
                <a:latin typeface="Cambria" pitchFamily="18" charset="0"/>
                <a:ea typeface="Cambria" pitchFamily="18" charset="0"/>
              </a:rPr>
              <a:t>Общие сведения о парке:</a:t>
            </a:r>
            <a:br>
              <a:rPr lang="ru-RU" sz="1300" dirty="0">
                <a:latin typeface="Cambria" pitchFamily="18" charset="0"/>
                <a:ea typeface="Cambria" pitchFamily="18" charset="0"/>
              </a:rPr>
            </a:br>
            <a:r>
              <a:rPr lang="ru-RU" sz="1300" dirty="0">
                <a:latin typeface="Cambria" pitchFamily="18" charset="0"/>
                <a:ea typeface="Cambria" pitchFamily="18" charset="0"/>
              </a:rPr>
              <a:t>• Местонахождение парка: Кировская область, Юрьянский район, д. </a:t>
            </a:r>
            <a:r>
              <a:rPr lang="ru-RU" sz="1300" dirty="0" err="1">
                <a:latin typeface="Cambria" pitchFamily="18" charset="0"/>
                <a:ea typeface="Cambria" pitchFamily="18" charset="0"/>
              </a:rPr>
              <a:t>Слободино</a:t>
            </a:r>
            <a:r>
              <a:rPr lang="ru-RU" sz="1300" dirty="0">
                <a:latin typeface="Cambria" pitchFamily="18" charset="0"/>
                <a:ea typeface="Cambria" pitchFamily="18" charset="0"/>
              </a:rPr>
              <a:t>.</a:t>
            </a:r>
            <a:br>
              <a:rPr lang="ru-RU" sz="1300" dirty="0">
                <a:latin typeface="Cambria" pitchFamily="18" charset="0"/>
                <a:ea typeface="Cambria" pitchFamily="18" charset="0"/>
              </a:rPr>
            </a:br>
            <a:r>
              <a:rPr lang="ru-RU" sz="1300" dirty="0">
                <a:latin typeface="Cambria" pitchFamily="18" charset="0"/>
                <a:ea typeface="Cambria" pitchFamily="18" charset="0"/>
              </a:rPr>
              <a:t>• Создан распоряжением Правительства Кировской области от 31.10.2014 № 47.</a:t>
            </a:r>
            <a:br>
              <a:rPr lang="ru-RU" sz="1300" dirty="0">
                <a:latin typeface="Cambria" pitchFamily="18" charset="0"/>
                <a:ea typeface="Cambria" pitchFamily="18" charset="0"/>
              </a:rPr>
            </a:br>
            <a:r>
              <a:rPr lang="ru-RU" sz="1300" dirty="0">
                <a:latin typeface="Cambria" pitchFamily="18" charset="0"/>
                <a:ea typeface="Cambria" pitchFamily="18" charset="0"/>
              </a:rPr>
              <a:t>• Тип парка – </a:t>
            </a:r>
            <a:r>
              <a:rPr lang="ru-RU" sz="1300" dirty="0" err="1">
                <a:latin typeface="Cambria" pitchFamily="18" charset="0"/>
                <a:ea typeface="Cambria" pitchFamily="18" charset="0"/>
              </a:rPr>
              <a:t>greenfield</a:t>
            </a:r>
            <a:r>
              <a:rPr lang="ru-RU" sz="1300" dirty="0">
                <a:latin typeface="Cambria" pitchFamily="18" charset="0"/>
                <a:ea typeface="Cambria" pitchFamily="18" charset="0"/>
              </a:rPr>
              <a:t>.</a:t>
            </a:r>
            <a:br>
              <a:rPr lang="ru-RU" sz="1300" dirty="0">
                <a:latin typeface="Cambria" pitchFamily="18" charset="0"/>
                <a:ea typeface="Cambria" pitchFamily="18" charset="0"/>
              </a:rPr>
            </a:br>
            <a:r>
              <a:rPr lang="ru-RU" sz="1300" dirty="0">
                <a:latin typeface="Cambria" pitchFamily="18" charset="0"/>
                <a:ea typeface="Cambria" pitchFamily="18" charset="0"/>
              </a:rPr>
              <a:t>• Площадь парка – 26 га.</a:t>
            </a:r>
            <a:br>
              <a:rPr lang="ru-RU" sz="1300" dirty="0">
                <a:latin typeface="Cambria" pitchFamily="18" charset="0"/>
                <a:ea typeface="Cambria" pitchFamily="18" charset="0"/>
              </a:rPr>
            </a:br>
            <a:r>
              <a:rPr lang="ru-RU" sz="1300" dirty="0">
                <a:latin typeface="Cambria" pitchFamily="18" charset="0"/>
                <a:ea typeface="Cambria" pitchFamily="18" charset="0"/>
              </a:rPr>
              <a:t>• Категория земель – земли промышленности.</a:t>
            </a:r>
            <a:br>
              <a:rPr lang="ru-RU" sz="1300" dirty="0">
                <a:latin typeface="Cambria" pitchFamily="18" charset="0"/>
                <a:ea typeface="Cambria" pitchFamily="18" charset="0"/>
              </a:rPr>
            </a:br>
            <a:r>
              <a:rPr lang="ru-RU" sz="1300" dirty="0">
                <a:latin typeface="Cambria" pitchFamily="18" charset="0"/>
                <a:ea typeface="Cambria" pitchFamily="18" charset="0"/>
              </a:rPr>
              <a:t>• Планируется строительство корпусов общей площадью 31,1 тыс. кв. м.</a:t>
            </a:r>
            <a:br>
              <a:rPr lang="ru-RU" sz="1300" dirty="0">
                <a:latin typeface="Cambria" pitchFamily="18" charset="0"/>
                <a:ea typeface="Cambria" pitchFamily="18" charset="0"/>
              </a:rPr>
            </a:br>
            <a:r>
              <a:rPr lang="ru-RU" sz="1300" dirty="0">
                <a:latin typeface="Cambria" pitchFamily="18" charset="0"/>
                <a:ea typeface="Cambria" pitchFamily="18" charset="0"/>
              </a:rPr>
              <a:t>• Управляющая компания – АО «Корпорация развития Кировской области».</a:t>
            </a:r>
          </a:p>
          <a:p>
            <a:endParaRPr lang="ru-RU" sz="1300" dirty="0">
              <a:latin typeface="Cambria" pitchFamily="18" charset="0"/>
              <a:ea typeface="Cambria" pitchFamily="18" charset="0"/>
            </a:endParaRPr>
          </a:p>
          <a:p>
            <a:r>
              <a:rPr lang="ru-RU" sz="1300" b="1" dirty="0">
                <a:latin typeface="Cambria" pitchFamily="18" charset="0"/>
                <a:ea typeface="Cambria" pitchFamily="18" charset="0"/>
              </a:rPr>
              <a:t>Инфраструктура парка:</a:t>
            </a:r>
            <a:br>
              <a:rPr lang="ru-RU" sz="1300" dirty="0">
                <a:latin typeface="Cambria" pitchFamily="18" charset="0"/>
                <a:ea typeface="Cambria" pitchFamily="18" charset="0"/>
              </a:rPr>
            </a:br>
            <a:r>
              <a:rPr lang="ru-RU" sz="1300" dirty="0">
                <a:latin typeface="Cambria" pitchFamily="18" charset="0"/>
                <a:ea typeface="Cambria" pitchFamily="18" charset="0"/>
              </a:rPr>
              <a:t>• Электроснабжение – текущее 2 МВт (с возможностью увеличения до 8 МВт после оплаты тех. присоединения).</a:t>
            </a:r>
            <a:br>
              <a:rPr lang="ru-RU" sz="1300" dirty="0">
                <a:latin typeface="Cambria" pitchFamily="18" charset="0"/>
                <a:ea typeface="Cambria" pitchFamily="18" charset="0"/>
              </a:rPr>
            </a:br>
            <a:r>
              <a:rPr lang="ru-RU" sz="1300" dirty="0">
                <a:latin typeface="Cambria" pitchFamily="18" charset="0"/>
                <a:ea typeface="Cambria" pitchFamily="18" charset="0"/>
              </a:rPr>
              <a:t>• Теплоснабжение – нет.</a:t>
            </a:r>
            <a:br>
              <a:rPr lang="ru-RU" sz="1300" dirty="0">
                <a:latin typeface="Cambria" pitchFamily="18" charset="0"/>
                <a:ea typeface="Cambria" pitchFamily="18" charset="0"/>
              </a:rPr>
            </a:br>
            <a:r>
              <a:rPr lang="ru-RU" sz="1300" dirty="0">
                <a:latin typeface="Cambria" pitchFamily="18" charset="0"/>
                <a:ea typeface="Cambria" pitchFamily="18" charset="0"/>
              </a:rPr>
              <a:t>• </a:t>
            </a:r>
            <a:r>
              <a:rPr lang="ru-RU" sz="1300" dirty="0" err="1">
                <a:latin typeface="Cambria" pitchFamily="18" charset="0"/>
                <a:ea typeface="Cambria" pitchFamily="18" charset="0"/>
              </a:rPr>
              <a:t>Водообеспечение</a:t>
            </a:r>
            <a:r>
              <a:rPr lang="ru-RU" sz="1300" dirty="0">
                <a:latin typeface="Cambria" pitchFamily="18" charset="0"/>
                <a:ea typeface="Cambria" pitchFamily="18" charset="0"/>
              </a:rPr>
              <a:t> – 105 куб. м/сутки (с возможностью увеличения до 624 куб. м/сутки после получения лицензии).</a:t>
            </a:r>
            <a:br>
              <a:rPr lang="ru-RU" sz="1300" dirty="0">
                <a:latin typeface="Cambria" pitchFamily="18" charset="0"/>
                <a:ea typeface="Cambria" pitchFamily="18" charset="0"/>
              </a:rPr>
            </a:br>
            <a:r>
              <a:rPr lang="ru-RU" sz="1300" dirty="0">
                <a:latin typeface="Cambria" pitchFamily="18" charset="0"/>
                <a:ea typeface="Cambria" pitchFamily="18" charset="0"/>
              </a:rPr>
              <a:t>• Водоотведение – 105 куб. м/сутки.</a:t>
            </a:r>
            <a:br>
              <a:rPr lang="ru-RU" sz="1300" dirty="0">
                <a:latin typeface="Cambria" pitchFamily="18" charset="0"/>
                <a:ea typeface="Cambria" pitchFamily="18" charset="0"/>
              </a:rPr>
            </a:br>
            <a:r>
              <a:rPr lang="ru-RU" sz="1300" dirty="0">
                <a:latin typeface="Cambria" pitchFamily="18" charset="0"/>
                <a:ea typeface="Cambria" pitchFamily="18" charset="0"/>
              </a:rPr>
              <a:t>• Газоснабжение – после получения резидентом тех. условий.</a:t>
            </a:r>
            <a:br>
              <a:rPr lang="ru-RU" sz="1300" dirty="0">
                <a:latin typeface="Cambria" pitchFamily="18" charset="0"/>
                <a:ea typeface="Cambria" pitchFamily="18" charset="0"/>
              </a:rPr>
            </a:br>
            <a:r>
              <a:rPr lang="ru-RU" sz="1300" dirty="0">
                <a:latin typeface="Cambria" pitchFamily="18" charset="0"/>
                <a:ea typeface="Cambria" pitchFamily="18" charset="0"/>
              </a:rPr>
              <a:t>• Прочие – наличие внутренних дорог, парковка легкового транспорта. </a:t>
            </a:r>
          </a:p>
          <a:p>
            <a:endParaRPr lang="ru-RU" sz="1400" dirty="0">
              <a:latin typeface="Cambria" pitchFamily="18" charset="0"/>
              <a:ea typeface="Cambria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9005</TotalTime>
  <Words>1221</Words>
  <Application>Microsoft Office PowerPoint</Application>
  <PresentationFormat>Широкоэкранный</PresentationFormat>
  <Paragraphs>182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2" baseType="lpstr">
      <vt:lpstr>Arial</vt:lpstr>
      <vt:lpstr>Calibri</vt:lpstr>
      <vt:lpstr>Calibri Light</vt:lpstr>
      <vt:lpstr>Cambria</vt:lpstr>
      <vt:lpstr>Century Gothic</vt:lpstr>
      <vt:lpstr>Constantia</vt:lpstr>
      <vt:lpstr>Times New Roman</vt:lpstr>
      <vt:lpstr>Ubuntu</vt:lpstr>
      <vt:lpstr>Тема Office</vt:lpstr>
      <vt:lpstr>Инвестиционная привлекательность</vt:lpstr>
      <vt:lpstr>Географическое описание</vt:lpstr>
      <vt:lpstr>Транспортная доступность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Инвестиционный потенциал</dc:title>
  <dc:creator>User</dc:creator>
  <cp:lastModifiedBy>User</cp:lastModifiedBy>
  <cp:revision>926</cp:revision>
  <cp:lastPrinted>2020-08-05T14:12:00Z</cp:lastPrinted>
  <dcterms:created xsi:type="dcterms:W3CDTF">2020-03-31T07:44:03Z</dcterms:created>
  <dcterms:modified xsi:type="dcterms:W3CDTF">2023-04-26T07:54:35Z</dcterms:modified>
</cp:coreProperties>
</file>