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91" r:id="rId2"/>
  </p:sldMasterIdLst>
  <p:notesMasterIdLst>
    <p:notesMasterId r:id="rId46"/>
  </p:notesMasterIdLst>
  <p:sldIdLst>
    <p:sldId id="386" r:id="rId3"/>
    <p:sldId id="380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405" r:id="rId14"/>
    <p:sldId id="406" r:id="rId15"/>
    <p:sldId id="396" r:id="rId16"/>
    <p:sldId id="397" r:id="rId17"/>
    <p:sldId id="399" r:id="rId18"/>
    <p:sldId id="400" r:id="rId19"/>
    <p:sldId id="401" r:id="rId20"/>
    <p:sldId id="403" r:id="rId21"/>
    <p:sldId id="404" r:id="rId22"/>
    <p:sldId id="407" r:id="rId23"/>
    <p:sldId id="408" r:id="rId24"/>
    <p:sldId id="409" r:id="rId25"/>
    <p:sldId id="410" r:id="rId26"/>
    <p:sldId id="411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6" r:id="rId40"/>
    <p:sldId id="427" r:id="rId41"/>
    <p:sldId id="431" r:id="rId42"/>
    <p:sldId id="429" r:id="rId43"/>
    <p:sldId id="430" r:id="rId44"/>
    <p:sldId id="432" r:id="rId45"/>
  </p:sldIdLst>
  <p:sldSz cx="12192000" cy="6858000"/>
  <p:notesSz cx="6797675" cy="9926638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9A3"/>
    <a:srgbClr val="1F4278"/>
    <a:srgbClr val="4CB99A"/>
    <a:srgbClr val="3E4987"/>
    <a:srgbClr val="50E43C"/>
    <a:srgbClr val="E26464"/>
    <a:srgbClr val="1E30E0"/>
    <a:srgbClr val="FFFFFF"/>
    <a:srgbClr val="DDDE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7941" autoAdjust="0"/>
  </p:normalViewPr>
  <p:slideViewPr>
    <p:cSldViewPr snapToGrid="0">
      <p:cViewPr>
        <p:scale>
          <a:sx n="100" d="100"/>
          <a:sy n="100" d="100"/>
        </p:scale>
        <p:origin x="-90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86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zh-CN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37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1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320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27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61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2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3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52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85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25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37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2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04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28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90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13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30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72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03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22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80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7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6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40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30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84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1" y="1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8109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51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9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9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2024/1/22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6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31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2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0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6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00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DEDF"/>
            </a:gs>
            <a:gs pos="0">
              <a:srgbClr val="FF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0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2" y="0"/>
            <a:ext cx="7348536" cy="70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351265" y="1710761"/>
            <a:ext cx="6135260" cy="3077766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49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ЦЕЛИ И ЗАДАЧИ </a:t>
            </a:r>
          </a:p>
          <a:p>
            <a:r>
              <a:rPr lang="ru-RU" altLang="zh-CN" sz="49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НА 2024 ГОД</a:t>
            </a:r>
          </a:p>
          <a:p>
            <a:endParaRPr lang="ru-RU" altLang="zh-CN" sz="3600" dirty="0" smtClean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  <a:p>
            <a:r>
              <a:rPr lang="ru-RU" altLang="zh-CN" sz="3000" dirty="0" smtClean="0">
                <a:solidFill>
                  <a:srgbClr val="52A9A3"/>
                </a:solidFill>
                <a:latin typeface="Arial Black" pitchFamily="34" charset="0"/>
                <a:cs typeface="+mn-ea"/>
                <a:sym typeface="+mn-lt"/>
              </a:rPr>
              <a:t>Губернатор </a:t>
            </a:r>
          </a:p>
          <a:p>
            <a:r>
              <a:rPr lang="ru-RU" altLang="zh-CN" sz="3000" dirty="0" smtClean="0">
                <a:solidFill>
                  <a:srgbClr val="52A9A3"/>
                </a:solidFill>
                <a:latin typeface="Arial Black" pitchFamily="34" charset="0"/>
                <a:cs typeface="+mn-ea"/>
                <a:sym typeface="+mn-lt"/>
              </a:rPr>
              <a:t>Александр Соколов</a:t>
            </a:r>
            <a:endParaRPr lang="ru-RU" altLang="zh-CN" sz="3000" dirty="0">
              <a:solidFill>
                <a:srgbClr val="52A9A3"/>
              </a:solidFill>
              <a:latin typeface="Arial Black" pitchFamily="34" charset="0"/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A52BA87A-78FA-4607-B2FD-1F16681997D8}"/>
              </a:ext>
            </a:extLst>
          </p:cNvPr>
          <p:cNvSpPr>
            <a:spLocks/>
          </p:cNvSpPr>
          <p:nvPr/>
        </p:nvSpPr>
        <p:spPr bwMode="auto">
          <a:xfrm>
            <a:off x="10173084" y="3949238"/>
            <a:ext cx="2880643" cy="2877126"/>
          </a:xfrm>
          <a:custGeom>
            <a:avLst/>
            <a:gdLst>
              <a:gd name="T0" fmla="*/ 462 w 632"/>
              <a:gd name="T1" fmla="*/ 594 h 631"/>
              <a:gd name="T2" fmla="*/ 37 w 632"/>
              <a:gd name="T3" fmla="*/ 169 h 631"/>
              <a:gd name="T4" fmla="*/ 37 w 632"/>
              <a:gd name="T5" fmla="*/ 36 h 631"/>
              <a:gd name="T6" fmla="*/ 37 w 632"/>
              <a:gd name="T7" fmla="*/ 36 h 631"/>
              <a:gd name="T8" fmla="*/ 170 w 632"/>
              <a:gd name="T9" fmla="*/ 36 h 631"/>
              <a:gd name="T10" fmla="*/ 595 w 632"/>
              <a:gd name="T11" fmla="*/ 461 h 631"/>
              <a:gd name="T12" fmla="*/ 595 w 632"/>
              <a:gd name="T13" fmla="*/ 594 h 631"/>
              <a:gd name="T14" fmla="*/ 595 w 632"/>
              <a:gd name="T15" fmla="*/ 594 h 631"/>
              <a:gd name="T16" fmla="*/ 462 w 632"/>
              <a:gd name="T17" fmla="*/ 594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1">
                <a:moveTo>
                  <a:pt x="462" y="594"/>
                </a:moveTo>
                <a:cubicBezTo>
                  <a:pt x="37" y="169"/>
                  <a:pt x="37" y="169"/>
                  <a:pt x="37" y="169"/>
                </a:cubicBezTo>
                <a:cubicBezTo>
                  <a:pt x="0" y="133"/>
                  <a:pt x="0" y="73"/>
                  <a:pt x="3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74" y="0"/>
                  <a:pt x="133" y="0"/>
                  <a:pt x="170" y="36"/>
                </a:cubicBezTo>
                <a:cubicBezTo>
                  <a:pt x="595" y="461"/>
                  <a:pt x="595" y="461"/>
                  <a:pt x="595" y="461"/>
                </a:cubicBezTo>
                <a:cubicBezTo>
                  <a:pt x="632" y="498"/>
                  <a:pt x="632" y="558"/>
                  <a:pt x="595" y="594"/>
                </a:cubicBezTo>
                <a:cubicBezTo>
                  <a:pt x="595" y="594"/>
                  <a:pt x="595" y="594"/>
                  <a:pt x="595" y="594"/>
                </a:cubicBezTo>
                <a:cubicBezTo>
                  <a:pt x="558" y="631"/>
                  <a:pt x="499" y="631"/>
                  <a:pt x="462" y="594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D45E4D05-7CF6-41AD-8820-2D479C8FC708}"/>
              </a:ext>
            </a:extLst>
          </p:cNvPr>
          <p:cNvSpPr>
            <a:spLocks/>
          </p:cNvSpPr>
          <p:nvPr/>
        </p:nvSpPr>
        <p:spPr bwMode="auto">
          <a:xfrm>
            <a:off x="6854414" y="267546"/>
            <a:ext cx="2485191" cy="2430706"/>
          </a:xfrm>
          <a:custGeom>
            <a:avLst/>
            <a:gdLst>
              <a:gd name="T0" fmla="*/ 148 w 545"/>
              <a:gd name="T1" fmla="*/ 32 h 533"/>
              <a:gd name="T2" fmla="*/ 32 w 545"/>
              <a:gd name="T3" fmla="*/ 32 h 533"/>
              <a:gd name="T4" fmla="*/ 32 w 545"/>
              <a:gd name="T5" fmla="*/ 32 h 533"/>
              <a:gd name="T6" fmla="*/ 32 w 545"/>
              <a:gd name="T7" fmla="*/ 148 h 533"/>
              <a:gd name="T8" fmla="*/ 418 w 545"/>
              <a:gd name="T9" fmla="*/ 533 h 533"/>
              <a:gd name="T10" fmla="*/ 545 w 545"/>
              <a:gd name="T11" fmla="*/ 428 h 533"/>
              <a:gd name="T12" fmla="*/ 148 w 545"/>
              <a:gd name="T13" fmla="*/ 32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533">
                <a:moveTo>
                  <a:pt x="148" y="32"/>
                </a:moveTo>
                <a:cubicBezTo>
                  <a:pt x="116" y="0"/>
                  <a:pt x="64" y="0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0" y="64"/>
                  <a:pt x="0" y="116"/>
                  <a:pt x="32" y="148"/>
                </a:cubicBezTo>
                <a:cubicBezTo>
                  <a:pt x="418" y="533"/>
                  <a:pt x="418" y="533"/>
                  <a:pt x="418" y="533"/>
                </a:cubicBezTo>
                <a:cubicBezTo>
                  <a:pt x="462" y="501"/>
                  <a:pt x="504" y="465"/>
                  <a:pt x="545" y="428"/>
                </a:cubicBezTo>
                <a:lnTo>
                  <a:pt x="148" y="32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93E83811-4C78-4DA7-BF94-F9C7D63B09FC}"/>
              </a:ext>
            </a:extLst>
          </p:cNvPr>
          <p:cNvSpPr>
            <a:spLocks/>
          </p:cNvSpPr>
          <p:nvPr/>
        </p:nvSpPr>
        <p:spPr bwMode="auto">
          <a:xfrm>
            <a:off x="8686190" y="3975603"/>
            <a:ext cx="2882399" cy="2882399"/>
          </a:xfrm>
          <a:custGeom>
            <a:avLst/>
            <a:gdLst>
              <a:gd name="T0" fmla="*/ 462 w 632"/>
              <a:gd name="T1" fmla="*/ 595 h 632"/>
              <a:gd name="T2" fmla="*/ 37 w 632"/>
              <a:gd name="T3" fmla="*/ 170 h 632"/>
              <a:gd name="T4" fmla="*/ 37 w 632"/>
              <a:gd name="T5" fmla="*/ 37 h 632"/>
              <a:gd name="T6" fmla="*/ 37 w 632"/>
              <a:gd name="T7" fmla="*/ 37 h 632"/>
              <a:gd name="T8" fmla="*/ 170 w 632"/>
              <a:gd name="T9" fmla="*/ 37 h 632"/>
              <a:gd name="T10" fmla="*/ 595 w 632"/>
              <a:gd name="T11" fmla="*/ 462 h 632"/>
              <a:gd name="T12" fmla="*/ 595 w 632"/>
              <a:gd name="T13" fmla="*/ 595 h 632"/>
              <a:gd name="T14" fmla="*/ 595 w 632"/>
              <a:gd name="T15" fmla="*/ 595 h 632"/>
              <a:gd name="T16" fmla="*/ 462 w 632"/>
              <a:gd name="T17" fmla="*/ 595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2" h="632">
                <a:moveTo>
                  <a:pt x="462" y="595"/>
                </a:moveTo>
                <a:cubicBezTo>
                  <a:pt x="37" y="170"/>
                  <a:pt x="37" y="170"/>
                  <a:pt x="37" y="170"/>
                </a:cubicBezTo>
                <a:cubicBezTo>
                  <a:pt x="0" y="133"/>
                  <a:pt x="0" y="74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73" y="0"/>
                  <a:pt x="133" y="0"/>
                  <a:pt x="170" y="37"/>
                </a:cubicBezTo>
                <a:cubicBezTo>
                  <a:pt x="595" y="462"/>
                  <a:pt x="595" y="462"/>
                  <a:pt x="595" y="462"/>
                </a:cubicBezTo>
                <a:cubicBezTo>
                  <a:pt x="632" y="499"/>
                  <a:pt x="632" y="558"/>
                  <a:pt x="595" y="595"/>
                </a:cubicBezTo>
                <a:cubicBezTo>
                  <a:pt x="595" y="595"/>
                  <a:pt x="595" y="595"/>
                  <a:pt x="595" y="595"/>
                </a:cubicBezTo>
                <a:cubicBezTo>
                  <a:pt x="558" y="632"/>
                  <a:pt x="499" y="632"/>
                  <a:pt x="462" y="59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169AE105-D2A4-487C-BAA0-0863EEE0EF51}"/>
              </a:ext>
            </a:extLst>
          </p:cNvPr>
          <p:cNvSpPr>
            <a:spLocks/>
          </p:cNvSpPr>
          <p:nvPr/>
        </p:nvSpPr>
        <p:spPr bwMode="auto">
          <a:xfrm>
            <a:off x="6661003" y="2278518"/>
            <a:ext cx="2321736" cy="2284826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E6C7BBC-9704-4C3E-AA26-D3AFEEE61D88}"/>
              </a:ext>
            </a:extLst>
          </p:cNvPr>
          <p:cNvSpPr>
            <a:spLocks/>
          </p:cNvSpPr>
          <p:nvPr/>
        </p:nvSpPr>
        <p:spPr bwMode="auto">
          <a:xfrm>
            <a:off x="6640814" y="1847679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0A45B15A-4475-4481-A461-125F1E415671}"/>
              </a:ext>
            </a:extLst>
          </p:cNvPr>
          <p:cNvSpPr>
            <a:spLocks/>
          </p:cNvSpPr>
          <p:nvPr/>
        </p:nvSpPr>
        <p:spPr bwMode="auto">
          <a:xfrm>
            <a:off x="7936718" y="3908816"/>
            <a:ext cx="1939339" cy="1911413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1 h 350"/>
              <a:gd name="T4" fmla="*/ 29 w 349"/>
              <a:gd name="T5" fmla="*/ 321 h 350"/>
              <a:gd name="T6" fmla="*/ 29 w 349"/>
              <a:gd name="T7" fmla="*/ 321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1"/>
                  <a:pt x="135" y="321"/>
                  <a:pt x="135" y="321"/>
                </a:cubicBezTo>
                <a:cubicBezTo>
                  <a:pt x="105" y="350"/>
                  <a:pt x="58" y="350"/>
                  <a:pt x="29" y="321"/>
                </a:cubicBezTo>
                <a:cubicBezTo>
                  <a:pt x="29" y="321"/>
                  <a:pt x="29" y="321"/>
                  <a:pt x="29" y="321"/>
                </a:cubicBezTo>
                <a:cubicBezTo>
                  <a:pt x="0" y="292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3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9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7F59FC22-9AC1-4017-A4F4-30459DF4D28D}"/>
              </a:ext>
            </a:extLst>
          </p:cNvPr>
          <p:cNvSpPr>
            <a:spLocks/>
          </p:cNvSpPr>
          <p:nvPr/>
        </p:nvSpPr>
        <p:spPr bwMode="auto">
          <a:xfrm>
            <a:off x="9858481" y="0"/>
            <a:ext cx="2328768" cy="4755958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91D93AD6-9616-43E8-837F-BD87BA6BEBBA}"/>
              </a:ext>
            </a:extLst>
          </p:cNvPr>
          <p:cNvSpPr>
            <a:spLocks/>
          </p:cNvSpPr>
          <p:nvPr/>
        </p:nvSpPr>
        <p:spPr bwMode="auto">
          <a:xfrm>
            <a:off x="6661003" y="947166"/>
            <a:ext cx="2801623" cy="2662704"/>
          </a:xfrm>
          <a:custGeom>
            <a:avLst/>
            <a:gdLst>
              <a:gd name="T0" fmla="*/ 575 w 584"/>
              <a:gd name="T1" fmla="*/ 309 h 584"/>
              <a:gd name="T2" fmla="*/ 309 w 584"/>
              <a:gd name="T3" fmla="*/ 575 h 584"/>
              <a:gd name="T4" fmla="*/ 275 w 584"/>
              <a:gd name="T5" fmla="*/ 575 h 584"/>
              <a:gd name="T6" fmla="*/ 9 w 584"/>
              <a:gd name="T7" fmla="*/ 309 h 584"/>
              <a:gd name="T8" fmla="*/ 9 w 584"/>
              <a:gd name="T9" fmla="*/ 276 h 584"/>
              <a:gd name="T10" fmla="*/ 275 w 584"/>
              <a:gd name="T11" fmla="*/ 9 h 584"/>
              <a:gd name="T12" fmla="*/ 309 w 584"/>
              <a:gd name="T13" fmla="*/ 9 h 584"/>
              <a:gd name="T14" fmla="*/ 575 w 584"/>
              <a:gd name="T15" fmla="*/ 276 h 584"/>
              <a:gd name="T16" fmla="*/ 575 w 584"/>
              <a:gd name="T17" fmla="*/ 30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584">
                <a:moveTo>
                  <a:pt x="575" y="309"/>
                </a:moveTo>
                <a:cubicBezTo>
                  <a:pt x="309" y="575"/>
                  <a:pt x="309" y="575"/>
                  <a:pt x="309" y="575"/>
                </a:cubicBezTo>
                <a:cubicBezTo>
                  <a:pt x="300" y="584"/>
                  <a:pt x="285" y="584"/>
                  <a:pt x="275" y="575"/>
                </a:cubicBezTo>
                <a:cubicBezTo>
                  <a:pt x="9" y="309"/>
                  <a:pt x="9" y="309"/>
                  <a:pt x="9" y="309"/>
                </a:cubicBezTo>
                <a:cubicBezTo>
                  <a:pt x="0" y="300"/>
                  <a:pt x="0" y="285"/>
                  <a:pt x="9" y="276"/>
                </a:cubicBezTo>
                <a:cubicBezTo>
                  <a:pt x="275" y="9"/>
                  <a:pt x="275" y="9"/>
                  <a:pt x="275" y="9"/>
                </a:cubicBezTo>
                <a:cubicBezTo>
                  <a:pt x="285" y="0"/>
                  <a:pt x="300" y="0"/>
                  <a:pt x="309" y="9"/>
                </a:cubicBezTo>
                <a:cubicBezTo>
                  <a:pt x="575" y="276"/>
                  <a:pt x="575" y="276"/>
                  <a:pt x="575" y="276"/>
                </a:cubicBezTo>
                <a:cubicBezTo>
                  <a:pt x="584" y="285"/>
                  <a:pt x="584" y="300"/>
                  <a:pt x="575" y="309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515" t="-478" r="-14627" b="-478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C9F94805-9AF5-43F5-A8FF-3778769607A2}"/>
              </a:ext>
            </a:extLst>
          </p:cNvPr>
          <p:cNvSpPr>
            <a:spLocks/>
          </p:cNvSpPr>
          <p:nvPr/>
        </p:nvSpPr>
        <p:spPr bwMode="auto">
          <a:xfrm>
            <a:off x="8664928" y="115207"/>
            <a:ext cx="2056347" cy="2058103"/>
          </a:xfrm>
          <a:custGeom>
            <a:avLst/>
            <a:gdLst>
              <a:gd name="T0" fmla="*/ 441 w 451"/>
              <a:gd name="T1" fmla="*/ 242 h 451"/>
              <a:gd name="T2" fmla="*/ 242 w 451"/>
              <a:gd name="T3" fmla="*/ 441 h 451"/>
              <a:gd name="T4" fmla="*/ 209 w 451"/>
              <a:gd name="T5" fmla="*/ 441 h 451"/>
              <a:gd name="T6" fmla="*/ 9 w 451"/>
              <a:gd name="T7" fmla="*/ 242 h 451"/>
              <a:gd name="T8" fmla="*/ 9 w 451"/>
              <a:gd name="T9" fmla="*/ 209 h 451"/>
              <a:gd name="T10" fmla="*/ 209 w 451"/>
              <a:gd name="T11" fmla="*/ 9 h 451"/>
              <a:gd name="T12" fmla="*/ 242 w 451"/>
              <a:gd name="T13" fmla="*/ 9 h 451"/>
              <a:gd name="T14" fmla="*/ 441 w 451"/>
              <a:gd name="T15" fmla="*/ 209 h 451"/>
              <a:gd name="T16" fmla="*/ 441 w 451"/>
              <a:gd name="T17" fmla="*/ 24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451">
                <a:moveTo>
                  <a:pt x="441" y="242"/>
                </a:moveTo>
                <a:cubicBezTo>
                  <a:pt x="242" y="441"/>
                  <a:pt x="242" y="441"/>
                  <a:pt x="242" y="441"/>
                </a:cubicBezTo>
                <a:cubicBezTo>
                  <a:pt x="233" y="451"/>
                  <a:pt x="218" y="451"/>
                  <a:pt x="209" y="441"/>
                </a:cubicBezTo>
                <a:cubicBezTo>
                  <a:pt x="9" y="242"/>
                  <a:pt x="9" y="242"/>
                  <a:pt x="9" y="242"/>
                </a:cubicBezTo>
                <a:cubicBezTo>
                  <a:pt x="0" y="233"/>
                  <a:pt x="0" y="218"/>
                  <a:pt x="9" y="209"/>
                </a:cubicBezTo>
                <a:cubicBezTo>
                  <a:pt x="209" y="9"/>
                  <a:pt x="209" y="9"/>
                  <a:pt x="209" y="9"/>
                </a:cubicBezTo>
                <a:cubicBezTo>
                  <a:pt x="218" y="0"/>
                  <a:pt x="233" y="0"/>
                  <a:pt x="242" y="9"/>
                </a:cubicBezTo>
                <a:cubicBezTo>
                  <a:pt x="441" y="209"/>
                  <a:pt x="441" y="209"/>
                  <a:pt x="441" y="209"/>
                </a:cubicBezTo>
                <a:cubicBezTo>
                  <a:pt x="451" y="218"/>
                  <a:pt x="451" y="233"/>
                  <a:pt x="441" y="242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736" t="-6007" r="-44406" b="-560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27" name="Picture 3" descr="C:\Users\user\Downloads\герб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4" y="5784255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14">
            <a:extLst>
              <a:ext uri="{FF2B5EF4-FFF2-40B4-BE49-F238E27FC236}">
                <a16:creationId xmlns:a16="http://schemas.microsoft.com/office/drawing/2014/main" xmlns="" id="{13505983-52F0-438D-BBE4-062A36C59223}"/>
              </a:ext>
            </a:extLst>
          </p:cNvPr>
          <p:cNvSpPr>
            <a:spLocks/>
          </p:cNvSpPr>
          <p:nvPr/>
        </p:nvSpPr>
        <p:spPr bwMode="auto">
          <a:xfrm>
            <a:off x="7745067" y="2374924"/>
            <a:ext cx="4226828" cy="3907948"/>
          </a:xfrm>
          <a:custGeom>
            <a:avLst/>
            <a:gdLst>
              <a:gd name="T0" fmla="*/ 703 w 712"/>
              <a:gd name="T1" fmla="*/ 373 h 712"/>
              <a:gd name="T2" fmla="*/ 373 w 712"/>
              <a:gd name="T3" fmla="*/ 703 h 712"/>
              <a:gd name="T4" fmla="*/ 339 w 712"/>
              <a:gd name="T5" fmla="*/ 703 h 712"/>
              <a:gd name="T6" fmla="*/ 9 w 712"/>
              <a:gd name="T7" fmla="*/ 373 h 712"/>
              <a:gd name="T8" fmla="*/ 9 w 712"/>
              <a:gd name="T9" fmla="*/ 339 h 712"/>
              <a:gd name="T10" fmla="*/ 339 w 712"/>
              <a:gd name="T11" fmla="*/ 10 h 712"/>
              <a:gd name="T12" fmla="*/ 373 w 712"/>
              <a:gd name="T13" fmla="*/ 10 h 712"/>
              <a:gd name="T14" fmla="*/ 703 w 712"/>
              <a:gd name="T15" fmla="*/ 339 h 712"/>
              <a:gd name="T16" fmla="*/ 703 w 712"/>
              <a:gd name="T17" fmla="*/ 373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2" h="712">
                <a:moveTo>
                  <a:pt x="703" y="373"/>
                </a:moveTo>
                <a:cubicBezTo>
                  <a:pt x="373" y="703"/>
                  <a:pt x="373" y="703"/>
                  <a:pt x="373" y="703"/>
                </a:cubicBezTo>
                <a:cubicBezTo>
                  <a:pt x="363" y="712"/>
                  <a:pt x="348" y="712"/>
                  <a:pt x="339" y="703"/>
                </a:cubicBezTo>
                <a:cubicBezTo>
                  <a:pt x="9" y="373"/>
                  <a:pt x="9" y="373"/>
                  <a:pt x="9" y="373"/>
                </a:cubicBezTo>
                <a:cubicBezTo>
                  <a:pt x="0" y="364"/>
                  <a:pt x="0" y="349"/>
                  <a:pt x="9" y="339"/>
                </a:cubicBezTo>
                <a:cubicBezTo>
                  <a:pt x="339" y="10"/>
                  <a:pt x="339" y="10"/>
                  <a:pt x="339" y="10"/>
                </a:cubicBezTo>
                <a:cubicBezTo>
                  <a:pt x="348" y="0"/>
                  <a:pt x="363" y="0"/>
                  <a:pt x="373" y="10"/>
                </a:cubicBezTo>
                <a:cubicBezTo>
                  <a:pt x="703" y="339"/>
                  <a:pt x="703" y="339"/>
                  <a:pt x="703" y="339"/>
                </a:cubicBezTo>
                <a:cubicBezTo>
                  <a:pt x="712" y="349"/>
                  <a:pt x="712" y="364"/>
                  <a:pt x="703" y="373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56" t="-1424" r="-38281" b="-3842"/>
            </a:stretch>
          </a:blipFill>
          <a:ln>
            <a:noFill/>
          </a:ln>
          <a:effectLst>
            <a:outerShdw blurRad="203200" sx="102000" sy="102000" algn="ctr" rotWithShape="0">
              <a:prstClr val="black">
                <a:alpha val="23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81025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300" b="1" dirty="0" smtClean="0">
                <a:solidFill>
                  <a:srgbClr val="52A9A3"/>
                </a:solidFill>
                <a:cs typeface="+mn-ea"/>
                <a:sym typeface="+mn-lt"/>
              </a:rPr>
              <a:t>Все меры поддержки </a:t>
            </a:r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учителей, принятые в Год педагога и наставника, </a:t>
            </a:r>
            <a:r>
              <a:rPr lang="ru-RU" altLang="zh-CN" sz="2300" b="1" dirty="0" smtClean="0">
                <a:solidFill>
                  <a:srgbClr val="52A9A3"/>
                </a:solidFill>
                <a:cs typeface="+mn-ea"/>
                <a:sym typeface="+mn-lt"/>
              </a:rPr>
              <a:t>сохраняются</a:t>
            </a:r>
          </a:p>
          <a:p>
            <a:endParaRPr lang="ru-RU" altLang="zh-CN" sz="23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За 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качественную подготовку выпускников, сдающих ЕГЭ по физике и математике, </a:t>
            </a:r>
            <a:r>
              <a:rPr lang="ru-RU" altLang="zh-CN" sz="2300" b="1" dirty="0">
                <a:solidFill>
                  <a:srgbClr val="52A9A3"/>
                </a:solidFill>
                <a:cs typeface="+mn-ea"/>
                <a:sym typeface="+mn-lt"/>
              </a:rPr>
              <a:t>премии будут </a:t>
            </a:r>
            <a:r>
              <a:rPr lang="ru-RU" altLang="zh-CN" sz="2300" b="1" dirty="0" smtClean="0">
                <a:solidFill>
                  <a:srgbClr val="52A9A3"/>
                </a:solidFill>
                <a:cs typeface="+mn-ea"/>
                <a:sym typeface="+mn-lt"/>
              </a:rPr>
              <a:t>получать и учителя и школы</a:t>
            </a:r>
          </a:p>
          <a:p>
            <a:endParaRPr lang="ru-RU" altLang="zh-CN" sz="23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Будет разработана </a:t>
            </a:r>
            <a:r>
              <a:rPr lang="ru-RU" altLang="zh-CN" sz="2300" b="1" dirty="0" smtClean="0">
                <a:solidFill>
                  <a:srgbClr val="52A9A3"/>
                </a:solidFill>
                <a:cs typeface="+mn-ea"/>
                <a:sym typeface="+mn-lt"/>
              </a:rPr>
              <a:t>программа по </a:t>
            </a:r>
            <a:r>
              <a:rPr lang="ru-RU" altLang="zh-CN" sz="2300" b="1" dirty="0">
                <a:solidFill>
                  <a:srgbClr val="52A9A3"/>
                </a:solidFill>
                <a:cs typeface="+mn-ea"/>
                <a:sym typeface="+mn-lt"/>
              </a:rPr>
              <a:t>качественной модернизации всей инфраструктуры детства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 на 5 </a:t>
            </a:r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лет</a:t>
            </a:r>
            <a:endParaRPr lang="ru-RU" altLang="zh-CN" sz="23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Образование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199" y="1452100"/>
            <a:ext cx="4151575" cy="4151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3868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503084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4483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Мы строим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11 новых школ в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Кирове, Нолинске, Котельниче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и один детский сад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Капитально отремонтировать по федеральному проекту модернизации школьных систем образования школы в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Орлове, Лальске, Безбожнике, Ленинской Искре, Советске и Кирове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в сфере образования на 2024 год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498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Подготовить проектно-сметную документацию на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капитальные ремонты детских садов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 2025 году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Подготовить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заявку на создание в Кирове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Кампуса мирового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уровня</a:t>
            </a:r>
            <a:endParaRPr lang="ru-RU" altLang="zh-CN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76326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59563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400 детей-сирот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получили благоустроенное жилье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2023 году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506 </a:t>
            </a:r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детей-сирот</a:t>
            </a: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н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еобходимо обеспечить жильем 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2024 году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Обеспечение жильем детей-сирот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5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199" y="1649360"/>
            <a:ext cx="604520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800" b="1" dirty="0">
                <a:solidFill>
                  <a:srgbClr val="1F4278"/>
                </a:solidFill>
                <a:cs typeface="+mn-ea"/>
                <a:sym typeface="+mn-lt"/>
              </a:rPr>
              <a:t>Нужно </a:t>
            </a:r>
            <a:r>
              <a:rPr lang="ru-RU" altLang="zh-CN" sz="2800" b="1" dirty="0">
                <a:solidFill>
                  <a:srgbClr val="52A9A3"/>
                </a:solidFill>
                <a:cs typeface="+mn-ea"/>
                <a:sym typeface="+mn-lt"/>
              </a:rPr>
              <a:t>активнее устраивать детей</a:t>
            </a:r>
            <a:r>
              <a:rPr lang="ru-RU" altLang="zh-CN" sz="2800" b="1" dirty="0">
                <a:solidFill>
                  <a:srgbClr val="1F4278"/>
                </a:solidFill>
                <a:cs typeface="+mn-ea"/>
                <a:sym typeface="+mn-lt"/>
              </a:rPr>
              <a:t> в приемные </a:t>
            </a:r>
            <a:r>
              <a:rPr lang="ru-RU" altLang="zh-CN" sz="2800" b="1" dirty="0" smtClean="0">
                <a:solidFill>
                  <a:srgbClr val="1F4278"/>
                </a:solidFill>
                <a:cs typeface="+mn-ea"/>
                <a:sym typeface="+mn-lt"/>
              </a:rPr>
              <a:t>семьи и </a:t>
            </a:r>
            <a:r>
              <a:rPr lang="ru-RU" altLang="zh-CN" sz="2800" b="1" dirty="0">
                <a:solidFill>
                  <a:srgbClr val="1F4278"/>
                </a:solidFill>
                <a:cs typeface="+mn-ea"/>
                <a:sym typeface="+mn-lt"/>
              </a:rPr>
              <a:t>возвращать в </a:t>
            </a:r>
            <a:r>
              <a:rPr lang="ru-RU" altLang="zh-CN" sz="2800" b="1" dirty="0" smtClean="0">
                <a:solidFill>
                  <a:srgbClr val="1F4278"/>
                </a:solidFill>
                <a:cs typeface="+mn-ea"/>
                <a:sym typeface="+mn-lt"/>
              </a:rPr>
              <a:t>родные</a:t>
            </a:r>
          </a:p>
          <a:p>
            <a:endParaRPr lang="ru-RU" altLang="zh-CN" sz="28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800" b="1" dirty="0" smtClean="0">
                <a:solidFill>
                  <a:srgbClr val="1F4278"/>
                </a:solidFill>
                <a:cs typeface="+mn-ea"/>
                <a:sym typeface="+mn-lt"/>
              </a:rPr>
              <a:t>Задача на ближайшие </a:t>
            </a:r>
            <a:r>
              <a:rPr lang="ru-RU" altLang="zh-CN" sz="2800" b="1" dirty="0" smtClean="0">
                <a:solidFill>
                  <a:srgbClr val="52A9A3"/>
                </a:solidFill>
                <a:cs typeface="+mn-ea"/>
                <a:sym typeface="+mn-lt"/>
              </a:rPr>
              <a:t>4 года:</a:t>
            </a:r>
            <a:r>
              <a:rPr lang="ru-RU" altLang="zh-CN" sz="28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800" b="1" dirty="0">
                <a:solidFill>
                  <a:srgbClr val="1F4278"/>
                </a:solidFill>
                <a:cs typeface="+mn-ea"/>
                <a:sym typeface="+mn-lt"/>
              </a:rPr>
              <a:t>найти семьи как </a:t>
            </a:r>
            <a:r>
              <a:rPr lang="ru-RU" altLang="zh-CN" sz="2800" b="1" dirty="0">
                <a:solidFill>
                  <a:srgbClr val="52A9A3"/>
                </a:solidFill>
                <a:cs typeface="+mn-ea"/>
                <a:sym typeface="+mn-lt"/>
              </a:rPr>
              <a:t>минимум половине </a:t>
            </a:r>
            <a:r>
              <a:rPr lang="ru-RU" altLang="zh-CN" sz="2800" b="1" dirty="0" smtClean="0">
                <a:solidFill>
                  <a:srgbClr val="52A9A3"/>
                </a:solidFill>
                <a:cs typeface="+mn-ea"/>
                <a:sym typeface="+mn-lt"/>
              </a:rPr>
              <a:t>детей-сирот Кировской области</a:t>
            </a:r>
            <a:endParaRPr lang="ru-RU" altLang="zh-CN" sz="28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Помощь детям-сиротам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679138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41907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81025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Создать в сельской местности и малых городах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72 центра образования «Точка роста»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Создать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3 технопарка «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Кванториум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»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в Кирове и Кирово-Чепецке,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IT-куб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в </a:t>
            </a:r>
            <a:r>
              <a:rPr lang="ru-RU" altLang="zh-CN" sz="2400" b="1" dirty="0" err="1">
                <a:solidFill>
                  <a:srgbClr val="1F4278"/>
                </a:solidFill>
                <a:cs typeface="+mn-ea"/>
                <a:sym typeface="+mn-lt"/>
              </a:rPr>
              <a:t>Кирсе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Создать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1776 новых мест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современного дополнительного образования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по нацпроекту «Образование»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452100"/>
            <a:ext cx="4015378" cy="4151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498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85282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4483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Нужно обеспечить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школы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материальной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базой для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занятий по предметам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«Труд» </a:t>
            </a:r>
          </a:p>
          <a:p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и «Основы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безопасности и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защиты Родины»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Нужно открыть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подготовку по программам СПО в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Пижанском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, Сунском,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Афанасьевском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,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Кильмезском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,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Мурашинском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 и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Опаринском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районах</a:t>
            </a:r>
            <a:endParaRPr lang="ru-RU" altLang="zh-CN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в сфере образования на 2024 год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11931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В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17 школах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нужно создать классы подготовки по нацпроекту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«Беспилотные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авиационные системы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»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, 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 центром в Кировском авиационном техникуме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Начать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создание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двух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кластеров проекта «</a:t>
            </a:r>
            <a:r>
              <a:rPr lang="ru-RU" altLang="zh-CN" sz="2400" b="1" dirty="0" err="1">
                <a:solidFill>
                  <a:srgbClr val="1F4278"/>
                </a:solidFill>
                <a:cs typeface="+mn-ea"/>
                <a:sym typeface="+mn-lt"/>
              </a:rPr>
              <a:t>Профессионалитет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»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отраслям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«Сельское хозяйство»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и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«Легкая промышленность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»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95287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642100" cy="51090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150 тысяч рублей </a:t>
            </a: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предлагается ежеквартально выплачивать врачам 14 узких специальностей, которые работают исключительно в государственной системе здравоохранения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b="1" dirty="0">
                <a:solidFill>
                  <a:srgbClr val="1F4278"/>
                </a:solidFill>
                <a:cs typeface="+mn-ea"/>
                <a:sym typeface="+mn-lt"/>
              </a:rPr>
              <a:t>Список специальностей: </a:t>
            </a:r>
            <a:r>
              <a:rPr lang="ru-RU" altLang="zh-CN" dirty="0">
                <a:solidFill>
                  <a:srgbClr val="1F4278"/>
                </a:solidFill>
                <a:cs typeface="+mn-ea"/>
                <a:sym typeface="+mn-lt"/>
              </a:rPr>
              <a:t>кардиология, гастроэнтерология, онкология, нефрология, эндокринология, пульмонология, неврология, ревматология, гинекология и акушерство, </a:t>
            </a:r>
            <a:r>
              <a:rPr lang="ru-RU" altLang="zh-CN" dirty="0" err="1">
                <a:solidFill>
                  <a:srgbClr val="1F4278"/>
                </a:solidFill>
                <a:cs typeface="+mn-ea"/>
                <a:sym typeface="+mn-lt"/>
              </a:rPr>
              <a:t>колопроктология</a:t>
            </a:r>
            <a:r>
              <a:rPr lang="ru-RU" altLang="zh-CN" dirty="0">
                <a:solidFill>
                  <a:srgbClr val="1F4278"/>
                </a:solidFill>
                <a:cs typeface="+mn-ea"/>
                <a:sym typeface="+mn-lt"/>
              </a:rPr>
              <a:t>, генетика, </a:t>
            </a:r>
            <a:r>
              <a:rPr lang="ru-RU" altLang="zh-CN" dirty="0" err="1">
                <a:solidFill>
                  <a:srgbClr val="1F4278"/>
                </a:solidFill>
                <a:cs typeface="+mn-ea"/>
                <a:sym typeface="+mn-lt"/>
              </a:rPr>
              <a:t>дерматовенерология</a:t>
            </a:r>
            <a:r>
              <a:rPr lang="ru-RU" altLang="zh-CN" dirty="0">
                <a:solidFill>
                  <a:srgbClr val="1F4278"/>
                </a:solidFill>
                <a:cs typeface="+mn-ea"/>
                <a:sym typeface="+mn-lt"/>
              </a:rPr>
              <a:t>, аллергология и иммунология, урология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Здравоохранение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6256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Планируется ввести меры поддержки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ординаторам кировского </a:t>
            </a:r>
            <a:r>
              <a:rPr lang="ru-RU" altLang="zh-CN" sz="2400" b="1" dirty="0" err="1" smtClean="0">
                <a:solidFill>
                  <a:srgbClr val="52A9A3"/>
                </a:solidFill>
                <a:cs typeface="+mn-ea"/>
                <a:sym typeface="+mn-lt"/>
              </a:rPr>
              <a:t>медуниверситета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, пожелавшим работать в районах области в первичном звене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Обсуждается введение доплаты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 заработной плате в размере </a:t>
            </a:r>
          </a:p>
          <a:p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50 тысяч рублей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при работе на полную ставку не менее 1 месяца 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Здравоохранение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8" y="39271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4483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Построить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4 поликлиники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: в Слободском, Свече, Нолинске </a:t>
            </a:r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и </a:t>
            </a:r>
            <a:r>
              <a:rPr lang="ru-RU" altLang="zh-CN" sz="2400" b="1" dirty="0" err="1" smtClean="0">
                <a:solidFill>
                  <a:srgbClr val="1F4278"/>
                </a:solidFill>
                <a:cs typeface="+mn-ea"/>
                <a:sym typeface="+mn-lt"/>
              </a:rPr>
              <a:t>Кильмези</a:t>
            </a:r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Отремонтировать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17 объектов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медицинских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организаций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Приобрести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75 новых автомобилей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медицинской службы 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357855"/>
            <a:ext cx="9799413" cy="107721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</a:t>
            </a: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по проекту </a:t>
            </a: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модернизации первичного звена здравоохранения 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498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Построить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36 новых модульных медицинских комплексов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взамен аварийных </a:t>
            </a:r>
            <a:r>
              <a:rPr lang="ru-RU" altLang="zh-CN" sz="2400" b="1" dirty="0" err="1">
                <a:solidFill>
                  <a:srgbClr val="1F4278"/>
                </a:solidFill>
                <a:cs typeface="+mn-ea"/>
                <a:sym typeface="+mn-lt"/>
              </a:rPr>
              <a:t>ФАПов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сельской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местности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Поставить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 медучреждения </a:t>
            </a:r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325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единиц новейшего оборудования</a:t>
            </a: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11931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46440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Открыть кировский городской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центр эндоскопии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 микрорайоне Чистые пруды Кирова открыть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новое подразделение поликлиники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Детского клинического диагностического центра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Открыть новое реабилитационное отделение Областной детской клинической больницы в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деревне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Стулово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 Слободского района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в сфере здравоохранения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1594"/>
            <a:ext cx="4015378" cy="40125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28222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49685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542366" y="1737896"/>
            <a:ext cx="912617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Комфорт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, безопасность и благополучие семей </a:t>
            </a:r>
            <a:endParaRPr lang="ru-RU" altLang="zh-CN" sz="22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Кировской области —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наш приоритет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Реализация национальных проектов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, принятых по инициативе Президента России —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четкая и своевременная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Поддержка участников СВО и их семей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наш долг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Выборы Президента страны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открытые и легитимные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650-летие г. Кирова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возможность показать регион </a:t>
            </a:r>
            <a:endParaRPr lang="en-US" altLang="zh-CN" sz="2200" b="1" dirty="0" smtClean="0">
              <a:solidFill>
                <a:srgbClr val="52A9A3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с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новой стороны</a:t>
            </a:r>
            <a:endParaRPr lang="zh-CN" altLang="en-US" sz="22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Главные стратегические линии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29" name="Picture 4" descr="C:\Users\Seva\Desktop\checkmark cop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0" y="276021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0" y="177596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0" y="3766691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0" y="445878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0" y="513211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48936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рамках президентского национального проекта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«Спорт – норма жизни»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необходимо построить спортивные объекты в новых микрорайонах Кирова: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Озерках,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Радужном,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Нововятске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Открыть </a:t>
            </a:r>
            <a:r>
              <a:rPr lang="ru-RU" altLang="zh-CN" sz="2400" b="1" dirty="0" err="1">
                <a:solidFill>
                  <a:srgbClr val="52A9A3"/>
                </a:solidFill>
                <a:cs typeface="+mn-ea"/>
                <a:sym typeface="+mn-lt"/>
              </a:rPr>
              <a:t>фиджитал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-центр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в микрорайоне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Чистые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пруды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Создать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многофункциональную спортивную площадку в Гагаринском парке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Кирова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Спорт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1693" y="1521594"/>
            <a:ext cx="4012585" cy="40125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42700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536576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199" y="1649360"/>
            <a:ext cx="6292493" cy="46166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Кировской области принят закон </a:t>
            </a:r>
            <a:endParaRPr lang="ru-RU" altLang="zh-CN" sz="21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о доплатах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женщинам, родившим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первенцев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с 1 января 2024 года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, до средней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зарплаты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по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региону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(38 203 руб.)</a:t>
            </a:r>
          </a:p>
          <a:p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Такую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«зарплату» будут получать около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2600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кировских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мам</a:t>
            </a:r>
          </a:p>
          <a:p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Кировская область стала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первым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регионом в России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, где введена такая мера поддержки </a:t>
            </a:r>
            <a:endParaRPr lang="ru-RU" altLang="zh-CN" sz="21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Все остальные меры поддержки семей </a:t>
            </a: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с детьми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сохраняются</a:t>
            </a:r>
            <a:endParaRPr lang="ru-RU" altLang="zh-CN" sz="21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Социальная сфера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1693" y="1521594"/>
            <a:ext cx="4012585" cy="40125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323832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80037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427356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553683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Поддержка участников СВО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 начала СВО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Кировской области принято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36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мер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поддержки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участников специальной военной операции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 2024 году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будет открыт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Центр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реабилитации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для участников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СВО и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членов их семей в поселке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Митино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8157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3527887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363324"/>
            <a:ext cx="5956300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18 000 ребят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приняли участие в проектах «Движения первых»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450 отделений</a:t>
            </a: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ткрыто в Кировской области 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2023 году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20 млн рублей</a:t>
            </a:r>
            <a:endParaRPr lang="ru-RU" altLang="zh-CN" sz="5000" b="1" dirty="0">
              <a:solidFill>
                <a:srgbClr val="52A9A3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виде федеральных грантов привлекла молодежь в регион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Молодежная политика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6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521447"/>
            <a:ext cx="5956300" cy="33701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4500" b="1" dirty="0" smtClean="0">
                <a:solidFill>
                  <a:srgbClr val="52A9A3"/>
                </a:solidFill>
                <a:cs typeface="+mn-ea"/>
                <a:sym typeface="+mn-lt"/>
              </a:rPr>
              <a:t>76 молодых семей</a:t>
            </a: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могли улучшить свои жилищные условия в 2023 году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 программе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«Обеспечение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жильем молодых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семей»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2024 году объем поддержки по программе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будет увеличен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Обеспечение жильем молодых семей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08102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5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4483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Подготовить к приему детей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загородные лагеря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,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особое внимание уделить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детям участников специальной военной операции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, которые должны отдохнуть в загородных лагерях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бесплатно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На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высоком уровне должна пройти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«Ночь молодежи»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— одно из центральных мероприятий юбилея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Кирова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</a:t>
            </a: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 сфере молодежной политики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8357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Организовать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работу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волонтерского корпуса </a:t>
            </a:r>
            <a:endParaRPr lang="ru-RU" altLang="zh-CN" sz="2400" b="1" dirty="0" smtClean="0">
              <a:solidFill>
                <a:srgbClr val="52A9A3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650-летию Кирова: добровольцы будут сопровождать большинство юбилейных мероприятий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Качественно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подготовить и провести Всероссийский этап премии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«Студент года — 2024»</a:t>
            </a: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8357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Подготовка к 650-летию Кирова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8157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246640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31677" y="1681572"/>
            <a:ext cx="93682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2024 году Киров отметит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650-летний юбилей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Ключевая задача —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качественно организовать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проведение юбилейных мероприятий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pic>
        <p:nvPicPr>
          <p:cNvPr id="8194" name="Picture 2" descr="C:\Users\Seva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1" y="3794881"/>
            <a:ext cx="5964460" cy="25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Ремонт объектов культуры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Seva\Desktop\photo_2024-01-21_17-33-19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36" y="1258549"/>
            <a:ext cx="2700000" cy="2700000"/>
          </a:xfrm>
          <a:prstGeom prst="roundRect">
            <a:avLst>
              <a:gd name="adj" fmla="val 835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Seva\Desktop\photo_2024-01-21_17-33-20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27" y="1258549"/>
            <a:ext cx="2700000" cy="2700000"/>
          </a:xfrm>
          <a:prstGeom prst="roundRect">
            <a:avLst>
              <a:gd name="adj" fmla="val 72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Seva\Desktop\photo_2024-01-21_17-33-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76" y="4071880"/>
            <a:ext cx="2700000" cy="2700000"/>
          </a:xfrm>
          <a:prstGeom prst="roundRect">
            <a:avLst>
              <a:gd name="adj" fmla="val 91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52" y="1258549"/>
            <a:ext cx="2700000" cy="2700000"/>
          </a:xfrm>
          <a:prstGeom prst="roundRect">
            <a:avLst>
              <a:gd name="adj" fmla="val 106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Seva\Desktop\photo_2024-01-21_17-33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60" y="4071880"/>
            <a:ext cx="2700000" cy="2700000"/>
          </a:xfrm>
          <a:prstGeom prst="roundRect">
            <a:avLst>
              <a:gd name="adj" fmla="val 872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3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Продолжить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ремонт фасадов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домов </a:t>
            </a: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исторической части Кирова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Подготовить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полюбившиеся </a:t>
            </a:r>
            <a:r>
              <a:rPr lang="ru-RU" altLang="zh-CN" sz="2200" b="1" dirty="0" err="1" smtClean="0">
                <a:solidFill>
                  <a:srgbClr val="52A9A3"/>
                </a:solidFill>
                <a:cs typeface="+mn-ea"/>
                <a:sym typeface="+mn-lt"/>
              </a:rPr>
              <a:t>кировчанам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 мероприятия: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200" b="1" dirty="0" err="1" smtClean="0">
                <a:solidFill>
                  <a:srgbClr val="1F4278"/>
                </a:solidFill>
                <a:cs typeface="+mn-ea"/>
                <a:sym typeface="+mn-lt"/>
              </a:rPr>
              <a:t>Васнецовский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пленэр, фестивали </a:t>
            </a:r>
            <a:endParaRPr lang="ru-RU" altLang="zh-CN" sz="22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«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На семи холмах» и «Вятка – город детства», Циолковские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чтения</a:t>
            </a:r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Организовать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показы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спектаклей-лауреатов премии «Золотая маска», гастроли солистов Большого и Мариинского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театров, концерт Дениса </a:t>
            </a:r>
            <a:r>
              <a:rPr lang="ru-RU" altLang="zh-CN" sz="2200" b="1" dirty="0" err="1" smtClean="0">
                <a:solidFill>
                  <a:srgbClr val="1F4278"/>
                </a:solidFill>
                <a:cs typeface="+mn-ea"/>
                <a:sym typeface="+mn-lt"/>
              </a:rPr>
              <a:t>Мацуева</a:t>
            </a:r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в преддверии 650-летия </a:t>
            </a: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Кирова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469761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270794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Даты празднования юбилея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8157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31677" y="1681572"/>
            <a:ext cx="9368228" cy="4985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Приняты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три основных даты празднования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юбилея: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12 </a:t>
            </a:r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июня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— традиционный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день празднования для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горожан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29 июня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Ночь молодежи, для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подрастающего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поколения</a:t>
            </a: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21-22 </a:t>
            </a:r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сентября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 — фестиваль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«Город добрых соседей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»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1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452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Собственные доходы бюджета 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2400301" y="5948028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2021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5206436" y="5948029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8016310" y="5948029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3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810499" y="1188849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55,7</a:t>
            </a:r>
          </a:p>
          <a:p>
            <a:pPr algn="ctr"/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лрд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руб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5123" name="Picture 3" descr="C:\Users\Seva\Desktop\Untitled-1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53" y="1835793"/>
            <a:ext cx="8501136" cy="43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2194490" y="183326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45,3</a:t>
            </a:r>
          </a:p>
          <a:p>
            <a:pPr algn="ctr"/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лрд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руб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5000625" y="169668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47,9</a:t>
            </a:r>
          </a:p>
          <a:p>
            <a:pPr algn="ctr"/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лрд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руб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5126" name="Picture 6" descr="C:\Users\Seva\Desktop\ффффф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8" y="44386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Seva\Desktop\ффффф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416346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Киров стал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Новогодней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столицей России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на 2024-25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годы 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декабре в городе откроется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Вятская ярмарка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и будут организованы другие активности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Киров — Новогодняя столица России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0" y="280352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649360"/>
            <a:ext cx="6083300" cy="4293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Запланирован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капитальный ремонт </a:t>
            </a:r>
            <a:endParaRPr lang="ru-RU" altLang="zh-CN" sz="2100" b="1" dirty="0" smtClean="0">
              <a:solidFill>
                <a:srgbClr val="52A9A3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4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Домов культуры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100" b="1" dirty="0" err="1">
                <a:solidFill>
                  <a:srgbClr val="1F4278"/>
                </a:solidFill>
                <a:cs typeface="+mn-ea"/>
                <a:sym typeface="+mn-lt"/>
              </a:rPr>
              <a:t>Белохолуницком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, </a:t>
            </a:r>
            <a:r>
              <a:rPr lang="ru-RU" altLang="zh-CN" sz="2100" b="1" dirty="0" err="1">
                <a:solidFill>
                  <a:srgbClr val="1F4278"/>
                </a:solidFill>
                <a:cs typeface="+mn-ea"/>
                <a:sym typeface="+mn-lt"/>
              </a:rPr>
              <a:t>Верхошижемском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 и Нагорском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районах</a:t>
            </a:r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Необходимо </a:t>
            </a:r>
            <a:r>
              <a:rPr lang="ru-RU" altLang="zh-CN" sz="2100" b="1" dirty="0">
                <a:solidFill>
                  <a:srgbClr val="52A9A3"/>
                </a:solidFill>
                <a:cs typeface="+mn-ea"/>
                <a:sym typeface="+mn-lt"/>
              </a:rPr>
              <a:t>обеспечить музыкальными инструментами школы искусств 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Орловского, Слободского, </a:t>
            </a:r>
            <a:r>
              <a:rPr lang="ru-RU" altLang="zh-CN" sz="2100" b="1" dirty="0" err="1">
                <a:solidFill>
                  <a:srgbClr val="1F4278"/>
                </a:solidFill>
                <a:cs typeface="+mn-ea"/>
                <a:sym typeface="+mn-lt"/>
              </a:rPr>
              <a:t>Унинского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, </a:t>
            </a:r>
            <a:r>
              <a:rPr lang="ru-RU" altLang="zh-CN" sz="2100" b="1" dirty="0" err="1">
                <a:solidFill>
                  <a:srgbClr val="1F4278"/>
                </a:solidFill>
                <a:cs typeface="+mn-ea"/>
                <a:sym typeface="+mn-lt"/>
              </a:rPr>
              <a:t>Шабалинского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 районов, а также </a:t>
            </a:r>
            <a:r>
              <a:rPr lang="ru-RU" altLang="zh-CN" sz="2100" b="1" dirty="0" err="1">
                <a:solidFill>
                  <a:srgbClr val="1F4278"/>
                </a:solidFill>
                <a:cs typeface="+mn-ea"/>
                <a:sym typeface="+mn-lt"/>
              </a:rPr>
              <a:t>Санчурского</a:t>
            </a:r>
            <a:r>
              <a:rPr lang="ru-RU" altLang="zh-CN" sz="2100" b="1" dirty="0">
                <a:solidFill>
                  <a:srgbClr val="1F4278"/>
                </a:solidFill>
                <a:cs typeface="+mn-ea"/>
                <a:sym typeface="+mn-lt"/>
              </a:rPr>
              <a:t> округа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и Слободского </a:t>
            </a:r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Организовать подготовку к празднованию </a:t>
            </a:r>
            <a:r>
              <a:rPr lang="ru-RU" altLang="zh-CN" sz="2100" b="1" dirty="0" smtClean="0">
                <a:solidFill>
                  <a:srgbClr val="52A9A3"/>
                </a:solidFill>
                <a:cs typeface="+mn-ea"/>
                <a:sym typeface="+mn-lt"/>
              </a:rPr>
              <a:t>юбилея Кирово-Чепецка </a:t>
            </a:r>
            <a:r>
              <a:rPr lang="ru-RU" altLang="zh-CN" sz="2100" b="1" dirty="0" smtClean="0">
                <a:solidFill>
                  <a:srgbClr val="1F4278"/>
                </a:solidFill>
                <a:cs typeface="+mn-ea"/>
                <a:sym typeface="+mn-lt"/>
              </a:rPr>
              <a:t>в 2025 году</a:t>
            </a:r>
            <a:endParaRPr lang="ru-RU" altLang="zh-CN" sz="21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в сфере культуры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29365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169874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8" y="490821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4483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Завершить ремонт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железнодорожного вокзала </a:t>
            </a:r>
          </a:p>
          <a:p>
            <a:endParaRPr lang="ru-RU" altLang="zh-CN" sz="22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Провести ремонт помещений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автовокзала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 в Кирове и благоустроить прилегающую территорию</a:t>
            </a:r>
          </a:p>
          <a:p>
            <a:endParaRPr lang="ru-RU" altLang="zh-CN" sz="22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Завершить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реконструкцию и благоустройство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аэровокзального комплекса </a:t>
            </a:r>
            <a:r>
              <a:rPr lang="ru-RU" altLang="zh-CN" sz="2200" b="1" dirty="0" err="1" smtClean="0">
                <a:solidFill>
                  <a:srgbClr val="52A9A3"/>
                </a:solidFill>
                <a:cs typeface="+mn-ea"/>
                <a:sym typeface="+mn-lt"/>
              </a:rPr>
              <a:t>Победилово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endParaRPr lang="ru-RU" altLang="zh-CN" sz="2200" b="1" dirty="0">
              <a:solidFill>
                <a:srgbClr val="52A9A3"/>
              </a:solidFill>
              <a:cs typeface="+mn-ea"/>
              <a:sym typeface="+mn-lt"/>
            </a:endParaRPr>
          </a:p>
          <a:p>
            <a:endParaRPr lang="ru-RU" altLang="zh-CN" sz="2200" b="1" dirty="0" smtClean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</a:t>
            </a: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 сфере транспорта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53913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Увеличить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количество перевезенных авиапассажиров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до полумиллиона человек в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год</a:t>
            </a:r>
          </a:p>
          <a:p>
            <a:endParaRPr lang="ru-RU" altLang="zh-CN" sz="20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Открыть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4 новых направления: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Калининград, Минеральные Воды, 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Самара, Махачкала</a:t>
            </a:r>
            <a:endParaRPr lang="ru-RU" altLang="zh-CN" sz="20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0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Закупить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и вывести на линии </a:t>
            </a:r>
            <a:endParaRPr lang="ru-RU" altLang="zh-CN" sz="20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76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новых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автобусов</a:t>
            </a:r>
          </a:p>
          <a:p>
            <a:endParaRPr lang="ru-RU" altLang="zh-CN" sz="20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Открыть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8 новых межмуниципальных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автобусных маршрутов</a:t>
            </a:r>
            <a:endParaRPr lang="ru-RU" altLang="zh-CN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10971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193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0" y="5226741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288699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543550" cy="3816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Обеспечить качественный ремонт дорог по всем программам, в том числе по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«Дорожному миллиарду»</a:t>
            </a:r>
            <a:endParaRPr lang="ru-RU" altLang="zh-CN" sz="2200" b="1" dirty="0">
              <a:solidFill>
                <a:srgbClr val="52A9A3"/>
              </a:solidFill>
              <a:cs typeface="+mn-ea"/>
              <a:sym typeface="+mn-lt"/>
            </a:endParaRP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Объем работ на данный момент оценивается более чем в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300 км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Начать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ремонт стратегической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дороги на северо-запад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 Кировской области с учетом высказанных жителями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пожеланий</a:t>
            </a:r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</a:t>
            </a: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 сфере дорожного хозяйства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25338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Начать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строительство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тоннеля под Транссибом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Нововятском районе Кирова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Установить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217 комплексов </a:t>
            </a:r>
            <a:r>
              <a:rPr lang="ru-RU" altLang="zh-CN" sz="2200" b="1" dirty="0" err="1">
                <a:solidFill>
                  <a:srgbClr val="52A9A3"/>
                </a:solidFill>
                <a:cs typeface="+mn-ea"/>
                <a:sym typeface="+mn-lt"/>
              </a:rPr>
              <a:t>фотовидеофиксации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нарушений ПДД и довести общее число таких комплексов до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400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2" y="324004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268668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Ввод жилья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243" name="Picture 3" descr="C:\Users\Seva\Desktop\ыфвфывфывфывфвфы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72" y="-407942"/>
            <a:ext cx="9220200" cy="76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866901" y="5892248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661090" y="2908514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530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тыс.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кв.м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796037" y="189285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592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тыс.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кв.м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8135137" y="68225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600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тыс. </a:t>
            </a:r>
            <a:r>
              <a:rPr lang="ru-RU" altLang="zh-CN" sz="2000" b="1" dirty="0" err="1" smtClean="0">
                <a:solidFill>
                  <a:srgbClr val="1F4278"/>
                </a:solidFill>
                <a:cs typeface="+mn-ea"/>
                <a:sym typeface="+mn-lt"/>
              </a:rPr>
              <a:t>кв.м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.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5001847" y="5892880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8340947" y="5892247"/>
            <a:ext cx="1419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2024</a:t>
            </a:r>
          </a:p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(план)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23" name="Picture 6" descr="C:\Users\Seva\Desktop\ффффф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8" y="457835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Seva\Desktop\фффффф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8" y="3486027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50618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Строительство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1266" name="Picture 2" descr="C:\Users\Seva\Desktop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43" y="2810993"/>
            <a:ext cx="7825708" cy="55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va\Desktop\213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7219"/>
            <a:ext cx="4602162" cy="39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29839" y="1214442"/>
            <a:ext cx="42672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Переселение </a:t>
            </a:r>
          </a:p>
          <a:p>
            <a:pPr algn="ctr"/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из аварийного жилья</a:t>
            </a: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6332704" y="1214441"/>
            <a:ext cx="42672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Восстановление</a:t>
            </a:r>
          </a:p>
          <a:p>
            <a:pPr algn="ctr"/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в правах дольщиков</a:t>
            </a: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396080" y="6057524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866901" y="6046774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3286125" y="6046773"/>
            <a:ext cx="14192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2024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(план)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3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6332704" y="6041337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2021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910902" y="6074304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9188109" y="6046774"/>
            <a:ext cx="223247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</a:t>
            </a:r>
          </a:p>
          <a:p>
            <a:pPr algn="ctr"/>
            <a:r>
              <a:rPr lang="ru-RU" altLang="zh-CN" sz="1100" b="1" dirty="0" smtClean="0">
                <a:solidFill>
                  <a:srgbClr val="1F4278"/>
                </a:solidFill>
                <a:cs typeface="+mn-ea"/>
                <a:sym typeface="+mn-lt"/>
              </a:rPr>
              <a:t>(права </a:t>
            </a:r>
            <a:r>
              <a:rPr lang="ru-RU" altLang="zh-CN" sz="1100" b="1" dirty="0">
                <a:solidFill>
                  <a:srgbClr val="1F4278"/>
                </a:solidFill>
                <a:cs typeface="+mn-ea"/>
                <a:sym typeface="+mn-lt"/>
              </a:rPr>
              <a:t>всех граждан </a:t>
            </a:r>
            <a:r>
              <a:rPr lang="ru-RU" altLang="zh-CN" sz="1100" b="1" dirty="0" smtClean="0">
                <a:solidFill>
                  <a:srgbClr val="1F4278"/>
                </a:solidFill>
                <a:cs typeface="+mn-ea"/>
                <a:sym typeface="+mn-lt"/>
              </a:rPr>
              <a:t>восстановлены)</a:t>
            </a:r>
            <a:endParaRPr lang="zh-CN" altLang="en-US" sz="11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90269" y="3831456"/>
            <a:ext cx="1830845" cy="14003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696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</a:t>
            </a:r>
            <a:endParaRPr lang="zh-CN" altLang="en-US" sz="1500" b="1" dirty="0">
              <a:solidFill>
                <a:srgbClr val="52A9A3"/>
              </a:solidFill>
              <a:cs typeface="+mn-ea"/>
              <a:sym typeface="+mn-lt"/>
            </a:endParaRPr>
          </a:p>
          <a:p>
            <a:pPr algn="ctr"/>
            <a:endParaRPr lang="zh-CN" altLang="en-US" sz="35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614257" y="2380106"/>
            <a:ext cx="183084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1928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</a:t>
            </a:r>
            <a:endParaRPr lang="zh-CN" altLang="en-US" sz="15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9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3080315" y="2068717"/>
            <a:ext cx="175044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1962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человека</a:t>
            </a:r>
            <a:endParaRPr lang="zh-CN" altLang="en-US" sz="15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0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6080057" y="3978460"/>
            <a:ext cx="183084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279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</a:t>
            </a:r>
            <a:endParaRPr lang="zh-CN" altLang="en-US" sz="15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1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721311" y="2226233"/>
            <a:ext cx="183084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649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</a:t>
            </a:r>
            <a:endParaRPr lang="zh-CN" altLang="en-US" sz="15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9330125" y="2161874"/>
            <a:ext cx="1830845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729</a:t>
            </a:r>
          </a:p>
          <a:p>
            <a:pPr algn="ctr"/>
            <a:r>
              <a:rPr lang="ru-RU" altLang="zh-CN" sz="1500" b="1" dirty="0" smtClean="0">
                <a:solidFill>
                  <a:srgbClr val="1F4278"/>
                </a:solidFill>
                <a:cs typeface="+mn-ea"/>
                <a:sym typeface="+mn-lt"/>
              </a:rPr>
              <a:t>Человек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25418" y="1447800"/>
            <a:ext cx="0" cy="49136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1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Капитальный ремонт домов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eva\Desktop\photo_2024-01-21_18-59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99" y="1363324"/>
            <a:ext cx="3240000" cy="3240000"/>
          </a:xfrm>
          <a:prstGeom prst="roundRect">
            <a:avLst>
              <a:gd name="adj" fmla="val 88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eva\Desktop\photo_2024-01-21_18-59-32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60" y="1363324"/>
            <a:ext cx="3240000" cy="3240000"/>
          </a:xfrm>
          <a:prstGeom prst="roundRect">
            <a:avLst>
              <a:gd name="adj" fmla="val 88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eva\Desktop\photo_2024-01-21_18-59-33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2" y="1363324"/>
            <a:ext cx="3240000" cy="3240000"/>
          </a:xfrm>
          <a:prstGeom prst="roundRect">
            <a:avLst>
              <a:gd name="adj" fmla="val 92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475999" y="5000619"/>
            <a:ext cx="6123906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2022 — </a:t>
            </a:r>
            <a:r>
              <a:rPr lang="ru-RU" altLang="zh-CN" sz="3500" b="1" dirty="0" smtClean="0">
                <a:solidFill>
                  <a:srgbClr val="52A9A3"/>
                </a:solidFill>
                <a:cs typeface="+mn-ea"/>
                <a:sym typeface="+mn-lt"/>
              </a:rPr>
              <a:t>152 дома</a:t>
            </a:r>
          </a:p>
          <a:p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2023 — </a:t>
            </a:r>
            <a:r>
              <a:rPr lang="ru-RU" altLang="zh-CN" sz="3500" b="1" dirty="0">
                <a:solidFill>
                  <a:srgbClr val="52A9A3"/>
                </a:solidFill>
                <a:cs typeface="+mn-ea"/>
                <a:sym typeface="+mn-lt"/>
              </a:rPr>
              <a:t>480 домов</a:t>
            </a:r>
          </a:p>
          <a:p>
            <a:r>
              <a:rPr lang="ru-RU" altLang="zh-CN" sz="3500" b="1" dirty="0" smtClean="0">
                <a:solidFill>
                  <a:srgbClr val="1F4278"/>
                </a:solidFill>
                <a:cs typeface="+mn-ea"/>
                <a:sym typeface="+mn-lt"/>
              </a:rPr>
              <a:t>2024 — </a:t>
            </a:r>
            <a:r>
              <a:rPr lang="ru-RU" altLang="zh-CN" sz="3500" b="1" dirty="0">
                <a:solidFill>
                  <a:srgbClr val="52A9A3"/>
                </a:solidFill>
                <a:cs typeface="+mn-ea"/>
                <a:sym typeface="+mn-lt"/>
              </a:rPr>
              <a:t>600 домов (план)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313712" y="5577700"/>
            <a:ext cx="40640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3000" b="1" dirty="0" smtClean="0">
                <a:solidFill>
                  <a:srgbClr val="1F4278"/>
                </a:solidFill>
                <a:cs typeface="+mn-ea"/>
                <a:sym typeface="+mn-lt"/>
              </a:rPr>
              <a:t>Отремонтировано:</a:t>
            </a:r>
            <a:endParaRPr lang="ru-RU" altLang="zh-CN" sz="30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0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543550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В 58 городах, поселках и деревнях установить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1200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светильников 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5000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светильников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оборудовать </a:t>
            </a:r>
          </a:p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Кирове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Благоустроить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площадь перед Вятской филармонией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 с установкой памятника Александру Невскому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Задачи </a:t>
            </a: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 сфере ЖКХ и благоустройства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88415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89733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2" y="189018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В рамках проекта «Чистая вода» завершить реализацию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4 проектов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по обеспечению жителей качественными услугами по водоснабжению и водоотведению в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Кирове, Омутнинске, Советске, </a:t>
            </a:r>
            <a:r>
              <a:rPr lang="ru-RU" altLang="zh-CN" sz="2200" b="1" dirty="0" err="1">
                <a:solidFill>
                  <a:srgbClr val="52A9A3"/>
                </a:solidFill>
                <a:cs typeface="+mn-ea"/>
                <a:sym typeface="+mn-lt"/>
              </a:rPr>
              <a:t>Малмыжском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 районе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Обеспечить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реконструкцию системы теплоснабжения города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Кирова</a:t>
            </a:r>
            <a:endParaRPr lang="ru-RU" altLang="zh-CN" sz="22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88265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2883997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Газификация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97" y="1520198"/>
            <a:ext cx="4015378" cy="401537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782424"/>
            <a:ext cx="6019800" cy="30008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5000" b="1" dirty="0" smtClean="0">
                <a:solidFill>
                  <a:srgbClr val="52A9A3"/>
                </a:solidFill>
                <a:cs typeface="+mn-ea"/>
                <a:sym typeface="+mn-lt"/>
              </a:rPr>
              <a:t>748,5 км сетей</a:t>
            </a: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необходимо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построить в Кировской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области в 2024 году 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обеспечить газификацию</a:t>
            </a:r>
          </a:p>
          <a:p>
            <a:r>
              <a:rPr lang="ru-RU" altLang="zh-CN" sz="4300" b="1" dirty="0" smtClean="0">
                <a:solidFill>
                  <a:srgbClr val="52A9A3"/>
                </a:solidFill>
                <a:cs typeface="+mn-ea"/>
                <a:sym typeface="+mn-lt"/>
              </a:rPr>
              <a:t>5392 домовладений</a:t>
            </a:r>
            <a:endParaRPr lang="ru-RU" altLang="zh-CN" sz="43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1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Газификация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338" name="Picture 2" descr="C:\Users\Seva\Desktop\карт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76" y="604076"/>
            <a:ext cx="463182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99825" y="2174656"/>
            <a:ext cx="6881588" cy="6247864"/>
          </a:xfrm>
          <a:prstGeom prst="rect">
            <a:avLst/>
          </a:prstGeom>
          <a:noFill/>
        </p:spPr>
        <p:txBody>
          <a:bodyPr wrap="square" numCol="2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г</a:t>
            </a:r>
            <a:r>
              <a:rPr lang="ru-RU" altLang="zh-CN" sz="1900" dirty="0">
                <a:solidFill>
                  <a:srgbClr val="1F4278"/>
                </a:solidFill>
                <a:cs typeface="+mn-ea"/>
                <a:sym typeface="+mn-lt"/>
              </a:rPr>
              <a:t>. 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Киров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г</a:t>
            </a:r>
            <a:r>
              <a:rPr lang="ru-RU" altLang="zh-CN" sz="1900" dirty="0">
                <a:solidFill>
                  <a:srgbClr val="1F4278"/>
                </a:solidFill>
                <a:cs typeface="+mn-ea"/>
                <a:sym typeface="+mn-lt"/>
              </a:rPr>
              <a:t>. 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Кирово-Чепецк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г</a:t>
            </a:r>
            <a:r>
              <a:rPr lang="ru-RU" altLang="zh-CN" sz="1900" dirty="0">
                <a:solidFill>
                  <a:srgbClr val="1F4278"/>
                </a:solidFill>
                <a:cs typeface="+mn-ea"/>
                <a:sym typeface="+mn-lt"/>
              </a:rPr>
              <a:t>. Вятские 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Поляны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г</a:t>
            </a:r>
            <a:r>
              <a:rPr lang="ru-RU" altLang="zh-CN" sz="1900" dirty="0">
                <a:solidFill>
                  <a:srgbClr val="1F4278"/>
                </a:solidFill>
                <a:cs typeface="+mn-ea"/>
                <a:sym typeface="+mn-lt"/>
              </a:rPr>
              <a:t>. 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Слободской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г</a:t>
            </a:r>
            <a:r>
              <a:rPr lang="ru-RU" altLang="zh-CN" sz="1900" dirty="0">
                <a:solidFill>
                  <a:srgbClr val="1F4278"/>
                </a:solidFill>
                <a:cs typeface="+mn-ea"/>
                <a:sym typeface="+mn-lt"/>
              </a:rPr>
              <a:t>. 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Котельнич 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Вятскополянский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Зуевский район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Кирово-Чепецкий район 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Куменский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Малмыжский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1900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Немский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округ 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Нолинский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Омутнинский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 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Оричевский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Слободской район </a:t>
            </a:r>
          </a:p>
          <a:p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Сунский район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Уржумский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Фаленский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округ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Белохолуницкий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</a:p>
          <a:p>
            <a:r>
              <a:rPr lang="ru-RU" altLang="zh-CN" sz="1900" dirty="0" err="1" smtClean="0">
                <a:solidFill>
                  <a:srgbClr val="1F4278"/>
                </a:solidFill>
                <a:cs typeface="+mn-ea"/>
                <a:sym typeface="+mn-lt"/>
              </a:rPr>
              <a:t>Юрьянский</a:t>
            </a:r>
            <a:r>
              <a:rPr lang="ru-RU" altLang="zh-CN" sz="1900" dirty="0" smtClean="0">
                <a:solidFill>
                  <a:srgbClr val="1F4278"/>
                </a:solidFill>
                <a:cs typeface="+mn-ea"/>
                <a:sym typeface="+mn-lt"/>
              </a:rPr>
              <a:t> район</a:t>
            </a:r>
            <a:endParaRPr lang="ru-RU" altLang="zh-CN" sz="19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99825" y="1719955"/>
            <a:ext cx="554355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Газовые сети будем строить в:</a:t>
            </a:r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81025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2023 году дважды повышали зарплату работникам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социальной сферы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с 1 января и с 1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сентября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2024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году по инициативе Президента Владимира Путина </a:t>
            </a:r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на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18,5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%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увеличивается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минимальный размер оплаты труда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и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составит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19 242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рубля 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Повышение заработной платы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va\Desktop\фф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9" y="1452100"/>
            <a:ext cx="4151575" cy="4151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5722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-171400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Программа «Дорожный миллиард»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26" y="1258549"/>
            <a:ext cx="2700000" cy="2700000"/>
          </a:xfrm>
          <a:prstGeom prst="roundRect">
            <a:avLst>
              <a:gd name="adj" fmla="val 72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26" y="4071880"/>
            <a:ext cx="2700000" cy="2700000"/>
          </a:xfrm>
          <a:prstGeom prst="roundRect">
            <a:avLst>
              <a:gd name="adj" fmla="val 91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52" y="1258549"/>
            <a:ext cx="2700000" cy="2700000"/>
          </a:xfrm>
          <a:prstGeom prst="roundRect">
            <a:avLst>
              <a:gd name="adj" fmla="val 756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52" y="4071880"/>
            <a:ext cx="2700000" cy="2700000"/>
          </a:xfrm>
          <a:prstGeom prst="roundRect">
            <a:avLst>
              <a:gd name="adj" fmla="val 872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34326" y="1700594"/>
            <a:ext cx="464159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В 2023 году в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Кировской области по 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программе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«Дорожный миллиард» отремонтировали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180 участков дорог 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протяженностью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138 км </a:t>
            </a:r>
          </a:p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70 муниципальных 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образованиях</a:t>
            </a:r>
          </a:p>
          <a:p>
            <a:endParaRPr lang="ru-RU" altLang="zh-CN" sz="20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Активность жителей в голосовании по программе за год выросла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в 5 раз</a:t>
            </a:r>
          </a:p>
          <a:p>
            <a:endParaRPr lang="ru-RU" altLang="zh-CN" sz="20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В 2024 году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программу расширят: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 проголосовать можно будет за </a:t>
            </a:r>
            <a:r>
              <a:rPr lang="ru-RU" altLang="zh-CN" sz="2000" b="1" dirty="0">
                <a:solidFill>
                  <a:srgbClr val="52A9A3"/>
                </a:solidFill>
                <a:cs typeface="+mn-ea"/>
                <a:sym typeface="+mn-lt"/>
              </a:rPr>
              <a:t>дороги с грунтовым </a:t>
            </a:r>
            <a:r>
              <a:rPr lang="ru-RU" altLang="zh-CN" sz="2000" b="1" dirty="0" smtClean="0">
                <a:solidFill>
                  <a:srgbClr val="52A9A3"/>
                </a:solidFill>
                <a:cs typeface="+mn-ea"/>
                <a:sym typeface="+mn-lt"/>
              </a:rPr>
              <a:t>покрытием</a:t>
            </a:r>
            <a:endParaRPr lang="ru-RU" altLang="zh-CN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" y="172338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eva\Desktop\checkmark copy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0" y="420897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eva\Desktop\checkmark copy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0" y="5416627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5037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-171400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357855"/>
            <a:ext cx="9799413" cy="107721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«Формирование комфортной городской среды»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26" y="1258549"/>
            <a:ext cx="2700000" cy="2700000"/>
          </a:xfrm>
          <a:prstGeom prst="roundRect">
            <a:avLst>
              <a:gd name="adj" fmla="val 721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26" y="4071880"/>
            <a:ext cx="2700000" cy="2700000"/>
          </a:xfrm>
          <a:prstGeom prst="roundRect">
            <a:avLst>
              <a:gd name="adj" fmla="val 91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52" y="1258549"/>
            <a:ext cx="2700000" cy="2700000"/>
          </a:xfrm>
          <a:prstGeom prst="roundRect">
            <a:avLst>
              <a:gd name="adj" fmla="val 756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8252" y="4071880"/>
            <a:ext cx="2700000" cy="2700000"/>
          </a:xfrm>
          <a:prstGeom prst="roundRect">
            <a:avLst>
              <a:gd name="adj" fmla="val 872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34326" y="1700594"/>
            <a:ext cx="4523474" cy="32778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2024 году по программе </a:t>
            </a:r>
            <a:r>
              <a:rPr lang="ru-RU" altLang="zh-CN" sz="2300" b="1" dirty="0">
                <a:solidFill>
                  <a:srgbClr val="52A9A3"/>
                </a:solidFill>
                <a:cs typeface="+mn-ea"/>
                <a:sym typeface="+mn-lt"/>
              </a:rPr>
              <a:t>«Формирование комфортной городской среды» 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в Кировской области необходимо благоустроить </a:t>
            </a:r>
            <a:r>
              <a:rPr lang="ru-RU" altLang="zh-CN" sz="2300" b="1" dirty="0">
                <a:solidFill>
                  <a:srgbClr val="52A9A3"/>
                </a:solidFill>
                <a:cs typeface="+mn-ea"/>
                <a:sym typeface="+mn-lt"/>
              </a:rPr>
              <a:t>46 общественных пространств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, </a:t>
            </a:r>
            <a:endParaRPr lang="ru-RU" altLang="zh-CN" sz="23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за </a:t>
            </a:r>
            <a:r>
              <a:rPr lang="ru-RU" altLang="zh-CN" sz="2300" b="1" dirty="0">
                <a:solidFill>
                  <a:srgbClr val="1F4278"/>
                </a:solidFill>
                <a:cs typeface="+mn-ea"/>
                <a:sym typeface="+mn-lt"/>
              </a:rPr>
              <a:t>которые проголосовали </a:t>
            </a:r>
            <a:r>
              <a:rPr lang="ru-RU" altLang="zh-CN" sz="2300" b="1" dirty="0" smtClean="0">
                <a:solidFill>
                  <a:srgbClr val="1F4278"/>
                </a:solidFill>
                <a:cs typeface="+mn-ea"/>
                <a:sym typeface="+mn-lt"/>
              </a:rPr>
              <a:t>жители</a:t>
            </a:r>
            <a:endParaRPr lang="ru-RU" altLang="zh-CN" sz="23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" y="1723386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54355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2023 году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Проекте поддержки местных инициатив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впервые приняли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участие все города и районы Кировской </a:t>
            </a:r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области, победителями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признаны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354 проекта</a:t>
            </a:r>
          </a:p>
          <a:p>
            <a:endParaRPr lang="ru-RU" altLang="zh-CN" sz="22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Конкурс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«Город добрых соседей»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,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 </a:t>
            </a:r>
            <a:r>
              <a:rPr lang="ru-RU" altLang="zh-CN" sz="2200" b="1" dirty="0">
                <a:solidFill>
                  <a:srgbClr val="1F4278"/>
                </a:solidFill>
                <a:cs typeface="+mn-ea"/>
                <a:sym typeface="+mn-lt"/>
              </a:rPr>
              <a:t>приуроченный к юбилею Кирова, вышел за рамки 650-летия: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выросло количество и качество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заявок</a:t>
            </a: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Активность граждан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884155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253380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02" y="1890182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29450" y="1857156"/>
            <a:ext cx="4691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200" b="1" dirty="0" smtClean="0">
                <a:solidFill>
                  <a:srgbClr val="1F4278"/>
                </a:solidFill>
                <a:cs typeface="+mn-ea"/>
                <a:sym typeface="+mn-lt"/>
              </a:rPr>
              <a:t>В 2024 году в Кировской области впервые пройдет конкурс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«Лучший </a:t>
            </a:r>
            <a:r>
              <a:rPr lang="ru-RU" altLang="zh-CN" sz="2200" b="1" dirty="0">
                <a:solidFill>
                  <a:srgbClr val="52A9A3"/>
                </a:solidFill>
                <a:cs typeface="+mn-ea"/>
                <a:sym typeface="+mn-lt"/>
              </a:rPr>
              <a:t>сельский населенный </a:t>
            </a:r>
            <a:r>
              <a:rPr lang="ru-RU" altLang="zh-CN" sz="2200" b="1" dirty="0" smtClean="0">
                <a:solidFill>
                  <a:srgbClr val="52A9A3"/>
                </a:solidFill>
                <a:cs typeface="+mn-ea"/>
                <a:sym typeface="+mn-lt"/>
              </a:rPr>
              <a:t>пункт»</a:t>
            </a:r>
          </a:p>
        </p:txBody>
      </p:sp>
    </p:spTree>
    <p:extLst>
      <p:ext uri="{BB962C8B-B14F-4D97-AF65-F5344CB8AC3E}">
        <p14:creationId xmlns:p14="http://schemas.microsoft.com/office/powerpoint/2010/main" val="42742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72" y="5037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3289392"/>
            <a:ext cx="981256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5000" b="1" dirty="0">
                <a:solidFill>
                  <a:srgbClr val="1F4278"/>
                </a:solidFill>
                <a:cs typeface="+mn-ea"/>
                <a:sym typeface="+mn-lt"/>
              </a:rPr>
              <a:t>Спасибо за </a:t>
            </a:r>
            <a:r>
              <a:rPr lang="ru-RU" altLang="zh-CN" sz="5000" b="1" dirty="0" smtClean="0">
                <a:solidFill>
                  <a:srgbClr val="1F4278"/>
                </a:solidFill>
                <a:cs typeface="+mn-ea"/>
                <a:sym typeface="+mn-lt"/>
              </a:rPr>
              <a:t>внимание</a:t>
            </a:r>
            <a:r>
              <a:rPr lang="en-US" altLang="zh-CN" sz="5000" b="1" dirty="0">
                <a:solidFill>
                  <a:srgbClr val="1F4278"/>
                </a:solidFill>
                <a:cs typeface="+mn-ea"/>
                <a:sym typeface="+mn-lt"/>
              </a:rPr>
              <a:t>!</a:t>
            </a:r>
            <a:endParaRPr lang="ru-RU" altLang="zh-CN" sz="5000" b="1" dirty="0" smtClean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4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50618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57201" y="286680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Кировская область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357855"/>
            <a:ext cx="9799413" cy="107721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Индекс промышленного производства </a:t>
            </a:r>
          </a:p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в обрабатывающих отраслях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884" y="1768042"/>
            <a:ext cx="2986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52A9A3"/>
                </a:solidFill>
                <a:cs typeface="+mn-ea"/>
              </a:rPr>
              <a:t>108,7%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5934" y="1768042"/>
            <a:ext cx="2986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52A9A3"/>
                </a:solidFill>
                <a:cs typeface="+mn-ea"/>
              </a:rPr>
              <a:t>107,5%</a:t>
            </a:r>
            <a:endParaRPr lang="ru-RU" sz="5000" b="1" dirty="0">
              <a:solidFill>
                <a:srgbClr val="52A9A3"/>
              </a:solidFill>
              <a:cs typeface="+mn-ea"/>
            </a:endParaRP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6191506" y="286680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Российская Федерация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3339418" y="1768042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5000" b="1" dirty="0">
                <a:solidFill>
                  <a:srgbClr val="52A9A3"/>
                </a:solidFill>
                <a:cs typeface="+mn-ea"/>
                <a:sym typeface="+mn-lt"/>
              </a:rPr>
              <a:t>&gt;</a:t>
            </a:r>
            <a:endParaRPr lang="zh-CN" altLang="en-US" sz="5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pic>
        <p:nvPicPr>
          <p:cNvPr id="3074" name="Picture 2" descr="C:\Users\Seva\Desktop\photo_2024-01-21_13-20-4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49" b="19747"/>
          <a:stretch/>
        </p:blipFill>
        <p:spPr bwMode="auto">
          <a:xfrm>
            <a:off x="3220994" y="3562349"/>
            <a:ext cx="5750521" cy="3076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08552" y="5431215"/>
            <a:ext cx="374332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 год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Региональный валовой продукт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637" y="3131189"/>
            <a:ext cx="2986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52A9A3"/>
                </a:solidFill>
                <a:cs typeface="+mn-ea"/>
              </a:rPr>
              <a:t>581</a:t>
            </a:r>
          </a:p>
          <a:p>
            <a:pPr algn="ctr"/>
            <a:r>
              <a:rPr lang="ru-RU" sz="3600" b="1" dirty="0" smtClean="0">
                <a:solidFill>
                  <a:srgbClr val="52A9A3"/>
                </a:solidFill>
                <a:cs typeface="+mn-ea"/>
              </a:rPr>
              <a:t>млрд </a:t>
            </a:r>
            <a:r>
              <a:rPr lang="ru-RU" sz="3600" b="1" dirty="0" err="1" smtClean="0">
                <a:solidFill>
                  <a:srgbClr val="52A9A3"/>
                </a:solidFill>
                <a:cs typeface="+mn-ea"/>
              </a:rPr>
              <a:t>руб</a:t>
            </a:r>
            <a:endParaRPr lang="ru-RU" sz="3600" b="1" dirty="0">
              <a:solidFill>
                <a:srgbClr val="52A9A3"/>
              </a:solidFill>
              <a:cs typeface="+mn-ea"/>
            </a:endParaRPr>
          </a:p>
        </p:txBody>
      </p:sp>
      <p:pic>
        <p:nvPicPr>
          <p:cNvPr id="4100" name="Picture 4" descr="C:\Users\Seva\Desktop\growth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77" y="2366073"/>
            <a:ext cx="3194732" cy="31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18914" y="1651033"/>
            <a:ext cx="2986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52A9A3"/>
                </a:solidFill>
                <a:cs typeface="+mn-ea"/>
              </a:rPr>
              <a:t>613</a:t>
            </a:r>
          </a:p>
          <a:p>
            <a:pPr algn="ctr"/>
            <a:r>
              <a:rPr lang="ru-RU" sz="3600" b="1" dirty="0" smtClean="0">
                <a:solidFill>
                  <a:srgbClr val="52A9A3"/>
                </a:solidFill>
                <a:cs typeface="+mn-ea"/>
              </a:rPr>
              <a:t>млрд </a:t>
            </a:r>
            <a:r>
              <a:rPr lang="ru-RU" sz="3600" b="1" dirty="0" err="1" smtClean="0">
                <a:solidFill>
                  <a:srgbClr val="52A9A3"/>
                </a:solidFill>
                <a:cs typeface="+mn-ea"/>
              </a:rPr>
              <a:t>руб</a:t>
            </a:r>
            <a:endParaRPr lang="ru-RU" sz="3600" b="1" dirty="0">
              <a:solidFill>
                <a:srgbClr val="52A9A3"/>
              </a:solidFill>
              <a:cs typeface="+mn-ea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102697" y="3976093"/>
            <a:ext cx="37433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2024 год</a:t>
            </a:r>
          </a:p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(план)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0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452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Производство молока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eva\Desktop\Текст для рубрики _Цитата_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59" y="123112"/>
            <a:ext cx="8258175" cy="63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2619375" y="5717195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2022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19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5086350" y="5717196"/>
            <a:ext cx="14192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2023</a:t>
            </a:r>
            <a:endParaRPr lang="zh-CN" altLang="en-US" sz="24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0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700113" y="5717194"/>
            <a:ext cx="15563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2024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(план)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3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7496174" y="120261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830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тыс. тонн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2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4794814" y="203958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819</a:t>
            </a:r>
          </a:p>
          <a:p>
            <a:pPr algn="ctr"/>
            <a:r>
              <a:rPr lang="ru-RU" altLang="zh-CN" sz="2000" b="1" dirty="0">
                <a:solidFill>
                  <a:srgbClr val="1F4278"/>
                </a:solidFill>
                <a:cs typeface="+mn-ea"/>
                <a:sym typeface="+mn-lt"/>
              </a:rPr>
              <a:t>т</a:t>
            </a:r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ыс. тонн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  <p:sp>
        <p:nvSpPr>
          <p:cNvPr id="21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2413565" y="2777121"/>
            <a:ext cx="18308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4000" b="1" dirty="0" smtClean="0">
                <a:solidFill>
                  <a:srgbClr val="1F4278"/>
                </a:solidFill>
                <a:cs typeface="+mn-ea"/>
                <a:sym typeface="+mn-lt"/>
              </a:rPr>
              <a:t>792</a:t>
            </a:r>
          </a:p>
          <a:p>
            <a:pPr algn="ctr"/>
            <a:r>
              <a:rPr lang="ru-RU" altLang="zh-CN" sz="2000" b="1" dirty="0" smtClean="0">
                <a:solidFill>
                  <a:srgbClr val="1F4278"/>
                </a:solidFill>
                <a:cs typeface="+mn-ea"/>
                <a:sym typeface="+mn-lt"/>
              </a:rPr>
              <a:t>тыс. тонн</a:t>
            </a:r>
            <a:endParaRPr lang="zh-CN" altLang="en-US" sz="2000" b="1" dirty="0">
              <a:solidFill>
                <a:srgbClr val="52A9A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6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81025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Объемы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поддержки сельского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хозяйства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сохраняются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,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но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средства будут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перераспределены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 между </a:t>
            </a:r>
            <a:r>
              <a:rPr lang="ru-RU" altLang="zh-CN" sz="2400" b="1" dirty="0" err="1" smtClean="0">
                <a:solidFill>
                  <a:srgbClr val="1F4278"/>
                </a:solidFill>
                <a:cs typeface="+mn-ea"/>
                <a:sym typeface="+mn-lt"/>
              </a:rPr>
              <a:t>подотраслями</a:t>
            </a:r>
            <a:endParaRPr lang="ru-RU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2024 году нужно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увеличить на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6000 гектаров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посевные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площади 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Важно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развивать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малые формы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хозяйствования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Сельское хозяйство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199" y="1452100"/>
            <a:ext cx="4151575" cy="4151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756624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85199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56" y="-25309"/>
            <a:ext cx="12192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5" descr="C:\Users\user\Desktop\Новости с фото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72" y="-25309"/>
            <a:ext cx="7159177" cy="68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5B35BD5-0DEE-4B8E-A668-3994E6585F32}"/>
              </a:ext>
            </a:extLst>
          </p:cNvPr>
          <p:cNvSpPr>
            <a:spLocks/>
          </p:cNvSpPr>
          <p:nvPr/>
        </p:nvSpPr>
        <p:spPr bwMode="auto">
          <a:xfrm rot="10800000">
            <a:off x="0" y="429603"/>
            <a:ext cx="457200" cy="933721"/>
          </a:xfrm>
          <a:custGeom>
            <a:avLst/>
            <a:gdLst>
              <a:gd name="T0" fmla="*/ 510 w 511"/>
              <a:gd name="T1" fmla="*/ 0 h 1043"/>
              <a:gd name="T2" fmla="*/ 13 w 511"/>
              <a:gd name="T3" fmla="*/ 497 h 1043"/>
              <a:gd name="T4" fmla="*/ 13 w 511"/>
              <a:gd name="T5" fmla="*/ 545 h 1043"/>
              <a:gd name="T6" fmla="*/ 511 w 511"/>
              <a:gd name="T7" fmla="*/ 1043 h 1043"/>
              <a:gd name="T8" fmla="*/ 510 w 511"/>
              <a:gd name="T9" fmla="*/ 0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1043">
                <a:moveTo>
                  <a:pt x="510" y="0"/>
                </a:moveTo>
                <a:cubicBezTo>
                  <a:pt x="13" y="497"/>
                  <a:pt x="13" y="497"/>
                  <a:pt x="13" y="497"/>
                </a:cubicBezTo>
                <a:cubicBezTo>
                  <a:pt x="0" y="510"/>
                  <a:pt x="0" y="532"/>
                  <a:pt x="13" y="545"/>
                </a:cubicBezTo>
                <a:cubicBezTo>
                  <a:pt x="511" y="1043"/>
                  <a:pt x="511" y="1043"/>
                  <a:pt x="511" y="1043"/>
                </a:cubicBezTo>
                <a:lnTo>
                  <a:pt x="510" y="0"/>
                </a:ln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9FD60C40-1431-4E1A-9B8C-22940AF52C7F}"/>
              </a:ext>
            </a:extLst>
          </p:cNvPr>
          <p:cNvSpPr txBox="1"/>
          <p:nvPr/>
        </p:nvSpPr>
        <p:spPr>
          <a:xfrm>
            <a:off x="1219200" y="1857156"/>
            <a:ext cx="581025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На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1 млрд рублей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выросло поступление налогов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от заготовки и переработки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древесины</a:t>
            </a: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Готовы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к аренде участки </a:t>
            </a:r>
            <a:endParaRPr lang="en-US" altLang="zh-CN" sz="2400" b="1" dirty="0" smtClean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с объемом заготовки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200 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тысяч кубометров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в год</a:t>
            </a:r>
            <a:endParaRPr lang="ru-RU" altLang="zh-CN" sz="2400" b="1" dirty="0">
              <a:solidFill>
                <a:srgbClr val="52A9A3"/>
              </a:solidFill>
              <a:cs typeface="+mn-ea"/>
              <a:sym typeface="+mn-lt"/>
            </a:endParaRPr>
          </a:p>
          <a:p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  <a:p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Важная задача </a:t>
            </a:r>
            <a:r>
              <a:rPr lang="ru-RU" altLang="zh-CN" sz="2400" b="1" dirty="0" smtClean="0">
                <a:solidFill>
                  <a:srgbClr val="1F4278"/>
                </a:solidFill>
                <a:cs typeface="+mn-ea"/>
                <a:sym typeface="+mn-lt"/>
              </a:rPr>
              <a:t>— </a:t>
            </a:r>
            <a:r>
              <a:rPr lang="ru-RU" altLang="zh-CN" sz="2400" b="1" dirty="0" smtClean="0">
                <a:solidFill>
                  <a:srgbClr val="52A9A3"/>
                </a:solidFill>
                <a:cs typeface="+mn-ea"/>
                <a:sym typeface="+mn-lt"/>
              </a:rPr>
              <a:t>сохранить 100</a:t>
            </a:r>
            <a:r>
              <a:rPr lang="ru-RU" altLang="zh-CN" sz="2400" b="1" dirty="0">
                <a:solidFill>
                  <a:srgbClr val="52A9A3"/>
                </a:solidFill>
                <a:cs typeface="+mn-ea"/>
                <a:sym typeface="+mn-lt"/>
              </a:rPr>
              <a:t>% </a:t>
            </a:r>
            <a:r>
              <a:rPr lang="ru-RU" altLang="zh-CN" sz="2400" b="1" dirty="0">
                <a:solidFill>
                  <a:srgbClr val="1F4278"/>
                </a:solidFill>
                <a:cs typeface="+mn-ea"/>
                <a:sym typeface="+mn-lt"/>
              </a:rPr>
              <a:t>выполнение плана по </a:t>
            </a:r>
            <a:r>
              <a:rPr lang="ru-RU" altLang="zh-CN" sz="2400" b="1" dirty="0" err="1" smtClean="0">
                <a:solidFill>
                  <a:srgbClr val="1F4278"/>
                </a:solidFill>
                <a:cs typeface="+mn-ea"/>
                <a:sym typeface="+mn-lt"/>
              </a:rPr>
              <a:t>лесовосстановлению</a:t>
            </a:r>
            <a:endParaRPr lang="ru-RU" altLang="zh-CN" sz="2400" b="1" dirty="0">
              <a:solidFill>
                <a:srgbClr val="1F4278"/>
              </a:solidFill>
              <a:cs typeface="+mn-ea"/>
              <a:sym typeface="+mn-lt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BCCE541-39CE-48EF-90C4-070737B70C77}"/>
              </a:ext>
            </a:extLst>
          </p:cNvPr>
          <p:cNvSpPr>
            <a:spLocks/>
          </p:cNvSpPr>
          <p:nvPr/>
        </p:nvSpPr>
        <p:spPr bwMode="auto">
          <a:xfrm>
            <a:off x="10599905" y="-600842"/>
            <a:ext cx="1592351" cy="1595865"/>
          </a:xfrm>
          <a:custGeom>
            <a:avLst/>
            <a:gdLst>
              <a:gd name="T0" fmla="*/ 320 w 349"/>
              <a:gd name="T1" fmla="*/ 135 h 350"/>
              <a:gd name="T2" fmla="*/ 135 w 349"/>
              <a:gd name="T3" fmla="*/ 320 h 350"/>
              <a:gd name="T4" fmla="*/ 29 w 349"/>
              <a:gd name="T5" fmla="*/ 320 h 350"/>
              <a:gd name="T6" fmla="*/ 29 w 349"/>
              <a:gd name="T7" fmla="*/ 320 h 350"/>
              <a:gd name="T8" fmla="*/ 29 w 349"/>
              <a:gd name="T9" fmla="*/ 215 h 350"/>
              <a:gd name="T10" fmla="*/ 214 w 349"/>
              <a:gd name="T11" fmla="*/ 29 h 350"/>
              <a:gd name="T12" fmla="*/ 320 w 349"/>
              <a:gd name="T13" fmla="*/ 29 h 350"/>
              <a:gd name="T14" fmla="*/ 320 w 349"/>
              <a:gd name="T15" fmla="*/ 29 h 350"/>
              <a:gd name="T16" fmla="*/ 320 w 349"/>
              <a:gd name="T17" fmla="*/ 13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9" h="350">
                <a:moveTo>
                  <a:pt x="320" y="135"/>
                </a:moveTo>
                <a:cubicBezTo>
                  <a:pt x="135" y="320"/>
                  <a:pt x="135" y="320"/>
                  <a:pt x="135" y="320"/>
                </a:cubicBezTo>
                <a:cubicBezTo>
                  <a:pt x="105" y="350"/>
                  <a:pt x="58" y="350"/>
                  <a:pt x="29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0" y="291"/>
                  <a:pt x="0" y="244"/>
                  <a:pt x="29" y="215"/>
                </a:cubicBezTo>
                <a:cubicBezTo>
                  <a:pt x="214" y="29"/>
                  <a:pt x="214" y="29"/>
                  <a:pt x="214" y="29"/>
                </a:cubicBezTo>
                <a:cubicBezTo>
                  <a:pt x="244" y="0"/>
                  <a:pt x="291" y="0"/>
                  <a:pt x="320" y="29"/>
                </a:cubicBezTo>
                <a:cubicBezTo>
                  <a:pt x="320" y="29"/>
                  <a:pt x="320" y="29"/>
                  <a:pt x="320" y="29"/>
                </a:cubicBezTo>
                <a:cubicBezTo>
                  <a:pt x="349" y="58"/>
                  <a:pt x="349" y="106"/>
                  <a:pt x="32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1"/>
            <a:ext cx="453651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39" name="文本框 15">
            <a:extLst>
              <a:ext uri="{FF2B5EF4-FFF2-40B4-BE49-F238E27FC236}">
                <a16:creationId xmlns:a16="http://schemas.microsoft.com/office/drawing/2014/main" xmlns="" id="{F6A4CB73-C750-48DE-90BD-C083452D57CC}"/>
              </a:ext>
            </a:extLst>
          </p:cNvPr>
          <p:cNvSpPr txBox="1"/>
          <p:nvPr/>
        </p:nvSpPr>
        <p:spPr>
          <a:xfrm>
            <a:off x="725712" y="604076"/>
            <a:ext cx="9799413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tabLst>
                <a:tab pos="4484688" algn="l"/>
              </a:tabLst>
            </a:pPr>
            <a:r>
              <a:rPr lang="ru-RU" altLang="zh-CN" sz="3200" dirty="0" smtClean="0">
                <a:solidFill>
                  <a:srgbClr val="1F4278"/>
                </a:solidFill>
                <a:latin typeface="Arial Black" pitchFamily="34" charset="0"/>
                <a:cs typeface="+mn-ea"/>
                <a:sym typeface="+mn-lt"/>
              </a:rPr>
              <a:t>Лесное хозяйство</a:t>
            </a:r>
            <a:endParaRPr lang="en-US" altLang="zh-CN" sz="3200" dirty="0">
              <a:solidFill>
                <a:srgbClr val="1F4278"/>
              </a:solidFill>
              <a:latin typeface="Arial Black" pitchFamily="34" charset="0"/>
              <a:cs typeface="+mn-ea"/>
              <a:sym typeface="+mn-lt"/>
            </a:endParaRPr>
          </a:p>
        </p:txBody>
      </p:sp>
      <p:pic>
        <p:nvPicPr>
          <p:cNvPr id="43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40" y="5892880"/>
            <a:ext cx="640400" cy="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199" y="1452100"/>
            <a:ext cx="4151575" cy="41515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8">
            <a:extLst>
              <a:ext uri="{FF2B5EF4-FFF2-40B4-BE49-F238E27FC236}">
                <a16:creationId xmlns:a16="http://schemas.microsoft.com/office/drawing/2014/main" xmlns="" id="{4FB7B3C8-F431-4EF3-900F-47E3B77C9241}"/>
              </a:ext>
            </a:extLst>
          </p:cNvPr>
          <p:cNvSpPr>
            <a:spLocks/>
          </p:cNvSpPr>
          <p:nvPr/>
        </p:nvSpPr>
        <p:spPr bwMode="auto">
          <a:xfrm>
            <a:off x="10421572" y="5037"/>
            <a:ext cx="2321737" cy="2319979"/>
          </a:xfrm>
          <a:custGeom>
            <a:avLst/>
            <a:gdLst>
              <a:gd name="T0" fmla="*/ 480 w 509"/>
              <a:gd name="T1" fmla="*/ 135 h 509"/>
              <a:gd name="T2" fmla="*/ 135 w 509"/>
              <a:gd name="T3" fmla="*/ 480 h 509"/>
              <a:gd name="T4" fmla="*/ 29 w 509"/>
              <a:gd name="T5" fmla="*/ 480 h 509"/>
              <a:gd name="T6" fmla="*/ 29 w 509"/>
              <a:gd name="T7" fmla="*/ 480 h 509"/>
              <a:gd name="T8" fmla="*/ 29 w 509"/>
              <a:gd name="T9" fmla="*/ 374 h 509"/>
              <a:gd name="T10" fmla="*/ 374 w 509"/>
              <a:gd name="T11" fmla="*/ 29 h 509"/>
              <a:gd name="T12" fmla="*/ 480 w 509"/>
              <a:gd name="T13" fmla="*/ 29 h 509"/>
              <a:gd name="T14" fmla="*/ 480 w 509"/>
              <a:gd name="T15" fmla="*/ 29 h 509"/>
              <a:gd name="T16" fmla="*/ 480 w 509"/>
              <a:gd name="T17" fmla="*/ 13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80" y="135"/>
                </a:moveTo>
                <a:cubicBezTo>
                  <a:pt x="135" y="480"/>
                  <a:pt x="135" y="480"/>
                  <a:pt x="135" y="480"/>
                </a:cubicBezTo>
                <a:cubicBezTo>
                  <a:pt x="106" y="509"/>
                  <a:pt x="59" y="509"/>
                  <a:pt x="29" y="480"/>
                </a:cubicBezTo>
                <a:cubicBezTo>
                  <a:pt x="29" y="480"/>
                  <a:pt x="29" y="480"/>
                  <a:pt x="29" y="480"/>
                </a:cubicBezTo>
                <a:cubicBezTo>
                  <a:pt x="0" y="451"/>
                  <a:pt x="0" y="403"/>
                  <a:pt x="29" y="374"/>
                </a:cubicBezTo>
                <a:cubicBezTo>
                  <a:pt x="374" y="29"/>
                  <a:pt x="374" y="29"/>
                  <a:pt x="374" y="29"/>
                </a:cubicBezTo>
                <a:cubicBezTo>
                  <a:pt x="403" y="0"/>
                  <a:pt x="451" y="0"/>
                  <a:pt x="480" y="29"/>
                </a:cubicBezTo>
                <a:cubicBezTo>
                  <a:pt x="480" y="29"/>
                  <a:pt x="480" y="29"/>
                  <a:pt x="480" y="29"/>
                </a:cubicBezTo>
                <a:cubicBezTo>
                  <a:pt x="509" y="58"/>
                  <a:pt x="509" y="106"/>
                  <a:pt x="480" y="135"/>
                </a:cubicBezTo>
                <a:close/>
              </a:path>
            </a:pathLst>
          </a:custGeom>
          <a:gradFill flip="none" rotWithShape="1">
            <a:gsLst>
              <a:gs pos="0">
                <a:srgbClr val="4CB99A">
                  <a:shade val="30000"/>
                  <a:satMod val="115000"/>
                </a:srgbClr>
              </a:gs>
              <a:gs pos="50000">
                <a:srgbClr val="4CB99A">
                  <a:shade val="67500"/>
                  <a:satMod val="115000"/>
                </a:srgbClr>
              </a:gs>
              <a:gs pos="100000">
                <a:srgbClr val="4CB9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191906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3349863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eva\Desktop\checkmark copy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2" y="4851999"/>
            <a:ext cx="356048" cy="3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41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759E"/>
      </a:accent1>
      <a:accent2>
        <a:srgbClr val="0B4F73"/>
      </a:accent2>
      <a:accent3>
        <a:srgbClr val="1798BB"/>
      </a:accent3>
      <a:accent4>
        <a:srgbClr val="00759E"/>
      </a:accent4>
      <a:accent5>
        <a:srgbClr val="0B4F73"/>
      </a:accent5>
      <a:accent6>
        <a:srgbClr val="1798BB"/>
      </a:accent6>
      <a:hlink>
        <a:srgbClr val="00759E"/>
      </a:hlink>
      <a:folHlink>
        <a:srgbClr val="BFBFBF"/>
      </a:folHlink>
    </a:clrScheme>
    <a:fontScheme name="50etaf1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0etaf1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2726</TotalTime>
  <Words>2057</Words>
  <Application>Microsoft Office PowerPoint</Application>
  <PresentationFormat>Произвольный</PresentationFormat>
  <Paragraphs>429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www.freeppt7.com</vt:lpstr>
      <vt:lpstr>www.jpppt.com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Борис А. Копенкин</cp:lastModifiedBy>
  <cp:revision>184</cp:revision>
  <cp:lastPrinted>2023-11-03T11:19:10Z</cp:lastPrinted>
  <dcterms:created xsi:type="dcterms:W3CDTF">2017-08-18T03:02:00Z</dcterms:created>
  <dcterms:modified xsi:type="dcterms:W3CDTF">2024-01-22T07:50:35Z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29a32c-a53b-47aa-9a3f-2a2bee8160ac_Enabled">
    <vt:lpwstr>true</vt:lpwstr>
  </property>
  <property fmtid="{D5CDD505-2E9C-101B-9397-08002B2CF9AE}" pid="3" name="MSIP_Label_da29a32c-a53b-47aa-9a3f-2a2bee8160ac_SetDate">
    <vt:lpwstr>2023-04-24T16:23:40Z</vt:lpwstr>
  </property>
  <property fmtid="{D5CDD505-2E9C-101B-9397-08002B2CF9AE}" pid="4" name="MSIP_Label_da29a32c-a53b-47aa-9a3f-2a2bee8160ac_Method">
    <vt:lpwstr>Privileged</vt:lpwstr>
  </property>
  <property fmtid="{D5CDD505-2E9C-101B-9397-08002B2CF9AE}" pid="5" name="MSIP_Label_da29a32c-a53b-47aa-9a3f-2a2bee8160ac_Name">
    <vt:lpwstr>Privatelabel</vt:lpwstr>
  </property>
  <property fmtid="{D5CDD505-2E9C-101B-9397-08002B2CF9AE}" pid="6" name="MSIP_Label_da29a32c-a53b-47aa-9a3f-2a2bee8160ac_SiteId">
    <vt:lpwstr>e7f10f6d-29dd-4a13-bcbd-035abd3d041c</vt:lpwstr>
  </property>
  <property fmtid="{D5CDD505-2E9C-101B-9397-08002B2CF9AE}" pid="7" name="MSIP_Label_da29a32c-a53b-47aa-9a3f-2a2bee8160ac_ActionId">
    <vt:lpwstr>9cc36502-e1bf-47ce-b3ba-341f4060ef14</vt:lpwstr>
  </property>
  <property fmtid="{D5CDD505-2E9C-101B-9397-08002B2CF9AE}" pid="8" name="MSIP_Label_da29a32c-a53b-47aa-9a3f-2a2bee8160ac_ContentBits">
    <vt:lpwstr>0</vt:lpwstr>
  </property>
</Properties>
</file>