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16" r:id="rId2"/>
    <p:sldId id="492" r:id="rId3"/>
    <p:sldId id="493" r:id="rId4"/>
    <p:sldId id="490" r:id="rId5"/>
    <p:sldId id="509" r:id="rId6"/>
    <p:sldId id="494" r:id="rId7"/>
    <p:sldId id="518" r:id="rId8"/>
    <p:sldId id="504" r:id="rId9"/>
    <p:sldId id="519" r:id="rId10"/>
    <p:sldId id="503" r:id="rId11"/>
    <p:sldId id="517" r:id="rId12"/>
    <p:sldId id="497" r:id="rId13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3133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6"/>
    <a:srgbClr val="ED1C24"/>
    <a:srgbClr val="EDEDED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74513" autoAdjust="0"/>
  </p:normalViewPr>
  <p:slideViewPr>
    <p:cSldViewPr snapToGrid="0">
      <p:cViewPr>
        <p:scale>
          <a:sx n="73" d="100"/>
          <a:sy n="73" d="100"/>
        </p:scale>
        <p:origin x="-6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2058" y="90"/>
      </p:cViewPr>
      <p:guideLst>
        <p:guide orient="horz" pos="2160"/>
        <p:guide orient="horz" pos="2141"/>
        <p:guide pos="3133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135615373620715E-2"/>
          <c:y val="1.4133159465721796E-2"/>
          <c:w val="0.70130166891019974"/>
          <c:h val="0.927691976640100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Предоставление доступа к патентным базам данных     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-2.7316607695774726E-2"/>
                  <c:y val="-2.531338145583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774776971588069E-3"/>
                  <c:y val="-1.8183957378942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297301491212801E-3"/>
                  <c:y val="2.73060362021361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8558563751026195E-3"/>
                  <c:y val="-2.98031579340292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</c:v>
                </c:pt>
                <c:pt idx="1">
                  <c:v>204</c:v>
                </c:pt>
                <c:pt idx="2">
                  <c:v>234</c:v>
                </c:pt>
                <c:pt idx="3">
                  <c:v>248</c:v>
                </c:pt>
                <c:pt idx="4">
                  <c:v>244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0BE-4966-9E50-D118D50E01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Оказание консультационной помощи по использованию патентных БД 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5045049039250289E-3"/>
                  <c:y val="-6.9715203330520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1045844035013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522380393404898E-3"/>
                  <c:y val="-3.0487013351682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7567573558875845E-3"/>
                  <c:y val="-2.3238401110173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8802555961316727E-3"/>
                  <c:y val="3.962197760596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3.253376155424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1261262259812655E-2"/>
                  <c:y val="-3.9505281887294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0090098078500578E-3"/>
                  <c:y val="-2.7886081332208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29</c:v>
                </c:pt>
                <c:pt idx="1">
                  <c:v>84</c:v>
                </c:pt>
                <c:pt idx="2">
                  <c:v>98</c:v>
                </c:pt>
                <c:pt idx="3">
                  <c:v>139</c:v>
                </c:pt>
                <c:pt idx="4">
                  <c:v>142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30BE-4966-9E50-D118D50E012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Предоставление доступа к непатентным БД 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>
                  <a:lumMod val="75000"/>
                </a:schemeClr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2.2735694177715804E-3"/>
                  <c:y val="-4.6593436458583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522524519625144E-3"/>
                  <c:y val="-6.9715203330520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522524519625144E-3"/>
                  <c:y val="2.3238401110173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3.7181441776277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0090098078500578E-3"/>
                  <c:y val="2.5562241221190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35</c:v>
                </c:pt>
                <c:pt idx="1">
                  <c:v>76</c:v>
                </c:pt>
                <c:pt idx="2">
                  <c:v>73</c:v>
                </c:pt>
                <c:pt idx="3">
                  <c:v>259</c:v>
                </c:pt>
                <c:pt idx="4">
                  <c:v>332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30BE-4966-9E50-D118D50E012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Предоставление базовых рекомендаций по лицензированию         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1.1261262259812572E-3"/>
                  <c:y val="-1.626688077712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178081902005245E-3"/>
                  <c:y val="2.10020215426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783786779437715E-3"/>
                  <c:y val="1.3943040666104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261262259812158E-3"/>
                  <c:y val="1.3943040666104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522524519625144E-3"/>
                  <c:y val="9.2953604440693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522524519625144E-3"/>
                  <c:y val="1.626688077712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3783786779438543E-3"/>
                  <c:y val="1.8590720888138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7567573558876253E-3"/>
                  <c:y val="-1.704129728494009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A-30BE-4966-9E50-D118D50E012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Оказание консультационной помощи по использованию непатентных БД             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1666670361306529E-2"/>
                  <c:y val="-2.3238401110173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575708839483659E-3"/>
                  <c:y val="-2.1045844035013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522524519625144E-3"/>
                  <c:y val="2.0914560999156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287854419741621E-3"/>
                  <c:y val="-3.9753260955024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3783786779437715E-3"/>
                  <c:y val="1.8590720888138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8828835818688832E-3"/>
                  <c:y val="-3.718144177627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7567573558876253E-3"/>
                  <c:y val="9.2953604440693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3783786779436891E-3"/>
                  <c:y val="2.0914560999156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41</c:v>
                </c:pt>
                <c:pt idx="1">
                  <c:v>128</c:v>
                </c:pt>
                <c:pt idx="2">
                  <c:v>93</c:v>
                </c:pt>
                <c:pt idx="3">
                  <c:v>123</c:v>
                </c:pt>
                <c:pt idx="4">
                  <c:v>121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0-30BE-4966-9E50-D118D50E012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Проведение конференций, семинаров и других мероприятий в регионе     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-4.2533787555312084E-2"/>
                  <c:y val="-9.2953604440693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786040007274638E-2"/>
                  <c:y val="-1.1619200555086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2533787555312043E-2"/>
                  <c:y val="-1.1619200555086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2533787555312084E-2"/>
                  <c:y val="-1.1619200555086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0281535103349649E-2"/>
                  <c:y val="-3.0209921443225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2882890232220535E-3"/>
                  <c:y val="-3.718144177627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6171172605090853E-2"/>
                  <c:y val="-4.1829121998312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3153156979601856E-2"/>
                  <c:y val="-1.39430406661042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7657661883526804E-2"/>
                  <c:y val="-1.626688077712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32</c:v>
                </c:pt>
                <c:pt idx="1">
                  <c:v>65</c:v>
                </c:pt>
                <c:pt idx="2">
                  <c:v>75</c:v>
                </c:pt>
                <c:pt idx="3">
                  <c:v>136</c:v>
                </c:pt>
                <c:pt idx="4">
                  <c:v>172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8-30BE-4966-9E50-D118D50E012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Количество участников мероприятий </c:v>
                </c:pt>
              </c:strCache>
            </c:strRef>
          </c:tx>
          <c:spPr>
            <a:ln w="25400" cap="rnd" cmpd="sng">
              <a:solidFill>
                <a:srgbClr val="C00000">
                  <a:alpha val="98000"/>
                </a:srgbClr>
              </a:solidFill>
              <a:round/>
              <a:headEnd type="none"/>
            </a:ln>
            <a:effectLst/>
          </c:spPr>
          <c:marker>
            <c:symbol val="plus"/>
            <c:size val="7"/>
            <c:spPr>
              <a:noFill/>
              <a:ln w="9525" cap="sq">
                <a:solidFill>
                  <a:schemeClr val="tx1"/>
                </a:solidFill>
                <a:prstDash val="solid"/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-2.595673232079802E-2"/>
                  <c:y val="-3.7400287718599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774776971587659E-2"/>
                  <c:y val="-4.4152962109329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405408101493985E-2"/>
                  <c:y val="-2.7886081332208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900903197568916E-2"/>
                  <c:y val="-3.4857601665260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0135136033831397E-2"/>
                  <c:y val="-3.2533761554242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mpd="sng">
                      <a:solidFill>
                        <a:srgbClr val="C00000"/>
                      </a:solidFill>
                      <a:prstDash val="solid"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1195</c:v>
                </c:pt>
                <c:pt idx="1">
                  <c:v>3125</c:v>
                </c:pt>
                <c:pt idx="2">
                  <c:v>5029</c:v>
                </c:pt>
                <c:pt idx="3">
                  <c:v>2576</c:v>
                </c:pt>
                <c:pt idx="4">
                  <c:v>5434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D-30BE-4966-9E50-D118D50E0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977152"/>
        <c:axId val="40978688"/>
      </c:lineChart>
      <c:catAx>
        <c:axId val="4097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978688"/>
        <c:crosses val="autoZero"/>
        <c:auto val="1"/>
        <c:lblAlgn val="ctr"/>
        <c:lblOffset val="100"/>
        <c:noMultiLvlLbl val="0"/>
      </c:catAx>
      <c:valAx>
        <c:axId val="4097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9771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44369435373611"/>
          <c:y val="3.5662711624982741E-3"/>
          <c:w val="0.25563058492326712"/>
          <c:h val="0.726120868038156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rgbClr val="0054A6"/>
      </a:solidFill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41B654-975E-4BEA-9C34-84A1A3802B0B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E932F4B-10CA-4304-BA75-68BDBE9AB3CB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FF0000"/>
              </a:solidFill>
            </a:rPr>
            <a:t>Помощь в оформление</a:t>
          </a:r>
          <a:endParaRPr lang="ru-RU" sz="2000" b="1" dirty="0" smtClean="0">
            <a:solidFill>
              <a:srgbClr val="FF0000"/>
            </a:solidFill>
          </a:endParaRPr>
        </a:p>
        <a:p>
          <a:pPr algn="l"/>
          <a:r>
            <a:rPr lang="ru-RU" sz="1600" b="1" dirty="0" smtClean="0">
              <a:solidFill>
                <a:srgbClr val="0070C0"/>
              </a:solidFill>
            </a:rPr>
            <a:t>документов на получение прав на РИД  </a:t>
          </a:r>
          <a:endParaRPr lang="ru-RU" sz="1600" b="1" dirty="0">
            <a:solidFill>
              <a:srgbClr val="0070C0"/>
            </a:solidFill>
          </a:endParaRPr>
        </a:p>
      </dgm:t>
    </dgm:pt>
    <dgm:pt modelId="{5CAB6A8E-C787-45F8-BFF1-992AC0ED8A1B}" type="parTrans" cxnId="{22596972-75B8-42D1-A9F4-3CC2E5F6DE00}">
      <dgm:prSet/>
      <dgm:spPr/>
      <dgm:t>
        <a:bodyPr/>
        <a:lstStyle/>
        <a:p>
          <a:endParaRPr lang="ru-RU"/>
        </a:p>
      </dgm:t>
    </dgm:pt>
    <dgm:pt modelId="{4FF765F9-59BC-4CF9-B3C7-423865BB937A}" type="sibTrans" cxnId="{22596972-75B8-42D1-A9F4-3CC2E5F6DE00}">
      <dgm:prSet/>
      <dgm:spPr/>
      <dgm:t>
        <a:bodyPr/>
        <a:lstStyle/>
        <a:p>
          <a:endParaRPr lang="ru-RU"/>
        </a:p>
      </dgm:t>
    </dgm:pt>
    <dgm:pt modelId="{CE1D6559-24EF-4708-98ED-5EFC1AA61BEF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rgbClr val="FF0000"/>
              </a:solidFill>
            </a:rPr>
            <a:t>Оказание консультационных услуг </a:t>
          </a:r>
        </a:p>
        <a:p>
          <a:pPr algn="ctr"/>
          <a:endParaRPr lang="ru-RU" sz="900" dirty="0" smtClean="0"/>
        </a:p>
        <a:p>
          <a:pPr algn="l"/>
          <a:r>
            <a:rPr lang="ru-RU" sz="1600" b="1" dirty="0" smtClean="0">
              <a:solidFill>
                <a:srgbClr val="0070C0"/>
              </a:solidFill>
            </a:rPr>
            <a:t>патентная стратегия хозяйствующего субъекта;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</a:rPr>
            <a:t>стратегии коммерциализации прав на РИД</a:t>
          </a:r>
        </a:p>
      </dgm:t>
    </dgm:pt>
    <dgm:pt modelId="{02A3D451-EE76-418A-8C97-A1409295F8D3}" type="parTrans" cxnId="{FFD5BB07-220F-4307-82E4-60B1878244F4}">
      <dgm:prSet/>
      <dgm:spPr/>
      <dgm:t>
        <a:bodyPr/>
        <a:lstStyle/>
        <a:p>
          <a:endParaRPr lang="ru-RU"/>
        </a:p>
      </dgm:t>
    </dgm:pt>
    <dgm:pt modelId="{F6257A4A-3DF0-49FD-808E-0EB1EDBA68F7}" type="sibTrans" cxnId="{FFD5BB07-220F-4307-82E4-60B1878244F4}">
      <dgm:prSet/>
      <dgm:spPr/>
      <dgm:t>
        <a:bodyPr/>
        <a:lstStyle/>
        <a:p>
          <a:endParaRPr lang="ru-RU"/>
        </a:p>
      </dgm:t>
    </dgm:pt>
    <dgm:pt modelId="{AD656BAC-2E80-40BE-8BE3-B4736A880D06}">
      <dgm:prSet phldrT="[Текст]" custT="1"/>
      <dgm:spPr/>
      <dgm:t>
        <a:bodyPr/>
        <a:lstStyle/>
        <a:p>
          <a:pPr algn="ctr"/>
          <a:endParaRPr lang="ru-RU" sz="1200" b="1" dirty="0" smtClean="0">
            <a:solidFill>
              <a:srgbClr val="FF0000"/>
            </a:solidFill>
          </a:endParaRPr>
        </a:p>
        <a:p>
          <a:pPr algn="ctr"/>
          <a:endParaRPr lang="ru-RU" sz="1200" b="1" dirty="0" smtClean="0">
            <a:solidFill>
              <a:srgbClr val="FF0000"/>
            </a:solidFill>
          </a:endParaRPr>
        </a:p>
        <a:p>
          <a:pPr algn="ctr"/>
          <a:endParaRPr lang="ru-RU" sz="1200" b="1" dirty="0" smtClean="0">
            <a:solidFill>
              <a:srgbClr val="FF0000"/>
            </a:solidFill>
          </a:endParaRPr>
        </a:p>
        <a:p>
          <a:pPr algn="ctr"/>
          <a:r>
            <a:rPr lang="ru-RU" sz="2000" b="1" dirty="0" smtClean="0">
              <a:solidFill>
                <a:srgbClr val="FF0000"/>
              </a:solidFill>
            </a:rPr>
            <a:t>Анализ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</a:rPr>
            <a:t>коммерческой деятельности;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</a:rPr>
            <a:t>технического уровня объектов хозяйственной деятельности;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</a:rPr>
            <a:t>научно-технического и инновационного потенциала; 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</a:rPr>
            <a:t>отбора рыночно-значимых проектов;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</a:rPr>
            <a:t>патентных исследований</a:t>
          </a:r>
        </a:p>
        <a:p>
          <a:pPr algn="l"/>
          <a:endParaRPr lang="ru-RU" sz="1600" b="1" dirty="0" smtClean="0">
            <a:solidFill>
              <a:srgbClr val="0070C0"/>
            </a:solidFill>
          </a:endParaRPr>
        </a:p>
        <a:p>
          <a:pPr algn="ctr"/>
          <a:endParaRPr lang="ru-RU" sz="1200" dirty="0" smtClean="0"/>
        </a:p>
        <a:p>
          <a:pPr algn="ctr"/>
          <a:endParaRPr lang="ru-RU" sz="1200" dirty="0"/>
        </a:p>
      </dgm:t>
    </dgm:pt>
    <dgm:pt modelId="{B48E5D12-3255-4975-A8FD-331B10E4CB15}" type="parTrans" cxnId="{FC26564C-3916-4B13-A8EE-33944E17AC88}">
      <dgm:prSet/>
      <dgm:spPr/>
      <dgm:t>
        <a:bodyPr/>
        <a:lstStyle/>
        <a:p>
          <a:endParaRPr lang="ru-RU"/>
        </a:p>
      </dgm:t>
    </dgm:pt>
    <dgm:pt modelId="{4829CADB-2598-4DD0-B9FB-ED1A6CCE8C91}" type="sibTrans" cxnId="{FC26564C-3916-4B13-A8EE-33944E17AC88}">
      <dgm:prSet/>
      <dgm:spPr/>
      <dgm:t>
        <a:bodyPr/>
        <a:lstStyle/>
        <a:p>
          <a:endParaRPr lang="ru-RU"/>
        </a:p>
      </dgm:t>
    </dgm:pt>
    <dgm:pt modelId="{0AA15C42-9C0C-4AFF-B326-6B992582DD86}">
      <dgm:prSet phldrT="[Текст]" custT="1"/>
      <dgm:spPr/>
      <dgm:t>
        <a:bodyPr/>
        <a:lstStyle/>
        <a:p>
          <a:pPr algn="ctr"/>
          <a:endParaRPr lang="ru-RU" sz="1200" dirty="0" smtClean="0"/>
        </a:p>
        <a:p>
          <a:pPr algn="ctr"/>
          <a:endParaRPr lang="ru-RU" sz="1800" b="1" dirty="0" smtClean="0">
            <a:solidFill>
              <a:srgbClr val="FF0000"/>
            </a:solidFill>
          </a:endParaRPr>
        </a:p>
        <a:p>
          <a:pPr algn="ctr"/>
          <a:r>
            <a:rPr lang="ru-RU" sz="2000" b="1" dirty="0" smtClean="0">
              <a:solidFill>
                <a:srgbClr val="FF0000"/>
              </a:solidFill>
            </a:rPr>
            <a:t>Разработка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</a:rPr>
            <a:t>рекомендаций о получении (оформлении) правовой охраны;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</a:rPr>
            <a:t>проектов лицензионных договоров, определение цены лицензии;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</a:rPr>
            <a:t>бизнес-планов инновационных договоров</a:t>
          </a:r>
        </a:p>
        <a:p>
          <a:pPr algn="ctr"/>
          <a:endParaRPr lang="ru-RU" sz="1200" dirty="0" smtClean="0"/>
        </a:p>
        <a:p>
          <a:pPr algn="ctr"/>
          <a:endParaRPr lang="ru-RU" sz="1200" dirty="0" smtClean="0"/>
        </a:p>
        <a:p>
          <a:pPr algn="ctr"/>
          <a:endParaRPr lang="ru-RU" sz="1200" dirty="0"/>
        </a:p>
      </dgm:t>
    </dgm:pt>
    <dgm:pt modelId="{CA6F929F-1480-4133-BA2F-8A01E7E3E2D3}" type="parTrans" cxnId="{9F374F0B-378C-49D9-A64A-58A0E92D7C5E}">
      <dgm:prSet/>
      <dgm:spPr/>
      <dgm:t>
        <a:bodyPr/>
        <a:lstStyle/>
        <a:p>
          <a:endParaRPr lang="ru-RU"/>
        </a:p>
      </dgm:t>
    </dgm:pt>
    <dgm:pt modelId="{1C72E6F1-DC85-45AC-A97D-F7848B684EC7}" type="sibTrans" cxnId="{9F374F0B-378C-49D9-A64A-58A0E92D7C5E}">
      <dgm:prSet/>
      <dgm:spPr/>
      <dgm:t>
        <a:bodyPr/>
        <a:lstStyle/>
        <a:p>
          <a:endParaRPr lang="ru-RU"/>
        </a:p>
      </dgm:t>
    </dgm:pt>
    <dgm:pt modelId="{FDB728A0-9E99-4469-A199-B07FD836D9FF}">
      <dgm:prSet phldrT="[Текст]" custT="1"/>
      <dgm:spPr/>
      <dgm:t>
        <a:bodyPr/>
        <a:lstStyle/>
        <a:p>
          <a:pPr algn="ctr"/>
          <a:endParaRPr lang="ru-RU" sz="1200" baseline="0" dirty="0" smtClean="0"/>
        </a:p>
        <a:p>
          <a:pPr algn="ctr"/>
          <a:endParaRPr lang="ru-RU" sz="1200" baseline="0" dirty="0" smtClean="0"/>
        </a:p>
        <a:p>
          <a:pPr algn="ctr"/>
          <a:endParaRPr lang="ru-RU" sz="1200" baseline="0" dirty="0" smtClean="0"/>
        </a:p>
        <a:p>
          <a:pPr algn="ctr"/>
          <a:endParaRPr lang="ru-RU" sz="2000" b="1" baseline="0" dirty="0" smtClean="0">
            <a:solidFill>
              <a:srgbClr val="FF0000"/>
            </a:solidFill>
          </a:endParaRPr>
        </a:p>
        <a:p>
          <a:pPr algn="ctr"/>
          <a:r>
            <a:rPr lang="ru-RU" sz="2000" b="1" baseline="0" dirty="0" smtClean="0">
              <a:solidFill>
                <a:srgbClr val="FF0000"/>
              </a:solidFill>
            </a:rPr>
            <a:t>Оценка</a:t>
          </a:r>
        </a:p>
        <a:p>
          <a:pPr algn="l"/>
          <a:r>
            <a:rPr lang="ru-RU" sz="1600" b="1" baseline="0" dirty="0" smtClean="0">
              <a:solidFill>
                <a:srgbClr val="0070C0"/>
              </a:solidFill>
            </a:rPr>
            <a:t>стоимости прав на РИД;</a:t>
          </a:r>
        </a:p>
        <a:p>
          <a:pPr algn="l"/>
          <a:r>
            <a:rPr lang="ru-RU" sz="1600" b="1" baseline="0" dirty="0" smtClean="0">
              <a:solidFill>
                <a:srgbClr val="0070C0"/>
              </a:solidFill>
            </a:rPr>
            <a:t>коммерческого потенциала научно-технических разработок</a:t>
          </a:r>
        </a:p>
        <a:p>
          <a:pPr algn="ctr"/>
          <a:endParaRPr lang="ru-RU" sz="1200" baseline="0" dirty="0" smtClean="0"/>
        </a:p>
        <a:p>
          <a:pPr algn="ctr"/>
          <a:endParaRPr lang="ru-RU" sz="1200" baseline="0" dirty="0" smtClean="0"/>
        </a:p>
        <a:p>
          <a:pPr algn="ctr"/>
          <a:endParaRPr lang="ru-RU" sz="1200" baseline="0" dirty="0" smtClean="0"/>
        </a:p>
        <a:p>
          <a:pPr algn="ctr"/>
          <a:endParaRPr lang="ru-RU" sz="1200" baseline="0" dirty="0" smtClean="0"/>
        </a:p>
        <a:p>
          <a:pPr algn="ctr"/>
          <a:endParaRPr lang="ru-RU" sz="1200" dirty="0"/>
        </a:p>
      </dgm:t>
    </dgm:pt>
    <dgm:pt modelId="{4CAC91C2-541F-4A38-A850-9D4C0DA2423F}" type="sibTrans" cxnId="{42E304E7-97B8-4121-8FF8-6ABEB1BE9127}">
      <dgm:prSet/>
      <dgm:spPr/>
      <dgm:t>
        <a:bodyPr/>
        <a:lstStyle/>
        <a:p>
          <a:endParaRPr lang="ru-RU"/>
        </a:p>
      </dgm:t>
    </dgm:pt>
    <dgm:pt modelId="{DE51E2E3-0ABA-4C78-A941-7764C94A8860}" type="parTrans" cxnId="{42E304E7-97B8-4121-8FF8-6ABEB1BE9127}">
      <dgm:prSet/>
      <dgm:spPr/>
      <dgm:t>
        <a:bodyPr/>
        <a:lstStyle/>
        <a:p>
          <a:endParaRPr lang="ru-RU"/>
        </a:p>
      </dgm:t>
    </dgm:pt>
    <dgm:pt modelId="{79399B6C-7456-412E-A5B2-A2B6770DBDBD}" type="pres">
      <dgm:prSet presAssocID="{2D41B654-975E-4BEA-9C34-84A1A3802B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728DDF-2A68-4920-B7BF-326FA87BA4E2}" type="pres">
      <dgm:prSet presAssocID="{3E932F4B-10CA-4304-BA75-68BDBE9AB3CB}" presName="node" presStyleLbl="node1" presStyleIdx="0" presStyleCnt="5" custLinFactNeighborY="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F20F1-2B29-40A2-8734-A73CF0867A87}" type="pres">
      <dgm:prSet presAssocID="{4FF765F9-59BC-4CF9-B3C7-423865BB937A}" presName="sibTrans" presStyleCnt="0"/>
      <dgm:spPr/>
    </dgm:pt>
    <dgm:pt modelId="{D7937F7D-F111-4D88-AFF1-AFB6BCDC1F7B}" type="pres">
      <dgm:prSet presAssocID="{CE1D6559-24EF-4708-98ED-5EFC1AA61BEF}" presName="node" presStyleLbl="node1" presStyleIdx="1" presStyleCnt="5" custScaleX="136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280ED-7B1F-460F-9711-0872371AD1CA}" type="pres">
      <dgm:prSet presAssocID="{F6257A4A-3DF0-49FD-808E-0EB1EDBA68F7}" presName="sibTrans" presStyleCnt="0"/>
      <dgm:spPr/>
    </dgm:pt>
    <dgm:pt modelId="{3E5A3FF4-0241-4F2E-93A4-51C5B67A4957}" type="pres">
      <dgm:prSet presAssocID="{FDB728A0-9E99-4469-A199-B07FD836D9FF}" presName="node" presStyleLbl="node1" presStyleIdx="2" presStyleCnt="5" custScaleX="110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FB99C-91D2-4A5B-99CE-330B2D8CCB3D}" type="pres">
      <dgm:prSet presAssocID="{4CAC91C2-541F-4A38-A850-9D4C0DA2423F}" presName="sibTrans" presStyleCnt="0"/>
      <dgm:spPr/>
    </dgm:pt>
    <dgm:pt modelId="{B601D895-65A3-41FC-B99B-DAAB3A3D2D1F}" type="pres">
      <dgm:prSet presAssocID="{AD656BAC-2E80-40BE-8BE3-B4736A880D06}" presName="node" presStyleLbl="node1" presStyleIdx="3" presStyleCnt="5" custScaleX="172367" custScaleY="127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F7B6A-86A4-433C-8203-8F79E4AF5917}" type="pres">
      <dgm:prSet presAssocID="{4829CADB-2598-4DD0-B9FB-ED1A6CCE8C91}" presName="sibTrans" presStyleCnt="0"/>
      <dgm:spPr/>
    </dgm:pt>
    <dgm:pt modelId="{5167570B-D0AB-4105-BA29-F5F932E57E1C}" type="pres">
      <dgm:prSet presAssocID="{0AA15C42-9C0C-4AFF-B326-6B992582DD86}" presName="node" presStyleLbl="node1" presStyleIdx="4" presStyleCnt="5" custScaleX="169342" custScaleY="119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596972-75B8-42D1-A9F4-3CC2E5F6DE00}" srcId="{2D41B654-975E-4BEA-9C34-84A1A3802B0B}" destId="{3E932F4B-10CA-4304-BA75-68BDBE9AB3CB}" srcOrd="0" destOrd="0" parTransId="{5CAB6A8E-C787-45F8-BFF1-992AC0ED8A1B}" sibTransId="{4FF765F9-59BC-4CF9-B3C7-423865BB937A}"/>
    <dgm:cxn modelId="{44324541-43EC-4EB1-BE65-99392C1CF3E4}" type="presOf" srcId="{3E932F4B-10CA-4304-BA75-68BDBE9AB3CB}" destId="{AF728DDF-2A68-4920-B7BF-326FA87BA4E2}" srcOrd="0" destOrd="0" presId="urn:microsoft.com/office/officeart/2005/8/layout/default"/>
    <dgm:cxn modelId="{FC26564C-3916-4B13-A8EE-33944E17AC88}" srcId="{2D41B654-975E-4BEA-9C34-84A1A3802B0B}" destId="{AD656BAC-2E80-40BE-8BE3-B4736A880D06}" srcOrd="3" destOrd="0" parTransId="{B48E5D12-3255-4975-A8FD-331B10E4CB15}" sibTransId="{4829CADB-2598-4DD0-B9FB-ED1A6CCE8C91}"/>
    <dgm:cxn modelId="{F22AF463-09D1-4269-8EB7-F745EE8491AF}" type="presOf" srcId="{FDB728A0-9E99-4469-A199-B07FD836D9FF}" destId="{3E5A3FF4-0241-4F2E-93A4-51C5B67A4957}" srcOrd="0" destOrd="0" presId="urn:microsoft.com/office/officeart/2005/8/layout/default"/>
    <dgm:cxn modelId="{FFD5BB07-220F-4307-82E4-60B1878244F4}" srcId="{2D41B654-975E-4BEA-9C34-84A1A3802B0B}" destId="{CE1D6559-24EF-4708-98ED-5EFC1AA61BEF}" srcOrd="1" destOrd="0" parTransId="{02A3D451-EE76-418A-8C97-A1409295F8D3}" sibTransId="{F6257A4A-3DF0-49FD-808E-0EB1EDBA68F7}"/>
    <dgm:cxn modelId="{42E304E7-97B8-4121-8FF8-6ABEB1BE9127}" srcId="{2D41B654-975E-4BEA-9C34-84A1A3802B0B}" destId="{FDB728A0-9E99-4469-A199-B07FD836D9FF}" srcOrd="2" destOrd="0" parTransId="{DE51E2E3-0ABA-4C78-A941-7764C94A8860}" sibTransId="{4CAC91C2-541F-4A38-A850-9D4C0DA2423F}"/>
    <dgm:cxn modelId="{84D3FE2B-C31C-4ECD-93E1-F4D4F8BE08DE}" type="presOf" srcId="{CE1D6559-24EF-4708-98ED-5EFC1AA61BEF}" destId="{D7937F7D-F111-4D88-AFF1-AFB6BCDC1F7B}" srcOrd="0" destOrd="0" presId="urn:microsoft.com/office/officeart/2005/8/layout/default"/>
    <dgm:cxn modelId="{9F374F0B-378C-49D9-A64A-58A0E92D7C5E}" srcId="{2D41B654-975E-4BEA-9C34-84A1A3802B0B}" destId="{0AA15C42-9C0C-4AFF-B326-6B992582DD86}" srcOrd="4" destOrd="0" parTransId="{CA6F929F-1480-4133-BA2F-8A01E7E3E2D3}" sibTransId="{1C72E6F1-DC85-45AC-A97D-F7848B684EC7}"/>
    <dgm:cxn modelId="{A4A99D3D-28BB-468C-834A-A01D52661A92}" type="presOf" srcId="{AD656BAC-2E80-40BE-8BE3-B4736A880D06}" destId="{B601D895-65A3-41FC-B99B-DAAB3A3D2D1F}" srcOrd="0" destOrd="0" presId="urn:microsoft.com/office/officeart/2005/8/layout/default"/>
    <dgm:cxn modelId="{D9F393CE-81DD-452C-B18B-BE0A5329CBD8}" type="presOf" srcId="{0AA15C42-9C0C-4AFF-B326-6B992582DD86}" destId="{5167570B-D0AB-4105-BA29-F5F932E57E1C}" srcOrd="0" destOrd="0" presId="urn:microsoft.com/office/officeart/2005/8/layout/default"/>
    <dgm:cxn modelId="{6B53BA6A-A5BA-49C3-AD14-95B9D6B48FF0}" type="presOf" srcId="{2D41B654-975E-4BEA-9C34-84A1A3802B0B}" destId="{79399B6C-7456-412E-A5B2-A2B6770DBDBD}" srcOrd="0" destOrd="0" presId="urn:microsoft.com/office/officeart/2005/8/layout/default"/>
    <dgm:cxn modelId="{DB917DE6-9122-461F-92C0-5964BC299BA2}" type="presParOf" srcId="{79399B6C-7456-412E-A5B2-A2B6770DBDBD}" destId="{AF728DDF-2A68-4920-B7BF-326FA87BA4E2}" srcOrd="0" destOrd="0" presId="urn:microsoft.com/office/officeart/2005/8/layout/default"/>
    <dgm:cxn modelId="{ACDC6F6F-0E2E-4CFC-9ECF-5AE5C8E32958}" type="presParOf" srcId="{79399B6C-7456-412E-A5B2-A2B6770DBDBD}" destId="{5BCF20F1-2B29-40A2-8734-A73CF0867A87}" srcOrd="1" destOrd="0" presId="urn:microsoft.com/office/officeart/2005/8/layout/default"/>
    <dgm:cxn modelId="{9A08D19B-C89D-465B-BA87-6EDB64A4AC6B}" type="presParOf" srcId="{79399B6C-7456-412E-A5B2-A2B6770DBDBD}" destId="{D7937F7D-F111-4D88-AFF1-AFB6BCDC1F7B}" srcOrd="2" destOrd="0" presId="urn:microsoft.com/office/officeart/2005/8/layout/default"/>
    <dgm:cxn modelId="{76CC957D-0506-4515-AE21-1FCA6878196F}" type="presParOf" srcId="{79399B6C-7456-412E-A5B2-A2B6770DBDBD}" destId="{F85280ED-7B1F-460F-9711-0872371AD1CA}" srcOrd="3" destOrd="0" presId="urn:microsoft.com/office/officeart/2005/8/layout/default"/>
    <dgm:cxn modelId="{AFACD6AE-FD9A-454C-8F94-9DC03E0B9577}" type="presParOf" srcId="{79399B6C-7456-412E-A5B2-A2B6770DBDBD}" destId="{3E5A3FF4-0241-4F2E-93A4-51C5B67A4957}" srcOrd="4" destOrd="0" presId="urn:microsoft.com/office/officeart/2005/8/layout/default"/>
    <dgm:cxn modelId="{08E2DF42-72E7-43A9-B353-E7E019EB7EFD}" type="presParOf" srcId="{79399B6C-7456-412E-A5B2-A2B6770DBDBD}" destId="{EE2FB99C-91D2-4A5B-99CE-330B2D8CCB3D}" srcOrd="5" destOrd="0" presId="urn:microsoft.com/office/officeart/2005/8/layout/default"/>
    <dgm:cxn modelId="{9ED33BD1-CF08-4A1C-8D8B-4955A74F57EF}" type="presParOf" srcId="{79399B6C-7456-412E-A5B2-A2B6770DBDBD}" destId="{B601D895-65A3-41FC-B99B-DAAB3A3D2D1F}" srcOrd="6" destOrd="0" presId="urn:microsoft.com/office/officeart/2005/8/layout/default"/>
    <dgm:cxn modelId="{AC88D949-BFF6-48C0-B272-804B324FC3D4}" type="presParOf" srcId="{79399B6C-7456-412E-A5B2-A2B6770DBDBD}" destId="{D24F7B6A-86A4-433C-8203-8F79E4AF5917}" srcOrd="7" destOrd="0" presId="urn:microsoft.com/office/officeart/2005/8/layout/default"/>
    <dgm:cxn modelId="{D149CE9B-442C-4FCD-88F8-016A59D7E246}" type="presParOf" srcId="{79399B6C-7456-412E-A5B2-A2B6770DBDBD}" destId="{5167570B-D0AB-4105-BA29-F5F932E57E1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28DDF-2A68-4920-B7BF-326FA87BA4E2}">
      <dsp:nvSpPr>
        <dsp:cNvPr id="0" name=""/>
        <dsp:cNvSpPr/>
      </dsp:nvSpPr>
      <dsp:spPr>
        <a:xfrm>
          <a:off x="855" y="115032"/>
          <a:ext cx="3139143" cy="1883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Помощь в оформление</a:t>
          </a:r>
          <a:endParaRPr lang="ru-RU" sz="2000" b="1" kern="1200" dirty="0" smtClean="0">
            <a:solidFill>
              <a:srgbClr val="FF0000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</a:rPr>
            <a:t>документов на получение прав на РИД  </a:t>
          </a:r>
          <a:endParaRPr lang="ru-RU" sz="1600" b="1" kern="1200" dirty="0">
            <a:solidFill>
              <a:srgbClr val="0070C0"/>
            </a:solidFill>
          </a:endParaRPr>
        </a:p>
      </dsp:txBody>
      <dsp:txXfrm>
        <a:off x="855" y="115032"/>
        <a:ext cx="3139143" cy="1883485"/>
      </dsp:txXfrm>
    </dsp:sp>
    <dsp:sp modelId="{D7937F7D-F111-4D88-AFF1-AFB6BCDC1F7B}">
      <dsp:nvSpPr>
        <dsp:cNvPr id="0" name=""/>
        <dsp:cNvSpPr/>
      </dsp:nvSpPr>
      <dsp:spPr>
        <a:xfrm>
          <a:off x="3453913" y="103034"/>
          <a:ext cx="4269485" cy="1883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Оказание консультационных услуг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</a:rPr>
            <a:t>патентная стратегия хозяйствующего субъекта;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</a:rPr>
            <a:t>стратегии коммерциализации прав на РИД</a:t>
          </a:r>
        </a:p>
      </dsp:txBody>
      <dsp:txXfrm>
        <a:off x="3453913" y="103034"/>
        <a:ext cx="4269485" cy="1883485"/>
      </dsp:txXfrm>
    </dsp:sp>
    <dsp:sp modelId="{3E5A3FF4-0241-4F2E-93A4-51C5B67A4957}">
      <dsp:nvSpPr>
        <dsp:cNvPr id="0" name=""/>
        <dsp:cNvSpPr/>
      </dsp:nvSpPr>
      <dsp:spPr>
        <a:xfrm>
          <a:off x="8037313" y="103034"/>
          <a:ext cx="3462663" cy="1883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baseline="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baseline="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baseline="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baseline="0" dirty="0" smtClean="0">
            <a:solidFill>
              <a:srgbClr val="FF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rgbClr val="FF0000"/>
              </a:solidFill>
            </a:rPr>
            <a:t>Оценка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70C0"/>
              </a:solidFill>
            </a:rPr>
            <a:t>стоимости прав на РИД;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70C0"/>
              </a:solidFill>
            </a:rPr>
            <a:t>коммерческого потенциала научно-технических разработок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baseline="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baseline="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baseline="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baseline="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8037313" y="103034"/>
        <a:ext cx="3462663" cy="1883485"/>
      </dsp:txXfrm>
    </dsp:sp>
    <dsp:sp modelId="{B601D895-65A3-41FC-B99B-DAAB3A3D2D1F}">
      <dsp:nvSpPr>
        <dsp:cNvPr id="0" name=""/>
        <dsp:cNvSpPr/>
      </dsp:nvSpPr>
      <dsp:spPr>
        <a:xfrm>
          <a:off x="230091" y="2300434"/>
          <a:ext cx="5410846" cy="24003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rgbClr val="FF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rgbClr val="FF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rgbClr val="FF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Анализ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</a:rPr>
            <a:t>коммерческой деятельности;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</a:rPr>
            <a:t>технического уровня объектов хозяйственной деятельности;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</a:rPr>
            <a:t>научно-технического и инновационного потенциала;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</a:rPr>
            <a:t>отбора рыночно-значимых проектов;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</a:rPr>
            <a:t>патентных исследований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70C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30091" y="2300434"/>
        <a:ext cx="5410846" cy="2400352"/>
      </dsp:txXfrm>
    </dsp:sp>
    <dsp:sp modelId="{5167570B-D0AB-4105-BA29-F5F932E57E1C}">
      <dsp:nvSpPr>
        <dsp:cNvPr id="0" name=""/>
        <dsp:cNvSpPr/>
      </dsp:nvSpPr>
      <dsp:spPr>
        <a:xfrm>
          <a:off x="5954852" y="2377704"/>
          <a:ext cx="5315887" cy="2245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FF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Разработка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</a:rPr>
            <a:t>рекомендаций о получении (оформлении) правовой охраны;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</a:rPr>
            <a:t>проектов лицензионных договоров, определение цены лицензии;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</a:rPr>
            <a:t>бизнес-планов инновационных договоров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954852" y="2377704"/>
        <a:ext cx="5315887" cy="2245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809" cy="341458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248" y="0"/>
            <a:ext cx="4303393" cy="341458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8F604427-A6C1-4C2B-B277-92C17896B565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219"/>
            <a:ext cx="4301809" cy="341457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248" y="6456219"/>
            <a:ext cx="4303393" cy="341457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293F0F64-77A1-4B18-B266-D740DB885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37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4302231" cy="341064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6" y="4"/>
            <a:ext cx="4302231" cy="341064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7C318CD5-ADE6-457F-962A-C55997576D8E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6" y="6456612"/>
            <a:ext cx="4302231" cy="341063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187B372C-D251-4BAE-B642-6AF6FB133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889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B372C-D251-4BAE-B642-6AF6FB13398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85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настоящее время ведется работа по созданию удобного и многофункционального продукта – портала е-ЦПТИ, который объединит пользователей – изобретателей и  специалистов ЦПТИ  онлайн на просторах в сети Интернет. Платформы проекта станет  доступной средой для получения знаний по основам интеллектуальной собственности, успешного саморазвития широкой общественности. 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B372C-D251-4BAE-B642-6AF6FB13398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229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настоящее время ведется работа по созданию удобного и многофункционального продукта – портала е-ЦПТИ, который объединит пользователей – изобретателей и  специалистов ЦПТИ  онлайн на просторах в сети Интернет. Платформы проекта станет  доступной средой для получения знаний по основам интеллектуальной собственности, успешного саморазвития широкой общественности. 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B372C-D251-4BAE-B642-6AF6FB13398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229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B372C-D251-4BAE-B642-6AF6FB13398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8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ЦПТИ - Международный проект реализуется в России с 2011 года, на основании Меморандума между Всемирной организацией по интеллектуальной собственности и Федеральной службой по интеллектуальной собственности.</a:t>
            </a:r>
          </a:p>
          <a:p>
            <a:r>
              <a:rPr lang="ru-RU" dirty="0" smtClean="0"/>
              <a:t>С 2019  года ЦПТИ реализуют  новую концепцию развития сети, в которой миссия ЦПТИ определена как патентно-информационная поддержка от идеи до коммерциализации РИД и средств индивидуализации в инновационном развитии регионов Российской Федерации, формирование патентной культуры российского общества, сохранение суверенитета страны в области ИС. </a:t>
            </a:r>
          </a:p>
          <a:p>
            <a:endParaRPr lang="ru-RU" dirty="0" smtClean="0"/>
          </a:p>
          <a:p>
            <a:r>
              <a:rPr lang="ru-RU" dirty="0" smtClean="0"/>
              <a:t>В Российской Федерации на 2022 год действуют 182 центра поддержки технологий и инноваций в 71 субъекте.  </a:t>
            </a:r>
          </a:p>
          <a:p>
            <a:r>
              <a:rPr lang="ru-RU" dirty="0" smtClean="0"/>
              <a:t>ЦПТИ  созданы  в хозяйствующих субъектах: НИИ, вузах, ТПП, центрах НТИ, библиотеках, образовательных организациях.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B372C-D251-4BAE-B642-6AF6FB13398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000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ЦПТИ предоставляют следующие услуги для пользователей:</a:t>
            </a:r>
          </a:p>
          <a:p>
            <a:pPr marL="170627" indent="-170627">
              <a:buFontTx/>
              <a:buChar char="-"/>
            </a:pPr>
            <a:r>
              <a:rPr lang="ru-RU" dirty="0" smtClean="0"/>
              <a:t>Консультации по вопросам ИС;</a:t>
            </a:r>
          </a:p>
          <a:p>
            <a:pPr marL="170627" indent="-170627">
              <a:buFontTx/>
              <a:buChar char="-"/>
            </a:pPr>
            <a:r>
              <a:rPr lang="ru-RU" dirty="0" smtClean="0"/>
              <a:t>Обеспечение доступа к ресурсам Роспатента;</a:t>
            </a:r>
          </a:p>
          <a:p>
            <a:pPr marL="170627" indent="-170627">
              <a:buFontTx/>
              <a:buChar char="-"/>
            </a:pPr>
            <a:r>
              <a:rPr lang="ru-RU" dirty="0" smtClean="0"/>
              <a:t>Обучение</a:t>
            </a:r>
            <a:r>
              <a:rPr lang="ru-RU" baseline="0" dirty="0" smtClean="0"/>
              <a:t> пользователей;</a:t>
            </a:r>
          </a:p>
          <a:p>
            <a:pPr marL="170627" indent="-170627">
              <a:buFontTx/>
              <a:buChar char="-"/>
            </a:pPr>
            <a:r>
              <a:rPr lang="ru-RU" baseline="0" dirty="0" smtClean="0"/>
              <a:t>Анализ патентной информации;</a:t>
            </a:r>
          </a:p>
          <a:p>
            <a:pPr marL="170627" indent="-170627">
              <a:buFontTx/>
              <a:buChar char="-"/>
            </a:pPr>
            <a:r>
              <a:rPr lang="ru-RU" baseline="0" dirty="0" smtClean="0"/>
              <a:t>Организация дистанционного обучения программам Академии ВОИС;</a:t>
            </a:r>
          </a:p>
          <a:p>
            <a:endParaRPr lang="ru-RU" baseline="0" dirty="0" smtClean="0"/>
          </a:p>
          <a:p>
            <a:pPr marL="170627" indent="-170627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B372C-D251-4BAE-B642-6AF6FB13398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774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B372C-D251-4BAE-B642-6AF6FB13398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21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B372C-D251-4BAE-B642-6AF6FB13398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28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Услуги</a:t>
            </a:r>
            <a:r>
              <a:rPr lang="ru-RU" baseline="0" dirty="0" smtClean="0"/>
              <a:t> предоставляемые на платной основе</a:t>
            </a:r>
          </a:p>
          <a:p>
            <a:endParaRPr lang="ru-RU" baseline="0" dirty="0" smtClean="0"/>
          </a:p>
          <a:p>
            <a:r>
              <a:rPr lang="ru-RU" baseline="0" dirty="0" smtClean="0"/>
              <a:t>Оформление документов на получение прав на РИД;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Оказание консультационных услуг по вопросам разработки и реализации патентной стратегии хозяйствующего субъекта; </a:t>
            </a:r>
          </a:p>
          <a:p>
            <a:r>
              <a:rPr lang="ru-RU" baseline="0" dirty="0" smtClean="0"/>
              <a:t>Оказание консультационных услуг по вопросам разработки и реализации стратегии коммерциализации прав на РИД;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Оценка стоимости прав на РИД; </a:t>
            </a:r>
          </a:p>
          <a:p>
            <a:r>
              <a:rPr lang="ru-RU" baseline="0" dirty="0" smtClean="0"/>
              <a:t>Оценка коммерческого потенциала научно-технических разработок;</a:t>
            </a:r>
          </a:p>
          <a:p>
            <a:endParaRPr lang="ru-RU" baseline="0" dirty="0" smtClean="0"/>
          </a:p>
          <a:p>
            <a:r>
              <a:rPr lang="ru-RU" baseline="0" dirty="0" smtClean="0"/>
              <a:t>Анализ </a:t>
            </a:r>
          </a:p>
          <a:p>
            <a:r>
              <a:rPr lang="ru-RU" baseline="0" dirty="0" smtClean="0"/>
              <a:t>Анализ коммерческой деятельности на основе патентной информации, включая лицензионную деятельность  разработчиков (организаций и фирм), производителей (поставщиков) продукции и фирм, предоставляющих услуги, их патентной политики для выявления конкурентов, потенциальных контрагентов, лицензиаров и лицензиатов, партнеров по сотрудничеству; подготовка отчетов по патентным ландшафтам; </a:t>
            </a:r>
          </a:p>
          <a:p>
            <a:r>
              <a:rPr lang="ru-RU" baseline="0" dirty="0" smtClean="0"/>
              <a:t>Исследование технического уровня объектов хозяйственной деятельности, выявление тенденций, обоснование   прогноза их развития; </a:t>
            </a:r>
          </a:p>
          <a:p>
            <a:r>
              <a:rPr lang="ru-RU" baseline="0" dirty="0" smtClean="0"/>
              <a:t>Проведение мониторинга научно-технического и инновационного потенциала, интеллектуальных ресурсов регионов; </a:t>
            </a:r>
          </a:p>
          <a:p>
            <a:r>
              <a:rPr lang="ru-RU" baseline="0" dirty="0" smtClean="0"/>
              <a:t>Проведение маркетинговых исследований с целью отбора рыночно-значимых проектов; </a:t>
            </a:r>
          </a:p>
          <a:p>
            <a:r>
              <a:rPr lang="ru-RU" baseline="0" dirty="0" smtClean="0"/>
              <a:t>Проведение патентных исследований, включая исследования технического уровня и тенденций развития объектов хозяйственной деятельности, их патентоспособности, патентной чистоты, конкурентоспособности на основе патентной и другой информации, и подготовка отчетов о патентных исследованиях в соответствии с ГОСТ Р 15.011-96; </a:t>
            </a:r>
          </a:p>
          <a:p>
            <a:endParaRPr lang="ru-RU" baseline="0" dirty="0" smtClean="0"/>
          </a:p>
          <a:p>
            <a:r>
              <a:rPr lang="ru-RU" baseline="0" dirty="0" smtClean="0"/>
              <a:t>Разработка рекомендаций о получении (оформлении) правовой охраны на выявленные результаты НИОКР  </a:t>
            </a:r>
            <a:br>
              <a:rPr lang="ru-RU" baseline="0" dirty="0" smtClean="0"/>
            </a:br>
            <a:r>
              <a:rPr lang="ru-RU" baseline="0" dirty="0" smtClean="0"/>
              <a:t>и использование их в гражданском обороте; </a:t>
            </a:r>
          </a:p>
          <a:p>
            <a:r>
              <a:rPr lang="ru-RU" baseline="0" dirty="0" smtClean="0"/>
              <a:t>Разработка проектов лицензионных договоров, определение цены лицензии; </a:t>
            </a:r>
          </a:p>
          <a:p>
            <a:r>
              <a:rPr lang="ru-RU" baseline="0" dirty="0" smtClean="0"/>
              <a:t>Разработка бизнес-планов инновационных проектов; 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B372C-D251-4BAE-B642-6AF6FB13398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177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В 2022 г. показатель  «Предоставление доступа к патентным базам данных», так </a:t>
            </a:r>
            <a:r>
              <a:rPr lang="ru-RU" dirty="0" smtClean="0"/>
              <a:t>244 пользователей  </a:t>
            </a:r>
            <a:r>
              <a:rPr lang="ru-RU" dirty="0" smtClean="0"/>
              <a:t>обратились к патентным базам данных. </a:t>
            </a:r>
            <a:r>
              <a:rPr lang="ru-RU" dirty="0" smtClean="0"/>
              <a:t>ЦПТИ </a:t>
            </a:r>
            <a:r>
              <a:rPr lang="ru-RU" dirty="0" smtClean="0"/>
              <a:t>проведено </a:t>
            </a:r>
            <a:r>
              <a:rPr lang="ru-RU" dirty="0" smtClean="0"/>
              <a:t>172 мероприятия: конференций</a:t>
            </a:r>
            <a:r>
              <a:rPr lang="ru-RU" dirty="0" smtClean="0"/>
              <a:t>, семинаров и других мероприятий по популяризации сферы интеллектуальной собственности, которые посетил </a:t>
            </a:r>
            <a:r>
              <a:rPr lang="ru-RU" dirty="0" smtClean="0"/>
              <a:t>5434человека.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B372C-D251-4BAE-B642-6AF6FB13398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431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B372C-D251-4BAE-B642-6AF6FB13398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411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Специалисты Центров оказывают всестороннюю поддержку изобретателям, подходят к решению вопросов комплексно  не только в получении охранных документов в виде патента или свидетельства, управлению объектами интеллектуальной собственности (ОИС) в хозяйственной деятельности предприятий, оказывается помощь и предоставляется возможность работы с отдаленными базами к патентной и иной научно-технической информации (как к рефератам, так и полнотекстовым базам данных).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B372C-D251-4BAE-B642-6AF6FB13398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8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1088" y="316"/>
            <a:ext cx="3960537" cy="33592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2442" y="757941"/>
            <a:ext cx="2817486" cy="82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4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0D2CBA-0253-4A43-B45C-52D922EF6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0296" y="6248215"/>
            <a:ext cx="1029803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F86C1C45-9BD7-47C8-B7F2-11427550BA3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71470" y="471001"/>
            <a:ext cx="1252704" cy="36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1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0D2CBA-0253-4A43-B45C-52D922EF6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0297" y="6248216"/>
            <a:ext cx="1029803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F86C1C45-9BD7-47C8-B7F2-11427550BA3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71471" y="471001"/>
            <a:ext cx="1252704" cy="3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1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DA5BD5-D9BD-44E0-9127-BFAA47035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3525" y="61134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ED1C24"/>
                </a:solidFill>
              </a:defRPr>
            </a:lvl1pPr>
          </a:lstStyle>
          <a:p>
            <a:fld id="{F86C1C45-9BD7-47C8-B7F2-11427550BA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86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54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9064" y="3244334"/>
            <a:ext cx="8869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«Центры поддержки технологий и инноваций (ЦПТИ)»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2777" y="475170"/>
            <a:ext cx="9078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54A6"/>
                </a:solidFill>
              </a:rPr>
              <a:t>Межрегиональная Школа гражданской активности</a:t>
            </a:r>
          </a:p>
          <a:p>
            <a:pPr algn="ctr"/>
            <a:r>
              <a:rPr lang="ru-RU" b="1" dirty="0">
                <a:solidFill>
                  <a:srgbClr val="0054A6"/>
                </a:solidFill>
              </a:rPr>
              <a:t>п</a:t>
            </a:r>
            <a:r>
              <a:rPr lang="ru-RU" b="1" dirty="0" smtClean="0">
                <a:solidFill>
                  <a:srgbClr val="0054A6"/>
                </a:solidFill>
              </a:rPr>
              <a:t>о реализации Национальной стратегии действий в интересах женщин</a:t>
            </a:r>
            <a:endParaRPr lang="ru-RU" b="1" dirty="0">
              <a:solidFill>
                <a:srgbClr val="0054A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6061165" y="5238199"/>
            <a:ext cx="5269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54A6"/>
                </a:solidFill>
              </a:rPr>
              <a:t>СОРОКИНА ТАТЬЯНА ВАСИЛЬЕВНА, </a:t>
            </a:r>
          </a:p>
          <a:p>
            <a:r>
              <a:rPr lang="ru-RU" b="1" dirty="0" smtClean="0">
                <a:solidFill>
                  <a:srgbClr val="0054A6"/>
                </a:solidFill>
              </a:rPr>
              <a:t>руководитель ЦПТИ КОУНБ и. А. И. Герцена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354039" y="297637"/>
            <a:ext cx="1629410" cy="10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2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8537" y="118290"/>
            <a:ext cx="8940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ЦПТИ </a:t>
            </a:r>
            <a:r>
              <a:rPr lang="ru-RU" sz="2000" b="1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НОВАЯ КОММУНИКАТИВНАЯ ПЛОЩАДКА ДЛЯ УЧАСТНИКОВ ИННОВАЦИОННОЙ ДЕЯТЕЛЬНОСТИ </a:t>
            </a:r>
            <a:r>
              <a:rPr lang="ru-RU" sz="2000" b="1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 </a:t>
            </a:r>
            <a:endParaRPr lang="ru-RU" sz="2000" b="1" dirty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8250" y="942741"/>
            <a:ext cx="7171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dirty="0">
                <a:solidFill>
                  <a:srgbClr val="0054A6"/>
                </a:solidFill>
              </a:rPr>
              <a:t>https://herzenlib.ru/cpti</a:t>
            </a:r>
            <a:endParaRPr lang="ru-RU" dirty="0">
              <a:solidFill>
                <a:srgbClr val="0054A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8" r="7587" b="4202"/>
          <a:stretch/>
        </p:blipFill>
        <p:spPr bwMode="auto">
          <a:xfrm>
            <a:off x="945468" y="1476109"/>
            <a:ext cx="8713325" cy="493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s://sun9-45.userapi.com/impg/HorTUIEb2c0gJSVK6Eenh5BJ8x5Lf1clX_WnnQ/nDTu6n2fZL8.jpg?size=132x132&amp;quality=96&amp;sign=14dbcc11142a6ad2af11191e6689536d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206" y="2488893"/>
            <a:ext cx="2116183" cy="211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5"/>
          <a:stretch>
            <a:fillRect/>
          </a:stretch>
        </p:blipFill>
        <p:spPr>
          <a:xfrm>
            <a:off x="10298873" y="325478"/>
            <a:ext cx="1629410" cy="10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8537" y="472233"/>
            <a:ext cx="8940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ЦПТИ В СОЦИАЛЬНЫХ СЕТЯХ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8250" y="942741"/>
            <a:ext cx="7171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dirty="0">
                <a:solidFill>
                  <a:srgbClr val="0054A6"/>
                </a:solidFill>
              </a:rPr>
              <a:t>https://vk.com/cptiherzen</a:t>
            </a:r>
            <a:endParaRPr lang="ru-RU" dirty="0">
              <a:solidFill>
                <a:srgbClr val="0054A6"/>
              </a:solidFill>
            </a:endParaRPr>
          </a:p>
        </p:txBody>
      </p:sp>
      <p:pic>
        <p:nvPicPr>
          <p:cNvPr id="9" name="Picture 2" descr="https://sun9-44.userapi.com/impg/J6_T7RakYew9e9b9ZVR23NXeYIUvlJNefJBn9w/upxbyKd51sM.jpg?size=132x132&amp;quality=96&amp;sign=5f3e6d5e1e20dff0213087b02faa3a9a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472" y="2378898"/>
            <a:ext cx="2398225" cy="239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t="9204" r="6737" b="3987"/>
          <a:stretch/>
        </p:blipFill>
        <p:spPr bwMode="auto">
          <a:xfrm>
            <a:off x="1123405" y="1566829"/>
            <a:ext cx="7798526" cy="482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10262355" y="371645"/>
            <a:ext cx="1629410" cy="10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65521D9B-18C7-4EE0-8811-EB061FE54AE8}"/>
              </a:ext>
            </a:extLst>
          </p:cNvPr>
          <p:cNvSpPr txBox="1">
            <a:spLocks/>
          </p:cNvSpPr>
          <p:nvPr/>
        </p:nvSpPr>
        <p:spPr>
          <a:xfrm>
            <a:off x="1927953" y="2181498"/>
            <a:ext cx="8360228" cy="30328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cap="none" dirty="0" smtClean="0">
                <a:solidFill>
                  <a:srgbClr val="0070C0"/>
                </a:solidFill>
              </a:rPr>
              <a:t>Руководитель ЦПТИ </a:t>
            </a:r>
            <a:endParaRPr lang="ru-RU" sz="3200" b="1" cap="none" dirty="0" smtClean="0">
              <a:solidFill>
                <a:srgbClr val="0070C0"/>
              </a:solidFill>
            </a:endParaRPr>
          </a:p>
          <a:p>
            <a:pPr algn="ctr"/>
            <a:endParaRPr lang="ru-RU" sz="2000" b="1" cap="none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cap="none" dirty="0" smtClean="0">
                <a:solidFill>
                  <a:srgbClr val="0070C0"/>
                </a:solidFill>
              </a:rPr>
              <a:t>Сорокина Татьяна Васильевна</a:t>
            </a:r>
            <a:endParaRPr lang="ru-RU" sz="2800" b="1" cap="none" dirty="0">
              <a:solidFill>
                <a:srgbClr val="0070C0"/>
              </a:solidFill>
            </a:endParaRPr>
          </a:p>
          <a:p>
            <a:pPr algn="ctr"/>
            <a:endParaRPr lang="ru-RU" sz="2000" b="1" cap="none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cap="none" dirty="0" smtClean="0">
                <a:solidFill>
                  <a:srgbClr val="0070C0"/>
                </a:solidFill>
              </a:rPr>
              <a:t>тел</a:t>
            </a:r>
            <a:r>
              <a:rPr lang="ru-RU" sz="2000" b="1" cap="none" dirty="0">
                <a:solidFill>
                  <a:srgbClr val="0070C0"/>
                </a:solidFill>
              </a:rPr>
              <a:t>.: +7 </a:t>
            </a:r>
            <a:r>
              <a:rPr lang="ru-RU" sz="2000" b="1" cap="none" dirty="0" smtClean="0">
                <a:solidFill>
                  <a:srgbClr val="0070C0"/>
                </a:solidFill>
              </a:rPr>
              <a:t>(953) </a:t>
            </a:r>
            <a:r>
              <a:rPr lang="en-US" sz="2000" b="1" cap="none" dirty="0" smtClean="0">
                <a:solidFill>
                  <a:srgbClr val="0070C0"/>
                </a:solidFill>
              </a:rPr>
              <a:t>76-17-29</a:t>
            </a:r>
            <a:r>
              <a:rPr lang="ru-RU" sz="2000" b="1" cap="none" dirty="0" smtClean="0">
                <a:solidFill>
                  <a:srgbClr val="0070C0"/>
                </a:solidFill>
              </a:rPr>
              <a:t>;</a:t>
            </a:r>
            <a:endParaRPr lang="ru-RU" sz="2000" b="1" cap="none" dirty="0">
              <a:solidFill>
                <a:srgbClr val="0070C0"/>
              </a:solidFill>
            </a:endParaRPr>
          </a:p>
          <a:p>
            <a:pPr algn="ctr"/>
            <a:endParaRPr lang="ru-RU" sz="2000" b="1" cap="none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cap="none" dirty="0" smtClean="0">
                <a:solidFill>
                  <a:srgbClr val="0070C0"/>
                </a:solidFill>
              </a:rPr>
              <a:t>e-mail</a:t>
            </a:r>
            <a:r>
              <a:rPr lang="ru-RU" sz="2000" b="1" cap="none" dirty="0">
                <a:solidFill>
                  <a:srgbClr val="0070C0"/>
                </a:solidFill>
              </a:rPr>
              <a:t>: </a:t>
            </a:r>
            <a:r>
              <a:rPr lang="en-US" sz="2000" b="1" cap="none" dirty="0" smtClean="0">
                <a:solidFill>
                  <a:srgbClr val="0070C0"/>
                </a:solidFill>
              </a:rPr>
              <a:t>otl@herzenlib.ru</a:t>
            </a:r>
            <a:endParaRPr lang="ru-RU" sz="2000" b="1" cap="none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7953" y="601205"/>
            <a:ext cx="8360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b="1" dirty="0">
                <a:solidFill>
                  <a:srgbClr val="FF0000"/>
                </a:solidFill>
              </a:rPr>
              <a:t>СПАСИБО</a:t>
            </a:r>
            <a:r>
              <a:rPr lang="ru-RU" sz="3600" b="1" dirty="0">
                <a:solidFill>
                  <a:srgbClr val="0054A6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ЗА</a:t>
            </a:r>
            <a:r>
              <a:rPr lang="ru-RU" sz="3600" b="1" dirty="0">
                <a:solidFill>
                  <a:srgbClr val="0054A6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ВНИМАНИЕ!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647" y="4208212"/>
            <a:ext cx="2995616" cy="267137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endParaRPr lang="ru-RU" sz="1800" baseline="0" dirty="0" smtClean="0"/>
          </a:p>
        </p:txBody>
      </p:sp>
      <p:pic>
        <p:nvPicPr>
          <p:cNvPr id="21" name="Рисунок 20"/>
          <p:cNvPicPr/>
          <p:nvPr/>
        </p:nvPicPr>
        <p:blipFill>
          <a:blip r:embed="rId3"/>
          <a:stretch>
            <a:fillRect/>
          </a:stretch>
        </p:blipFill>
        <p:spPr>
          <a:xfrm>
            <a:off x="10153741" y="423672"/>
            <a:ext cx="1629410" cy="10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1692" y="341524"/>
            <a:ext cx="3684879" cy="369332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Международный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проект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ВОИС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Выноска 1 8"/>
          <p:cNvSpPr/>
          <p:nvPr/>
        </p:nvSpPr>
        <p:spPr>
          <a:xfrm>
            <a:off x="9420707" y="3228270"/>
            <a:ext cx="1400176" cy="619239"/>
          </a:xfrm>
          <a:prstGeom prst="borderCallout1">
            <a:avLst>
              <a:gd name="adj1" fmla="val 50773"/>
              <a:gd name="adj2" fmla="val -17776"/>
              <a:gd name="adj3" fmla="val 53939"/>
              <a:gd name="adj4" fmla="val -51348"/>
            </a:avLst>
          </a:prstGeom>
          <a:noFill/>
          <a:ln>
            <a:solidFill>
              <a:srgbClr val="0054A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9394573" y="2517397"/>
            <a:ext cx="1400176" cy="619239"/>
          </a:xfrm>
          <a:prstGeom prst="borderCallout1">
            <a:avLst>
              <a:gd name="adj1" fmla="val 67453"/>
              <a:gd name="adj2" fmla="val -9120"/>
              <a:gd name="adj3" fmla="val 68172"/>
              <a:gd name="adj4" fmla="val -49414"/>
            </a:avLst>
          </a:prstGeom>
          <a:noFill/>
          <a:ln>
            <a:solidFill>
              <a:srgbClr val="0054A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116 / 135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Выноска 1 11"/>
          <p:cNvSpPr/>
          <p:nvPr/>
        </p:nvSpPr>
        <p:spPr>
          <a:xfrm>
            <a:off x="9394573" y="1729649"/>
            <a:ext cx="1400176" cy="668324"/>
          </a:xfrm>
          <a:prstGeom prst="borderCallout1">
            <a:avLst>
              <a:gd name="adj1" fmla="val 57503"/>
              <a:gd name="adj2" fmla="val -8333"/>
              <a:gd name="adj3" fmla="val 56597"/>
              <a:gd name="adj4" fmla="val -47841"/>
            </a:avLst>
          </a:prstGeom>
          <a:noFill/>
          <a:ln>
            <a:solidFill>
              <a:srgbClr val="0054A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ED1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74/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84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Выноска 1 12"/>
          <p:cNvSpPr/>
          <p:nvPr/>
        </p:nvSpPr>
        <p:spPr>
          <a:xfrm>
            <a:off x="9434540" y="3964545"/>
            <a:ext cx="1400176" cy="619239"/>
          </a:xfrm>
          <a:prstGeom prst="borderCallout1">
            <a:avLst>
              <a:gd name="adj1" fmla="val 36689"/>
              <a:gd name="adj2" fmla="val -10055"/>
              <a:gd name="adj3" fmla="val 33554"/>
              <a:gd name="adj4" fmla="val -48840"/>
            </a:avLst>
          </a:prstGeom>
          <a:noFill/>
          <a:ln>
            <a:solidFill>
              <a:srgbClr val="0054A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Выноска 1 13"/>
          <p:cNvSpPr/>
          <p:nvPr/>
        </p:nvSpPr>
        <p:spPr>
          <a:xfrm>
            <a:off x="9434539" y="4738020"/>
            <a:ext cx="1400177" cy="600270"/>
          </a:xfrm>
          <a:prstGeom prst="borderCallout1">
            <a:avLst>
              <a:gd name="adj1" fmla="val 49951"/>
              <a:gd name="adj2" fmla="val -5973"/>
              <a:gd name="adj3" fmla="val 50642"/>
              <a:gd name="adj4" fmla="val -46267"/>
            </a:avLst>
          </a:prstGeom>
          <a:noFill/>
          <a:ln>
            <a:solidFill>
              <a:srgbClr val="0054A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174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Выноска 1 14"/>
          <p:cNvSpPr/>
          <p:nvPr/>
        </p:nvSpPr>
        <p:spPr>
          <a:xfrm>
            <a:off x="9434540" y="5493673"/>
            <a:ext cx="1400176" cy="619239"/>
          </a:xfrm>
          <a:prstGeom prst="borderCallout1">
            <a:avLst>
              <a:gd name="adj1" fmla="val 56111"/>
              <a:gd name="adj2" fmla="val -7546"/>
              <a:gd name="adj3" fmla="val 57497"/>
              <a:gd name="adj4" fmla="val -43907"/>
            </a:avLst>
          </a:prstGeom>
          <a:noFill/>
          <a:ln>
            <a:solidFill>
              <a:srgbClr val="0054A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ED1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</a:t>
            </a:r>
            <a:endParaRPr lang="ru-RU" b="1" dirty="0">
              <a:solidFill>
                <a:srgbClr val="ED1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0800000" flipH="1" flipV="1">
            <a:off x="7976212" y="1739854"/>
            <a:ext cx="892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ED1C24"/>
                </a:solidFill>
              </a:rPr>
              <a:t>2012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2013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7976212" y="4583784"/>
            <a:ext cx="892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2019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2020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2021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0800000" flipH="1" flipV="1">
            <a:off x="7976212" y="3858302"/>
            <a:ext cx="1002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2017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2018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976210" y="3338111"/>
            <a:ext cx="892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2016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0800000" flipH="1" flipV="1">
            <a:off x="7976211" y="2549668"/>
            <a:ext cx="1002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2014    2015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0800000" flipH="1" flipV="1">
            <a:off x="7976210" y="5614168"/>
            <a:ext cx="1002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ED1C24"/>
                </a:solidFill>
              </a:rPr>
              <a:t>2022</a:t>
            </a:r>
            <a:endParaRPr lang="ru-RU" b="1" dirty="0">
              <a:solidFill>
                <a:srgbClr val="ED1C24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21" y="1035717"/>
            <a:ext cx="10156724" cy="59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 rot="10800000" flipV="1">
            <a:off x="300919" y="1936004"/>
            <a:ext cx="7421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dirty="0" smtClean="0">
                <a:solidFill>
                  <a:srgbClr val="002060"/>
                </a:solidFill>
              </a:rPr>
              <a:t>2011 г. Меморандум между </a:t>
            </a:r>
            <a:r>
              <a:rPr lang="ru-RU" altLang="ko-KR" dirty="0">
                <a:solidFill>
                  <a:srgbClr val="002060"/>
                </a:solidFill>
              </a:rPr>
              <a:t>Роспатентом и ВОИС </a:t>
            </a:r>
            <a:r>
              <a:rPr lang="ru-RU" altLang="ko-KR" dirty="0" smtClean="0">
                <a:solidFill>
                  <a:srgbClr val="002060"/>
                </a:solidFill>
              </a:rPr>
              <a:t>о взаимопонимании по </a:t>
            </a:r>
            <a:r>
              <a:rPr lang="ru-RU" altLang="ko-KR" dirty="0">
                <a:solidFill>
                  <a:srgbClr val="002060"/>
                </a:solidFill>
              </a:rPr>
              <a:t>созданию ЦПТИ </a:t>
            </a:r>
            <a:r>
              <a:rPr lang="ru-RU" altLang="ko-KR" dirty="0" smtClean="0">
                <a:solidFill>
                  <a:srgbClr val="002060"/>
                </a:solidFill>
              </a:rPr>
              <a:t>в </a:t>
            </a:r>
            <a:r>
              <a:rPr lang="ru-RU" altLang="ko-KR" dirty="0">
                <a:solidFill>
                  <a:srgbClr val="002060"/>
                </a:solidFill>
              </a:rPr>
              <a:t>Российской Федерации </a:t>
            </a:r>
            <a:r>
              <a:rPr lang="ru-RU" altLang="ko-KR" dirty="0" smtClean="0">
                <a:solidFill>
                  <a:srgbClr val="002060"/>
                </a:solidFill>
              </a:rPr>
              <a:t> </a:t>
            </a:r>
            <a:endParaRPr lang="en-US" altLang="ko-KR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92" y="2884593"/>
            <a:ext cx="3788178" cy="32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86" y="2798855"/>
            <a:ext cx="3485735" cy="321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/>
          <p:cNvPicPr/>
          <p:nvPr/>
        </p:nvPicPr>
        <p:blipFill>
          <a:blip r:embed="rId6"/>
          <a:stretch>
            <a:fillRect/>
          </a:stretch>
        </p:blipFill>
        <p:spPr>
          <a:xfrm>
            <a:off x="10457645" y="210158"/>
            <a:ext cx="1629410" cy="10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3" y="1090671"/>
            <a:ext cx="11412414" cy="509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6835" y="341524"/>
            <a:ext cx="4270924" cy="369332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Направления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деятельности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b="1" dirty="0" smtClean="0">
                <a:solidFill>
                  <a:srgbClr val="FF0000"/>
                </a:solidFill>
              </a:rPr>
              <a:t>ЦПТИ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67759" y="3007605"/>
            <a:ext cx="2544896" cy="1366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Услуги для пользователей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10169867" y="341524"/>
            <a:ext cx="1629410" cy="10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3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8551" y="1741714"/>
            <a:ext cx="2897444" cy="17554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Как оформить заявку и  получить патент ?</a:t>
            </a:r>
            <a:endParaRPr lang="ru-RU" sz="1600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10800000" flipV="1">
            <a:off x="8427598" y="3962400"/>
            <a:ext cx="3232844" cy="16661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Как провести поиск </a:t>
            </a:r>
            <a:r>
              <a:rPr lang="ru-RU" sz="1600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в базах </a:t>
            </a:r>
            <a:r>
              <a:rPr lang="ru-RU" sz="16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данных ?</a:t>
            </a:r>
            <a:endParaRPr lang="ru-RU" sz="1600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22280" y="1741714"/>
            <a:ext cx="2897443" cy="17554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Нужно ли регистрировать  товарный знак ?</a:t>
            </a:r>
            <a:endParaRPr lang="ru-RU" sz="1600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60664" y="3962400"/>
            <a:ext cx="2960013" cy="16661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Как разработать </a:t>
            </a:r>
            <a:r>
              <a:rPr lang="ru-RU" sz="1600" dirty="0" smtClean="0">
                <a:solidFill>
                  <a:srgbClr val="0070C0"/>
                </a:solidFill>
              </a:rPr>
              <a:t> патентную стратегию компании ? </a:t>
            </a:r>
            <a:endParaRPr lang="ru-RU" sz="1600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10800000" flipV="1">
            <a:off x="4724400" y="4604657"/>
            <a:ext cx="2971800" cy="16435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Срочно нужна </a:t>
            </a:r>
          </a:p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помощь в заключении лицензионного договора !</a:t>
            </a:r>
            <a:endParaRPr lang="ru-RU" sz="1600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8951" y="452794"/>
            <a:ext cx="8028647" cy="369332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Изобретательский процесс – непрерывный цикл </a:t>
            </a:r>
            <a:r>
              <a:rPr lang="ru-RU" b="1" dirty="0" smtClean="0">
                <a:solidFill>
                  <a:srgbClr val="FF0000"/>
                </a:solidFill>
              </a:rPr>
              <a:t>взаимодействия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14217" y="685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https://avatars.mds.yandex.net/i?id=c04e6e4519d055df5dc2ec08ed7e11d96064da86-10702343-images-thumbs&amp;n=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4" r="74261"/>
          <a:stretch/>
        </p:blipFill>
        <p:spPr bwMode="auto">
          <a:xfrm>
            <a:off x="4859383" y="1558075"/>
            <a:ext cx="2455817" cy="21227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0258244" y="321428"/>
            <a:ext cx="1629410" cy="10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1692" y="341524"/>
            <a:ext cx="1912685" cy="369332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Услуги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b="1" dirty="0" smtClean="0">
                <a:solidFill>
                  <a:srgbClr val="FF0000"/>
                </a:solidFill>
              </a:rPr>
              <a:t>ЦПТИ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32172" y="4408715"/>
            <a:ext cx="4365170" cy="2058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6686" y="3091542"/>
            <a:ext cx="5867400" cy="337536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96686" y="973450"/>
            <a:ext cx="10700657" cy="166834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</a:rPr>
              <a:t>Предоставление доступа к патентным и непатентным информационным ресурсам ФИПС;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</a:rPr>
              <a:t>Предоставление доступа к бесплатным зарубежным патентным и непатентным информационным ресурсам;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</a:rPr>
              <a:t>Оказание консультационной помощи по использованию баз данных (в частности, помощь в поиске технической информации при проведении патентных исследований на основании баз данных);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</a:rPr>
              <a:t>Обучение навыкам проведения поиска в базах данных</a:t>
            </a:r>
            <a:r>
              <a:rPr lang="ru-RU" sz="1400" b="1" dirty="0" smtClean="0">
                <a:solidFill>
                  <a:srgbClr val="0070C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70C0"/>
                </a:solidFill>
              </a:rPr>
              <a:t>Организация </a:t>
            </a:r>
            <a:r>
              <a:rPr lang="ru-RU" sz="1400" b="1" dirty="0">
                <a:solidFill>
                  <a:srgbClr val="0070C0"/>
                </a:solidFill>
              </a:rPr>
              <a:t>дистанционного обучения по программам Всемирной Академии ВОИС</a:t>
            </a:r>
            <a:r>
              <a:rPr lang="ru-RU" sz="1400" b="1" dirty="0" smtClean="0">
                <a:solidFill>
                  <a:srgbClr val="0070C0"/>
                </a:solidFill>
              </a:rPr>
              <a:t>;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70C0"/>
                </a:solidFill>
              </a:rPr>
              <a:t>Предоставление </a:t>
            </a:r>
            <a:r>
              <a:rPr lang="ru-RU" sz="1400" b="1" dirty="0">
                <a:solidFill>
                  <a:srgbClr val="0070C0"/>
                </a:solidFill>
              </a:rPr>
              <a:t>общей информации по законодательству в области интеллектуальной собственности;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9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73686" y="4572739"/>
            <a:ext cx="4082144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ED1C24"/>
                </a:solidFill>
              </a:rPr>
              <a:t>Для техноброкеров</a:t>
            </a:r>
          </a:p>
          <a:p>
            <a:endParaRPr lang="ru-RU" sz="14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70C0"/>
                </a:solidFill>
              </a:rPr>
              <a:t>Консультирование по вопросам заключения лицензионных договоров и договоров об отчуждении исключительного права на результат интеллектуальной деятельности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696686" y="3167743"/>
            <a:ext cx="57912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ED1C24"/>
                </a:solidFill>
              </a:rPr>
              <a:t>Для рационализаторов и изобретателей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70C0"/>
                </a:solidFill>
              </a:rPr>
              <a:t>Участие </a:t>
            </a:r>
            <a:r>
              <a:rPr lang="ru-RU" sz="1200" b="1" dirty="0">
                <a:solidFill>
                  <a:srgbClr val="0070C0"/>
                </a:solidFill>
              </a:rPr>
              <a:t>в организации и проведении мероприятий в регионе по вопросам правовой охраны и </a:t>
            </a:r>
            <a:r>
              <a:rPr lang="ru-RU" sz="1200" b="1" dirty="0" smtClean="0">
                <a:solidFill>
                  <a:srgbClr val="0070C0"/>
                </a:solidFill>
              </a:rPr>
              <a:t>использования </a:t>
            </a:r>
            <a:r>
              <a:rPr lang="ru-RU" sz="1200" b="1" dirty="0">
                <a:solidFill>
                  <a:srgbClr val="0070C0"/>
                </a:solidFill>
              </a:rPr>
              <a:t>результатов интеллектуальной деятельности: научно-практических конференций, семинаров и др.;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70C0"/>
                </a:solidFill>
              </a:rPr>
              <a:t>Консультирование </a:t>
            </a:r>
            <a:r>
              <a:rPr lang="ru-RU" sz="1200" b="1" dirty="0">
                <a:solidFill>
                  <a:srgbClr val="0070C0"/>
                </a:solidFill>
              </a:rPr>
              <a:t>по общим вопросам оформления и подачи заявок на выдачу патентов на изобретение, </a:t>
            </a:r>
            <a:r>
              <a:rPr lang="ru-RU" sz="1200" b="1" dirty="0" smtClean="0">
                <a:solidFill>
                  <a:srgbClr val="0070C0"/>
                </a:solidFill>
              </a:rPr>
              <a:t>полезную </a:t>
            </a:r>
            <a:r>
              <a:rPr lang="ru-RU" sz="1200" b="1" dirty="0">
                <a:solidFill>
                  <a:srgbClr val="0070C0"/>
                </a:solidFill>
              </a:rPr>
              <a:t>модель, промышленный образец, заявок на государственную регистрацию товарного знака и знака </a:t>
            </a:r>
            <a:r>
              <a:rPr lang="ru-RU" sz="1200" b="1" dirty="0" smtClean="0">
                <a:solidFill>
                  <a:srgbClr val="0070C0"/>
                </a:solidFill>
              </a:rPr>
              <a:t>обслуживания</a:t>
            </a:r>
            <a:r>
              <a:rPr lang="ru-RU" sz="1200" b="1" dirty="0">
                <a:solidFill>
                  <a:srgbClr val="0070C0"/>
                </a:solidFill>
              </a:rPr>
              <a:t>, программы для ЭВМ, базы данных, топологии интегральной микросхемы;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70C0"/>
                </a:solidFill>
              </a:rPr>
              <a:t>Консультирование по общим вопросам оформления заявок в электронном виде на изобретения, товарные знаки и знаки обслуживания, а также документов, прилагаемых к указанным заявкам в том числе с использованием аппаратных и программных средств ЦПТИ и сертификата электронной подписи представителя ЦПТИ, выданным Удостоверяющим центром ФИПС.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0" name="AutoShape 2" descr="https://avatars.mds.yandex.net/i?id=c894468adeb7a484b470de7de43ec6c6-5598874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73" y="2857148"/>
            <a:ext cx="4365170" cy="142875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0219055" y="210158"/>
            <a:ext cx="1629410" cy="10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1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1693" y="526190"/>
            <a:ext cx="3127530" cy="369332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Услуги ЦПТИ </a:t>
            </a:r>
            <a:r>
              <a:rPr lang="ru-RU" b="1" dirty="0" smtClean="0">
                <a:solidFill>
                  <a:srgbClr val="FF0000"/>
                </a:solidFill>
              </a:rPr>
              <a:t>(частично)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65521D9B-18C7-4EE0-8811-EB061FE54AE8}"/>
              </a:ext>
            </a:extLst>
          </p:cNvPr>
          <p:cNvSpPr txBox="1">
            <a:spLocks/>
          </p:cNvSpPr>
          <p:nvPr/>
        </p:nvSpPr>
        <p:spPr>
          <a:xfrm>
            <a:off x="834414" y="1034012"/>
            <a:ext cx="6113163" cy="494657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ru-RU" sz="1600" cap="non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12458939"/>
              </p:ext>
            </p:extLst>
          </p:nvPr>
        </p:nvGraphicFramePr>
        <p:xfrm>
          <a:off x="347731" y="1532585"/>
          <a:ext cx="11500832" cy="4803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/>
          <p:nvPr/>
        </p:nvPicPr>
        <p:blipFill>
          <a:blip r:embed="rId8"/>
          <a:stretch>
            <a:fillRect/>
          </a:stretch>
        </p:blipFill>
        <p:spPr>
          <a:xfrm>
            <a:off x="10245180" y="302668"/>
            <a:ext cx="1629410" cy="10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76484761"/>
              </p:ext>
            </p:extLst>
          </p:nvPr>
        </p:nvGraphicFramePr>
        <p:xfrm>
          <a:off x="258265" y="1255924"/>
          <a:ext cx="11565031" cy="4935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0742" y="493924"/>
            <a:ext cx="7680481" cy="369332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Общий объем услуг, предоставляемый </a:t>
            </a:r>
            <a:r>
              <a:rPr lang="ru-RU" b="1" dirty="0" smtClean="0">
                <a:solidFill>
                  <a:srgbClr val="FF0000"/>
                </a:solidFill>
              </a:rPr>
              <a:t>ЦПТИ  </a:t>
            </a: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 smtClean="0">
                <a:solidFill>
                  <a:srgbClr val="FF0000"/>
                </a:solidFill>
              </a:rPr>
              <a:t>2018 </a:t>
            </a:r>
            <a:r>
              <a:rPr lang="ru-RU" b="1" dirty="0" smtClean="0">
                <a:solidFill>
                  <a:srgbClr val="FF0000"/>
                </a:solidFill>
              </a:rPr>
              <a:t>- 2022 годах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10232118" y="177892"/>
            <a:ext cx="1629410" cy="10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 bwMode="auto">
          <a:xfrm>
            <a:off x="10780713" y="6248400"/>
            <a:ext cx="10287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dirty="0">
              <a:solidFill>
                <a:srgbClr val="ED1C24"/>
              </a:solidFill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383177" y="387668"/>
            <a:ext cx="8212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dirty="0">
                <a:solidFill>
                  <a:srgbClr val="FF0000"/>
                </a:solidFill>
              </a:rPr>
              <a:t>ПОИСКОВАЯ ПЛАТФОРМА РОСПАТЕНТА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ru-RU" sz="1400" dirty="0">
                <a:solidFill>
                  <a:srgbClr val="0054A6"/>
                </a:solidFill>
              </a:rPr>
              <a:t>ИНФОРМАЦИОННАЯ СИСТЕМА «ИНФРАСТРУКТУРА ПОИСКА ПАТЕНТНОЙ ИНФОРМАЦИИ </a:t>
            </a:r>
            <a:endParaRPr lang="ru-RU" sz="1400" dirty="0" smtClean="0">
              <a:solidFill>
                <a:srgbClr val="0054A6"/>
              </a:solidFill>
            </a:endParaRPr>
          </a:p>
          <a:p>
            <a:pPr eaLnBrk="1" hangingPunct="1"/>
            <a:r>
              <a:rPr lang="ru-RU" sz="1400" dirty="0" smtClean="0">
                <a:solidFill>
                  <a:srgbClr val="0054A6"/>
                </a:solidFill>
              </a:rPr>
              <a:t>И </a:t>
            </a:r>
            <a:r>
              <a:rPr lang="ru-RU" sz="1400" dirty="0">
                <a:solidFill>
                  <a:srgbClr val="0054A6"/>
                </a:solidFill>
              </a:rPr>
              <a:t>СРЕДСТВ </a:t>
            </a:r>
            <a:r>
              <a:rPr lang="ru-RU" sz="1400" dirty="0" smtClean="0">
                <a:solidFill>
                  <a:srgbClr val="0054A6"/>
                </a:solidFill>
              </a:rPr>
              <a:t>ИНДИВИДУАЛИЗАЦИ»</a:t>
            </a:r>
            <a:endParaRPr lang="ru-RU" sz="1400" dirty="0"/>
          </a:p>
        </p:txBody>
      </p:sp>
      <p:pic>
        <p:nvPicPr>
          <p:cNvPr id="5" name="pw2dw-os8hg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616075"/>
            <a:ext cx="54864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62307" y="1262064"/>
            <a:ext cx="466769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endParaRPr lang="ru-RU" sz="1600" dirty="0">
              <a:solidFill>
                <a:srgbClr val="0054A6"/>
              </a:solidFill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0054A6"/>
                </a:solidFill>
                <a:latin typeface="+mn-lt"/>
                <a:cs typeface="Arial" charset="0"/>
              </a:rPr>
              <a:t>ПОИСКОВЫЕ ВОЗМОЖНОСТИ</a:t>
            </a:r>
          </a:p>
          <a:p>
            <a:pPr>
              <a:defRPr/>
            </a:pPr>
            <a:endParaRPr lang="ru-RU" sz="1200" dirty="0">
              <a:solidFill>
                <a:srgbClr val="0054A6"/>
              </a:solidFill>
              <a:cs typeface="Arial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rgbClr val="0054A6"/>
                </a:solidFill>
                <a:cs typeface="Arial" charset="0"/>
              </a:rPr>
              <a:t>Простой поиск</a:t>
            </a:r>
            <a:r>
              <a:rPr lang="ru-RU" sz="1200" dirty="0">
                <a:latin typeface="Arial" charset="0"/>
                <a:cs typeface="Arial" charset="0"/>
              </a:rPr>
              <a:t> </a:t>
            </a:r>
            <a:r>
              <a:rPr lang="ru-RU" sz="1200" dirty="0">
                <a:solidFill>
                  <a:srgbClr val="0054A6"/>
                </a:solidFill>
                <a:latin typeface="Arial" charset="0"/>
                <a:cs typeface="Arial" charset="0"/>
              </a:rPr>
              <a:t>для начинающих пользователей.</a:t>
            </a:r>
            <a:endParaRPr lang="ru-RU" sz="1200" dirty="0">
              <a:solidFill>
                <a:srgbClr val="0054A6"/>
              </a:solidFill>
              <a:cs typeface="Arial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endParaRPr lang="ru-RU" sz="1200" dirty="0">
              <a:solidFill>
                <a:srgbClr val="0054A6"/>
              </a:solidFill>
              <a:cs typeface="Arial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rgbClr val="0054A6"/>
                </a:solidFill>
                <a:latin typeface="Arial" charset="0"/>
                <a:cs typeface="Arial" charset="0"/>
              </a:rPr>
              <a:t>Расширенный поиск предоставляет возможность создавать очень сложные запросы с большим количеством поисковых полей и поисковых операторов на различных языках</a:t>
            </a:r>
          </a:p>
          <a:p>
            <a:pPr>
              <a:defRPr/>
            </a:pPr>
            <a:endParaRPr lang="ru-RU" sz="1200" dirty="0">
              <a:solidFill>
                <a:srgbClr val="0054A6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200" spc="-1" dirty="0">
                <a:solidFill>
                  <a:srgbClr val="0054A6"/>
                </a:solidFill>
                <a:latin typeface="Arial"/>
                <a:cs typeface="Arial" charset="0"/>
              </a:rPr>
              <a:t>Поиск похожих документов с помощью Искусственного Интеллекта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ru-RU" sz="1200" spc="-1" dirty="0">
              <a:solidFill>
                <a:srgbClr val="0054A6"/>
              </a:solidFill>
              <a:latin typeface="Arial"/>
              <a:cs typeface="Arial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rgbClr val="0054A6"/>
                </a:solidFill>
                <a:latin typeface="Arial" charset="0"/>
                <a:cs typeface="Arial" charset="0"/>
              </a:rPr>
              <a:t>Специализированный поиск (по химии, г</a:t>
            </a:r>
            <a:r>
              <a:rPr lang="ru-RU" sz="1200" spc="-1" dirty="0">
                <a:solidFill>
                  <a:srgbClr val="0054A6"/>
                </a:solidFill>
                <a:latin typeface="Arial"/>
                <a:cs typeface="Arial" charset="0"/>
              </a:rPr>
              <a:t>енетический поиск, </a:t>
            </a:r>
            <a:r>
              <a:rPr lang="ru-RU" sz="1200" dirty="0">
                <a:solidFill>
                  <a:srgbClr val="0054A6"/>
                </a:solidFill>
                <a:latin typeface="Arial" charset="0"/>
                <a:cs typeface="Arial" charset="0"/>
              </a:rPr>
              <a:t>3</a:t>
            </a:r>
            <a:r>
              <a:rPr lang="en-US" sz="1200" dirty="0">
                <a:solidFill>
                  <a:srgbClr val="0054A6"/>
                </a:solidFill>
                <a:latin typeface="Arial" charset="0"/>
                <a:cs typeface="Arial" charset="0"/>
              </a:rPr>
              <a:t>D</a:t>
            </a:r>
            <a:r>
              <a:rPr lang="ru-RU" sz="1200" dirty="0">
                <a:solidFill>
                  <a:srgbClr val="0054A6"/>
                </a:solidFill>
                <a:latin typeface="Arial" charset="0"/>
                <a:cs typeface="Arial" charset="0"/>
              </a:rPr>
              <a:t>)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ru-RU" sz="1200" spc="-1" dirty="0">
              <a:solidFill>
                <a:srgbClr val="0054A6"/>
              </a:solidFill>
              <a:latin typeface="Arial"/>
              <a:cs typeface="Arial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200" spc="-1" dirty="0">
                <a:solidFill>
                  <a:srgbClr val="0054A6"/>
                </a:solidFill>
                <a:latin typeface="Arial" charset="0"/>
                <a:cs typeface="Arial" charset="0"/>
              </a:rPr>
              <a:t>Поиск по базам непатентной научно-технической литературы</a:t>
            </a:r>
            <a:endParaRPr lang="ru-RU" sz="1200" spc="-1" dirty="0">
              <a:solidFill>
                <a:srgbClr val="0054A6"/>
              </a:solidFill>
              <a:latin typeface="Arial"/>
              <a:cs typeface="Arial" charset="0"/>
            </a:endParaRPr>
          </a:p>
          <a:p>
            <a:pPr algn="ctr">
              <a:defRPr/>
            </a:pPr>
            <a:endParaRPr lang="ru-RU" spc="-1" dirty="0">
              <a:solidFill>
                <a:srgbClr val="0054A6"/>
              </a:solidFill>
              <a:latin typeface="Arial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830" y="4315498"/>
            <a:ext cx="1507004" cy="151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5788" y="4364038"/>
            <a:ext cx="380365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714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srgbClr val="0054A6"/>
                </a:solidFill>
                <a:latin typeface="+mn-lt"/>
                <a:cs typeface="+mn-cs"/>
              </a:rPr>
              <a:t>Поиск возможен без авторизации</a:t>
            </a:r>
          </a:p>
          <a:p>
            <a:pPr indent="-1714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srgbClr val="0054A6"/>
                </a:solidFill>
                <a:latin typeface="+mn-lt"/>
                <a:cs typeface="+mn-cs"/>
              </a:rPr>
              <a:t>Авторизация на портале Роспатента («единое окно» для доступа к сервисам Роспатента)</a:t>
            </a:r>
          </a:p>
          <a:p>
            <a:pPr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rgbClr val="0054A6"/>
                </a:solidFill>
                <a:latin typeface="+mn-lt"/>
                <a:cs typeface="+mn-cs"/>
              </a:rPr>
              <a:t>Авторизация через портал Госуслуг  </a:t>
            </a:r>
          </a:p>
          <a:p>
            <a:pPr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rgbClr val="0054A6"/>
                </a:solidFill>
                <a:latin typeface="+mn-lt"/>
                <a:cs typeface="Times New Roman" panose="02020603050405020304" pitchFamily="18" charset="0"/>
              </a:rPr>
              <a:t>Поисковый ассистент</a:t>
            </a:r>
          </a:p>
          <a:p>
            <a:pPr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rgbClr val="0054A6"/>
                </a:solidFill>
                <a:latin typeface="Arial" charset="0"/>
                <a:cs typeface="Arial" charset="0"/>
              </a:rPr>
              <a:t>Поиск в англоязычном интерфейсе - для иностранных пользователе</a:t>
            </a:r>
            <a:endParaRPr lang="ru-RU" sz="1200" dirty="0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62306" y="4890977"/>
            <a:ext cx="4667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54A6"/>
                </a:solidFill>
              </a:rPr>
              <a:t>Внутренние системы делопроизводства и публикации, в том числе неопубликованные заявки</a:t>
            </a:r>
          </a:p>
          <a:p>
            <a:r>
              <a:rPr lang="ru-RU" sz="1200" dirty="0">
                <a:solidFill>
                  <a:srgbClr val="0054A6"/>
                </a:solidFill>
              </a:rPr>
              <a:t>Международный обмен патентной информацией с зарубежными патентными ведомствами и организациями</a:t>
            </a:r>
          </a:p>
          <a:p>
            <a:r>
              <a:rPr lang="ru-RU" sz="1200" dirty="0">
                <a:solidFill>
                  <a:srgbClr val="0054A6"/>
                </a:solidFill>
              </a:rPr>
              <a:t>Внешние специализированные поисковые системы по непатентной литературе, химических кодах, по генетическим последовательностям;</a:t>
            </a:r>
          </a:p>
          <a:p>
            <a:r>
              <a:rPr lang="ru-RU" sz="1200" dirty="0">
                <a:solidFill>
                  <a:srgbClr val="0054A6"/>
                </a:solidFill>
              </a:rPr>
              <a:t>Коммерческие поисковые массивы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310495" y="145415"/>
            <a:ext cx="1629410" cy="10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5119343" y="3195579"/>
            <a:ext cx="1802675" cy="1828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1693" y="341524"/>
            <a:ext cx="3412736" cy="369332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Информационные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ресурсы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65521D9B-18C7-4EE0-8811-EB061FE54AE8}"/>
              </a:ext>
            </a:extLst>
          </p:cNvPr>
          <p:cNvSpPr txBox="1">
            <a:spLocks/>
          </p:cNvSpPr>
          <p:nvPr/>
        </p:nvSpPr>
        <p:spPr>
          <a:xfrm>
            <a:off x="496957" y="903384"/>
            <a:ext cx="6113163" cy="494657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ru-RU" sz="1600" cap="non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17030" y="1726085"/>
            <a:ext cx="1802675" cy="1828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489970" y="2281179"/>
            <a:ext cx="1802675" cy="1828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864429" y="3306535"/>
            <a:ext cx="1802675" cy="1828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687295" y="2392135"/>
            <a:ext cx="1802675" cy="1828800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53538" y="1240971"/>
            <a:ext cx="3709411" cy="209006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endParaRPr lang="ru-RU" sz="1800" baseline="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588633" y="710856"/>
            <a:ext cx="3262144" cy="373361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endParaRPr lang="ru-RU" sz="1800" baseline="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385143" y="1541417"/>
            <a:ext cx="5448508" cy="641868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r>
              <a:rPr lang="ru-RU" sz="1800" baseline="0" dirty="0" smtClean="0">
                <a:solidFill>
                  <a:srgbClr val="0070C0"/>
                </a:solidFill>
              </a:rPr>
              <a:t>Электронный каталог КОУНБ им. А. И. Герцена</a:t>
            </a:r>
            <a:endParaRPr lang="ru-RU" sz="1800" baseline="0" dirty="0" smtClean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9269" y="2759683"/>
            <a:ext cx="2874269" cy="581220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r>
              <a:rPr lang="ru-RU" sz="1800" baseline="0" dirty="0" smtClean="0">
                <a:solidFill>
                  <a:srgbClr val="0070C0"/>
                </a:solidFill>
              </a:rPr>
              <a:t>Законодательные </a:t>
            </a:r>
            <a:r>
              <a:rPr lang="ru-RU" dirty="0" smtClean="0">
                <a:solidFill>
                  <a:srgbClr val="0070C0"/>
                </a:solidFill>
              </a:rPr>
              <a:t>акты</a:t>
            </a:r>
            <a:endParaRPr lang="ru-RU" sz="1800" baseline="0" dirty="0" smtClean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8793" y="5355771"/>
            <a:ext cx="1918375" cy="653143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r>
              <a:rPr lang="ru-RU" sz="1800" baseline="0" dirty="0" smtClean="0">
                <a:solidFill>
                  <a:srgbClr val="0070C0"/>
                </a:solidFill>
              </a:rPr>
              <a:t>Издания </a:t>
            </a:r>
            <a:r>
              <a:rPr lang="ru-RU" sz="1800" dirty="0" smtClean="0">
                <a:solidFill>
                  <a:srgbClr val="0070C0"/>
                </a:solidFill>
              </a:rPr>
              <a:t>ЦПТИ</a:t>
            </a:r>
            <a:endParaRPr lang="ru-RU" sz="1800" baseline="0" dirty="0" smtClean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67104" y="5577840"/>
            <a:ext cx="4796246" cy="431074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r>
              <a:rPr lang="ru-RU" sz="1800" baseline="0" dirty="0" smtClean="0">
                <a:solidFill>
                  <a:srgbClr val="0070C0"/>
                </a:solidFill>
              </a:rPr>
              <a:t>Библиографические указатели и списки</a:t>
            </a:r>
            <a:endParaRPr lang="ru-RU" sz="1800" baseline="0" dirty="0" smtClean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777" y="4010297"/>
            <a:ext cx="3122023" cy="613954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r>
              <a:rPr lang="ru-RU" sz="1800" baseline="0" dirty="0" smtClean="0">
                <a:solidFill>
                  <a:srgbClr val="0070C0"/>
                </a:solidFill>
              </a:rPr>
              <a:t>Учебно-методическая литература</a:t>
            </a:r>
            <a:endParaRPr lang="ru-RU" sz="1800" baseline="0" dirty="0" smtClean="0">
              <a:solidFill>
                <a:srgbClr val="0070C0"/>
              </a:solidFill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3"/>
          <a:stretch>
            <a:fillRect/>
          </a:stretch>
        </p:blipFill>
        <p:spPr>
          <a:xfrm>
            <a:off x="10140712" y="344079"/>
            <a:ext cx="1629410" cy="10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t" anchorCtr="0">
        <a:noAutofit/>
      </a:bodyPr>
      <a:lstStyle>
        <a:defPPr>
          <a:defRPr sz="1800" baseline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6533</TotalTime>
  <Words>1219</Words>
  <Application>Microsoft Office PowerPoint</Application>
  <PresentationFormat>Произвольный</PresentationFormat>
  <Paragraphs>219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Патентный сектор</cp:lastModifiedBy>
  <cp:revision>479</cp:revision>
  <cp:lastPrinted>2023-05-15T13:20:30Z</cp:lastPrinted>
  <dcterms:created xsi:type="dcterms:W3CDTF">2019-12-05T12:39:17Z</dcterms:created>
  <dcterms:modified xsi:type="dcterms:W3CDTF">2023-09-18T10:24:07Z</dcterms:modified>
</cp:coreProperties>
</file>