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58" r:id="rId2"/>
    <p:sldId id="360" r:id="rId3"/>
  </p:sldIdLst>
  <p:sldSz cx="12192000" cy="6864350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2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0552B"/>
    <a:srgbClr val="69B3E7"/>
    <a:srgbClr val="0033A0"/>
    <a:srgbClr val="88C4EC"/>
    <a:srgbClr val="CF4520"/>
    <a:srgbClr val="29B2E7"/>
    <a:srgbClr val="77BAE9"/>
    <a:srgbClr val="4FAE4F"/>
    <a:srgbClr val="FFFFFF"/>
    <a:srgbClr val="33428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4" autoAdjust="0"/>
    <p:restoredTop sz="94660"/>
  </p:normalViewPr>
  <p:slideViewPr>
    <p:cSldViewPr>
      <p:cViewPr varScale="1">
        <p:scale>
          <a:sx n="106" d="100"/>
          <a:sy n="106" d="100"/>
        </p:scale>
        <p:origin x="-978" y="-90"/>
      </p:cViewPr>
      <p:guideLst>
        <p:guide orient="horz" pos="2882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926" y="1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5D944-2E07-43F4-B929-E04B8D79F40C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364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926" y="6456364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985B2-F376-4B41-8950-ECAFCE2AF4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8146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4301699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335" y="2"/>
            <a:ext cx="430329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BE4B61-C402-4FE1-B3D9-1299654CB8DE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49313"/>
            <a:ext cx="4073525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71840"/>
            <a:ext cx="7942580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363"/>
            <a:ext cx="4301699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335" y="6456363"/>
            <a:ext cx="430329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F499D-1BC0-4E13-B890-6F05EFF2BF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1719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7948"/>
            <a:ext cx="10363200" cy="1441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4036"/>
            <a:ext cx="8534400" cy="1716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574"/>
            <a:ext cx="10972800" cy="10982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8800"/>
            <a:ext cx="1097280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83845"/>
            <a:ext cx="390144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pd.nalog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81201" y="460375"/>
            <a:ext cx="1415581" cy="58436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676400" y="289793"/>
            <a:ext cx="9337431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smtClean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 плюсах </a:t>
            </a:r>
            <a:r>
              <a:rPr lang="ru-RU" sz="2800" b="1" dirty="0" smtClean="0">
                <a:solidFill>
                  <a:srgbClr val="0033A0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налога на профессиональный доход</a:t>
            </a:r>
          </a:p>
        </p:txBody>
      </p:sp>
      <p:pic>
        <p:nvPicPr>
          <p:cNvPr id="7" name="Рисунок 6" descr="https://urikadm.ru/800/600/https/zhazhda.biz/wp-content/uploads/2016/03/4-20-1024x907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51310"/>
            <a:ext cx="5940425" cy="525907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Заголовок 6"/>
          <p:cNvSpPr txBox="1">
            <a:spLocks/>
          </p:cNvSpPr>
          <p:nvPr/>
        </p:nvSpPr>
        <p:spPr>
          <a:xfrm>
            <a:off x="7086600" y="962887"/>
            <a:ext cx="4610761" cy="608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►легальная работа без статуса ИП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►простая регистрация в приложении «Мой налог»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нет </a:t>
            </a: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отчетов и деклараций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►автоматически предоставляется налоговый вычет (10,0 тыс. руб.)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►выгодные налоговые ставки:</a:t>
            </a: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4% с доходов от ФЛ;</a:t>
            </a: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6% с доходов от ЮЛ и ИП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►налог к уплате рассчитывается автоматически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►чек формируется в приложении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 можно не платить страховые взносы</a:t>
            </a: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r>
              <a:rPr lang="ru-RU" sz="1900" b="1" dirty="0" smtClean="0">
                <a:solidFill>
                  <a:srgbClr val="F0552B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►возможно совмещать с работой по трудовому договору</a:t>
            </a:r>
          </a:p>
          <a:p>
            <a:pPr lvl="0" algn="ctr">
              <a:lnSpc>
                <a:spcPct val="80000"/>
              </a:lnSpc>
            </a:pPr>
            <a:endParaRPr lang="ru-RU" sz="1900" b="1" dirty="0" smtClean="0">
              <a:solidFill>
                <a:srgbClr val="F0552B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80000"/>
              </a:lnSpc>
            </a:pPr>
            <a:endParaRPr lang="ru-RU" sz="1900" b="1" dirty="0">
              <a:solidFill>
                <a:srgbClr val="69B3E7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718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3400" y="0"/>
            <a:ext cx="10972800" cy="6093976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В  Кировской области </a:t>
            </a:r>
            <a:r>
              <a:rPr lang="ru-RU" dirty="0"/>
              <a:t>свыше 48 тыс. </a:t>
            </a:r>
            <a:r>
              <a:rPr lang="ru-RU" dirty="0" smtClean="0"/>
              <a:t>человек с </a:t>
            </a:r>
            <a:r>
              <a:rPr lang="ru-RU" dirty="0"/>
              <a:t>начала введения эксперимента </a:t>
            </a:r>
            <a:r>
              <a:rPr lang="ru-RU" dirty="0" smtClean="0"/>
              <a:t>стали </a:t>
            </a:r>
            <a:r>
              <a:rPr lang="ru-RU" dirty="0" err="1" smtClean="0"/>
              <a:t>самозанятыми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Стать </a:t>
            </a:r>
            <a:r>
              <a:rPr lang="ru-RU" dirty="0" err="1" smtClean="0"/>
              <a:t>самозанятыми</a:t>
            </a:r>
            <a:r>
              <a:rPr lang="ru-RU" dirty="0" smtClean="0"/>
              <a:t> могут физические лица, в том числе индивидуальные предприниматели, у которых одновременно соблюдаются следующие условия:</a:t>
            </a:r>
          </a:p>
          <a:p>
            <a:r>
              <a:rPr lang="ru-RU" altLang="zh-CN" dirty="0" smtClean="0"/>
              <a:t>*при </a:t>
            </a:r>
            <a:r>
              <a:rPr lang="ru-RU" altLang="zh-CN" dirty="0"/>
              <a:t>ведении этой деятельности не имеют работодателя, с которым заключен трудовой </a:t>
            </a:r>
            <a:r>
              <a:rPr lang="ru-RU" altLang="zh-CN" dirty="0" smtClean="0"/>
              <a:t>договор;</a:t>
            </a:r>
            <a:endParaRPr lang="ru-RU" dirty="0"/>
          </a:p>
          <a:p>
            <a:pPr lvl="0" algn="just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zh-CN" dirty="0" smtClean="0"/>
              <a:t>*не имеют </a:t>
            </a:r>
            <a:r>
              <a:rPr lang="ru-RU" altLang="zh-CN" dirty="0"/>
              <a:t>наемных </a:t>
            </a:r>
            <a:r>
              <a:rPr lang="ru-RU" altLang="zh-CN" dirty="0" smtClean="0"/>
              <a:t>работников;</a:t>
            </a:r>
            <a:endParaRPr lang="ru-RU" altLang="zh-CN" dirty="0"/>
          </a:p>
          <a:p>
            <a:pPr lvl="0" algn="l" rtl="0"/>
            <a:r>
              <a:rPr lang="ru-RU" altLang="zh-CN" dirty="0" smtClean="0"/>
              <a:t>*получают </a:t>
            </a:r>
            <a:r>
              <a:rPr lang="ru-RU" altLang="zh-CN" dirty="0"/>
              <a:t>доход от самостоятельного ведения деятельности или использования </a:t>
            </a:r>
            <a:r>
              <a:rPr lang="ru-RU" altLang="zh-CN" dirty="0" smtClean="0"/>
              <a:t>имущества;</a:t>
            </a:r>
          </a:p>
          <a:p>
            <a:pPr lvl="0" algn="l" rtl="0"/>
            <a:r>
              <a:rPr lang="ru-RU" altLang="zh-CN" dirty="0" smtClean="0"/>
              <a:t>*не осуществляют перепродажу товаров и реализацию ценных бумаг.</a:t>
            </a:r>
          </a:p>
          <a:p>
            <a:pPr lvl="0" algn="l" rtl="0"/>
            <a:endParaRPr lang="ru-RU" altLang="zh-CN" dirty="0"/>
          </a:p>
          <a:p>
            <a:pPr lvl="0" algn="l" rtl="0"/>
            <a:r>
              <a:rPr lang="ru-RU" altLang="zh-CN" dirty="0" smtClean="0"/>
              <a:t>Ограничение по сумме дохода в год 2,4 млн. рублей.</a:t>
            </a:r>
          </a:p>
          <a:p>
            <a:pPr lvl="0" algn="l" rtl="0"/>
            <a:endParaRPr lang="ru-RU" altLang="zh-CN" dirty="0"/>
          </a:p>
          <a:p>
            <a:pPr lvl="0" algn="l" rtl="0"/>
            <a:r>
              <a:rPr lang="ru-RU" altLang="zh-CN" dirty="0" err="1" smtClean="0"/>
              <a:t>Самозанятость</a:t>
            </a:r>
            <a:r>
              <a:rPr lang="ru-RU" altLang="zh-CN" dirty="0" smtClean="0"/>
              <a:t> актуальна для следующих отраслей:</a:t>
            </a:r>
          </a:p>
          <a:p>
            <a:pPr lvl="0" algn="l" rtl="0"/>
            <a:r>
              <a:rPr lang="ru-RU" altLang="zh-CN" dirty="0" smtClean="0"/>
              <a:t>-сдача квартир в аренду;</a:t>
            </a:r>
          </a:p>
          <a:p>
            <a:pPr lvl="0" algn="l" rtl="0"/>
            <a:r>
              <a:rPr lang="ru-RU" altLang="zh-CN" dirty="0" smtClean="0"/>
              <a:t>-консультирование;</a:t>
            </a:r>
          </a:p>
          <a:p>
            <a:pPr lvl="0" algn="l" rtl="0"/>
            <a:r>
              <a:rPr lang="ru-RU" altLang="zh-CN" dirty="0" smtClean="0"/>
              <a:t>-репетиторство;</a:t>
            </a:r>
          </a:p>
          <a:p>
            <a:pPr lvl="0" algn="l" rtl="0"/>
            <a:r>
              <a:rPr lang="ru-RU" altLang="zh-CN" dirty="0" smtClean="0"/>
              <a:t>-маркетинг и реклама;</a:t>
            </a:r>
          </a:p>
          <a:p>
            <a:pPr lvl="0" algn="l" rtl="0"/>
            <a:r>
              <a:rPr lang="ru-RU" altLang="zh-CN" dirty="0" smtClean="0"/>
              <a:t>-сфера красоты;</a:t>
            </a:r>
          </a:p>
          <a:p>
            <a:pPr lvl="0" algn="l" rtl="0"/>
            <a:r>
              <a:rPr lang="ru-RU" altLang="zh-CN" dirty="0" smtClean="0"/>
              <a:t>-строительные работы и др.</a:t>
            </a:r>
          </a:p>
          <a:p>
            <a:pPr lvl="0" algn="l" rtl="0"/>
            <a:endParaRPr lang="ru-RU" altLang="zh-CN" dirty="0"/>
          </a:p>
          <a:p>
            <a:pPr algn="l" rtl="0"/>
            <a:r>
              <a:rPr lang="ru-RU" altLang="zh-CN" dirty="0" smtClean="0"/>
              <a:t>Переходи по ссылке (</a:t>
            </a:r>
            <a:r>
              <a:rPr lang="en-US" altLang="zh-CN" dirty="0" smtClean="0">
                <a:hlinkClick r:id="rId2"/>
              </a:rPr>
              <a:t>https</a:t>
            </a:r>
            <a:r>
              <a:rPr lang="en-US" altLang="zh-CN" dirty="0">
                <a:hlinkClick r:id="rId2"/>
              </a:rPr>
              <a:t>://npd.nalog.ru</a:t>
            </a:r>
            <a:r>
              <a:rPr lang="en-US" altLang="zh-CN" dirty="0" smtClean="0">
                <a:hlinkClick r:id="rId2"/>
              </a:rPr>
              <a:t>/</a:t>
            </a:r>
            <a:r>
              <a:rPr lang="en-US" altLang="zh-CN" dirty="0" smtClean="0"/>
              <a:t>)</a:t>
            </a:r>
            <a:r>
              <a:rPr lang="ru-RU" altLang="zh-CN" dirty="0" smtClean="0"/>
              <a:t> и узнай больше информации о </a:t>
            </a:r>
            <a:r>
              <a:rPr lang="ru-RU" altLang="zh-CN" dirty="0" err="1" smtClean="0"/>
              <a:t>самозанятости</a:t>
            </a:r>
            <a:endParaRPr lang="ru-RU" altLang="zh-CN" dirty="0" smtClean="0"/>
          </a:p>
          <a:p>
            <a:pPr algn="l"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0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2028</TotalTime>
  <Words>216</Words>
  <Application>Microsoft Office PowerPoint</Application>
  <PresentationFormat>Произвольный</PresentationFormat>
  <Paragraphs>40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Office Theme</vt:lpstr>
      <vt:lpstr>Слайд 1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Бехтерев Борис Олегович</dc:creator>
  <cp:lastModifiedBy>user</cp:lastModifiedBy>
  <cp:revision>247</cp:revision>
  <cp:lastPrinted>2023-08-16T06:07:48Z</cp:lastPrinted>
  <dcterms:created xsi:type="dcterms:W3CDTF">2022-04-07T08:51:04Z</dcterms:created>
  <dcterms:modified xsi:type="dcterms:W3CDTF">2023-12-08T06:04:26Z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2022-04-05T00:00:00Z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2022-04-07T00:00:00Z</vt:filetime>
  </property>
</Properties>
</file>