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75" r:id="rId6"/>
    <p:sldId id="264" r:id="rId7"/>
    <p:sldId id="267" r:id="rId8"/>
    <p:sldId id="265" r:id="rId9"/>
    <p:sldId id="269" r:id="rId10"/>
    <p:sldId id="271" r:id="rId11"/>
    <p:sldId id="276" r:id="rId12"/>
    <p:sldId id="280" r:id="rId13"/>
    <p:sldId id="281" r:id="rId14"/>
    <p:sldId id="279" r:id="rId15"/>
    <p:sldId id="282" r:id="rId16"/>
    <p:sldId id="272" r:id="rId17"/>
    <p:sldId id="274" r:id="rId18"/>
    <p:sldId id="283" r:id="rId19"/>
    <p:sldId id="26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E4-4135-A54E-E6326E9074B5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42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E4-4135-A54E-E6326E9074B5}"/>
              </c:ext>
            </c:extLst>
          </c:dPt>
          <c:cat>
            <c:strRef>
              <c:f>Sheet1!$A$2:$A$3</c:f>
              <c:strCache>
                <c:ptCount val="2"/>
                <c:pt idx="0">
                  <c:v>1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E4-4135-A54E-E6326E907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02-41F3-86C4-6CE7A53E5201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42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02-41F3-86C4-6CE7A53E5201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79.8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202-41F3-86C4-6CE7A53E5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98-466A-811A-B19B7977842D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42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98-466A-811A-B19B7977842D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D98-466A-811A-B19B79778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04-41C6-BAF5-15580FDE76F9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42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04-41C6-BAF5-15580FDE76F9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04-41C6-BAF5-15580FDE7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D00B2-83F1-489F-9F4C-DB88A7A2F64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7F05C-8E58-4B24-AB14-54300A3DA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9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7F05C-8E58-4B24-AB14-54300A3DA2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51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7F05C-8E58-4B24-AB14-54300A3DA2D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21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7F05C-8E58-4B24-AB14-54300A3DA2D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7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7F05C-8E58-4B24-AB14-54300A3DA2D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4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7F05C-8E58-4B24-AB14-54300A3DA2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50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7F05C-8E58-4B24-AB14-54300A3DA2D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88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7F05C-8E58-4B24-AB14-54300A3DA2D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376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A73AF-FAED-4902-9A07-C966A18602F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52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589-0D66-447B-B4AC-7444B02A66B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6B77-BCC8-4BC5-B276-4400842E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7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589-0D66-447B-B4AC-7444B02A66B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6B77-BCC8-4BC5-B276-4400842E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4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589-0D66-447B-B4AC-7444B02A66B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6B77-BCC8-4BC5-B276-4400842E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589-0D66-447B-B4AC-7444B02A66B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6B77-BCC8-4BC5-B276-4400842E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6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589-0D66-447B-B4AC-7444B02A66B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6B77-BCC8-4BC5-B276-4400842E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6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589-0D66-447B-B4AC-7444B02A66B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6B77-BCC8-4BC5-B276-4400842E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59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589-0D66-447B-B4AC-7444B02A66B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6B77-BCC8-4BC5-B276-4400842E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1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589-0D66-447B-B4AC-7444B02A66B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6B77-BCC8-4BC5-B276-4400842E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5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589-0D66-447B-B4AC-7444B02A66B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6B77-BCC8-4BC5-B276-4400842E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5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589-0D66-447B-B4AC-7444B02A66B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6B77-BCC8-4BC5-B276-4400842E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71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589-0D66-447B-B4AC-7444B02A66B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6B77-BCC8-4BC5-B276-4400842E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8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3589-0D66-447B-B4AC-7444B02A66B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E6B77-BCC8-4BC5-B276-4400842E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9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uor.ru/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t.me/womenofrussia" TargetMode="Externa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image" Target="../media/image22.gif"/><Relationship Id="rId10" Type="http://schemas.openxmlformats.org/officeDocument/2006/relationships/hyperlink" Target="https://womenofrussia.online/" TargetMode="External"/><Relationship Id="rId4" Type="http://schemas.openxmlformats.org/officeDocument/2006/relationships/hyperlink" Target="https://vk.com/wuormoscow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63" y="79813"/>
            <a:ext cx="1495887" cy="14958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7632" y="1739252"/>
            <a:ext cx="975382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МЕЖРЕГИОНАЛЬНАЯ ШКОЛА ГРАЖДАНСКОЙ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АКТИВНОСТИ ПО РЕАЛИЗАЦИИ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НАЦИОНАЛЬНОЙ СТРАТЕГИИ ДЕЙСТВИЙ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ИНТЕРЕСАХ ЖЕНЩИН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0" r="21788"/>
          <a:stretch/>
        </p:blipFill>
        <p:spPr>
          <a:xfrm>
            <a:off x="6004193" y="61942"/>
            <a:ext cx="1520796" cy="1546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026841" y="6478956"/>
            <a:ext cx="429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КИРОВ, 21 СЕНТЯБРЯ 2023 ГОДА</a:t>
            </a:r>
            <a:endParaRPr lang="ru-RU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848466"/>
            <a:ext cx="12192000" cy="156097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41" y="4301285"/>
            <a:ext cx="1539853" cy="1935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435269" y="4898365"/>
            <a:ext cx="4633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ИРИНА МОРОЗОВА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47625" y="5460386"/>
            <a:ext cx="90965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ПРЕДСЕДАТЕЛЯ ЗАКОНОДАТЕЛЬНОГО СОБРАНИЯ</a:t>
            </a: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КИРОВСКОЙ ОБЛАСТИ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КИРОВСКОЙ ОБЛАСТНОЙ </a:t>
            </a: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ОБЩЕСТВЕННОЙ ОРГАНИЗАЦИИ «СОЮЗ ЖЕНЩИН РОССИИ»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2" y="3982183"/>
            <a:ext cx="2087914" cy="226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2447625" y="4398995"/>
            <a:ext cx="3556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26134" y="378801"/>
            <a:ext cx="2244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ПРИВОЛЖСКИЙ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4525" y="320249"/>
            <a:ext cx="2361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 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ЖЕНЩИН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230433"/>
            <a:ext cx="10392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НАПРАВЛЕНИЯ НОВОЙ НАЦИОНАЛЬНОЙ СТРАТЕГИИ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19" y="104686"/>
            <a:ext cx="1495887" cy="14958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24141" y="4816722"/>
            <a:ext cx="537055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ПРОФИЛАКТИКА СОЦИАЛЬНОГО НЕБЛАГОПОЛУЧИЯ </a:t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ЖЕНЩИН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16"/>
          <p:cNvSpPr/>
          <p:nvPr/>
        </p:nvSpPr>
        <p:spPr>
          <a:xfrm rot="16200000">
            <a:off x="6780713" y="2400154"/>
            <a:ext cx="3986614" cy="3045194"/>
          </a:xfrm>
          <a:custGeom>
            <a:avLst/>
            <a:gdLst>
              <a:gd name="connsiteX0" fmla="*/ 4242316 w 4242316"/>
              <a:gd name="connsiteY0" fmla="*/ 562708 h 3657591"/>
              <a:gd name="connsiteX1" fmla="*/ 4117817 w 4242316"/>
              <a:gd name="connsiteY1" fmla="*/ 562708 h 3657591"/>
              <a:gd name="connsiteX2" fmla="*/ 4117817 w 4242316"/>
              <a:gd name="connsiteY2" fmla="*/ 3094883 h 3657591"/>
              <a:gd name="connsiteX3" fmla="*/ 3555109 w 4242316"/>
              <a:gd name="connsiteY3" fmla="*/ 3657591 h 3657591"/>
              <a:gd name="connsiteX4" fmla="*/ 0 w 4242316"/>
              <a:gd name="connsiteY4" fmla="*/ 3657591 h 3657591"/>
              <a:gd name="connsiteX5" fmla="*/ 0 w 4242316"/>
              <a:gd name="connsiteY5" fmla="*/ 3094883 h 3657591"/>
              <a:gd name="connsiteX6" fmla="*/ 3555109 w 4242316"/>
              <a:gd name="connsiteY6" fmla="*/ 3094883 h 3657591"/>
              <a:gd name="connsiteX7" fmla="*/ 3555109 w 4242316"/>
              <a:gd name="connsiteY7" fmla="*/ 562708 h 3657591"/>
              <a:gd name="connsiteX8" fmla="*/ 3430609 w 4242316"/>
              <a:gd name="connsiteY8" fmla="*/ 562708 h 3657591"/>
              <a:gd name="connsiteX9" fmla="*/ 3836463 w 4242316"/>
              <a:gd name="connsiteY9" fmla="*/ 0 h 36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2316" h="3657591">
                <a:moveTo>
                  <a:pt x="4242316" y="562708"/>
                </a:moveTo>
                <a:lnTo>
                  <a:pt x="4117817" y="562708"/>
                </a:lnTo>
                <a:lnTo>
                  <a:pt x="4117817" y="3094883"/>
                </a:lnTo>
                <a:lnTo>
                  <a:pt x="3555109" y="3657591"/>
                </a:lnTo>
                <a:lnTo>
                  <a:pt x="0" y="3657591"/>
                </a:lnTo>
                <a:lnTo>
                  <a:pt x="0" y="3094883"/>
                </a:lnTo>
                <a:lnTo>
                  <a:pt x="3555109" y="3094883"/>
                </a:lnTo>
                <a:lnTo>
                  <a:pt x="3555109" y="562708"/>
                </a:lnTo>
                <a:lnTo>
                  <a:pt x="3430609" y="562708"/>
                </a:lnTo>
                <a:lnTo>
                  <a:pt x="383646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19"/>
          <p:cNvSpPr/>
          <p:nvPr/>
        </p:nvSpPr>
        <p:spPr>
          <a:xfrm rot="16200000">
            <a:off x="6891129" y="3154747"/>
            <a:ext cx="3121601" cy="2401021"/>
          </a:xfrm>
          <a:custGeom>
            <a:avLst/>
            <a:gdLst>
              <a:gd name="connsiteX0" fmla="*/ 2496508 w 3190111"/>
              <a:gd name="connsiteY0" fmla="*/ 2321164 h 2883873"/>
              <a:gd name="connsiteX1" fmla="*/ 2496508 w 3190111"/>
              <a:gd name="connsiteY1" fmla="*/ 2883872 h 2883873"/>
              <a:gd name="connsiteX2" fmla="*/ 0 w 3190111"/>
              <a:gd name="connsiteY2" fmla="*/ 2883872 h 2883873"/>
              <a:gd name="connsiteX3" fmla="*/ 0 w 3190111"/>
              <a:gd name="connsiteY3" fmla="*/ 2321164 h 2883873"/>
              <a:gd name="connsiteX4" fmla="*/ 3190111 w 3190111"/>
              <a:gd name="connsiteY4" fmla="*/ 562708 h 2883873"/>
              <a:gd name="connsiteX5" fmla="*/ 3062414 w 3190111"/>
              <a:gd name="connsiteY5" fmla="*/ 562708 h 2883873"/>
              <a:gd name="connsiteX6" fmla="*/ 3062414 w 3190111"/>
              <a:gd name="connsiteY6" fmla="*/ 2321165 h 2883873"/>
              <a:gd name="connsiteX7" fmla="*/ 3065612 w 3190111"/>
              <a:gd name="connsiteY7" fmla="*/ 2321165 h 2883873"/>
              <a:gd name="connsiteX8" fmla="*/ 2499706 w 3190111"/>
              <a:gd name="connsiteY8" fmla="*/ 2883873 h 2883873"/>
              <a:gd name="connsiteX9" fmla="*/ 2499706 w 3190111"/>
              <a:gd name="connsiteY9" fmla="*/ 2321165 h 2883873"/>
              <a:gd name="connsiteX10" fmla="*/ 2499706 w 3190111"/>
              <a:gd name="connsiteY10" fmla="*/ 562708 h 2883873"/>
              <a:gd name="connsiteX11" fmla="*/ 2378404 w 3190111"/>
              <a:gd name="connsiteY11" fmla="*/ 562708 h 2883873"/>
              <a:gd name="connsiteX12" fmla="*/ 2784258 w 3190111"/>
              <a:gd name="connsiteY12" fmla="*/ 0 h 288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0111" h="2883873">
                <a:moveTo>
                  <a:pt x="2496508" y="2321164"/>
                </a:moveTo>
                <a:lnTo>
                  <a:pt x="2496508" y="2883872"/>
                </a:lnTo>
                <a:lnTo>
                  <a:pt x="0" y="2883872"/>
                </a:lnTo>
                <a:lnTo>
                  <a:pt x="0" y="2321164"/>
                </a:lnTo>
                <a:close/>
                <a:moveTo>
                  <a:pt x="3190111" y="562708"/>
                </a:moveTo>
                <a:lnTo>
                  <a:pt x="3062414" y="562708"/>
                </a:lnTo>
                <a:lnTo>
                  <a:pt x="3062414" y="2321165"/>
                </a:lnTo>
                <a:lnTo>
                  <a:pt x="3065612" y="2321165"/>
                </a:lnTo>
                <a:lnTo>
                  <a:pt x="2499706" y="2883873"/>
                </a:lnTo>
                <a:lnTo>
                  <a:pt x="2499706" y="2321165"/>
                </a:lnTo>
                <a:lnTo>
                  <a:pt x="2499706" y="562708"/>
                </a:lnTo>
                <a:lnTo>
                  <a:pt x="2378404" y="562708"/>
                </a:lnTo>
                <a:lnTo>
                  <a:pt x="27842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22"/>
          <p:cNvSpPr/>
          <p:nvPr/>
        </p:nvSpPr>
        <p:spPr>
          <a:xfrm rot="16200000">
            <a:off x="6666824" y="1642093"/>
            <a:ext cx="4858561" cy="3689367"/>
          </a:xfrm>
          <a:custGeom>
            <a:avLst/>
            <a:gdLst>
              <a:gd name="connsiteX0" fmla="*/ 5289608 w 5289608"/>
              <a:gd name="connsiteY0" fmla="*/ 562708 h 4431309"/>
              <a:gd name="connsiteX1" fmla="*/ 5165108 w 5289608"/>
              <a:gd name="connsiteY1" fmla="*/ 562708 h 4431309"/>
              <a:gd name="connsiteX2" fmla="*/ 5165108 w 5289608"/>
              <a:gd name="connsiteY2" fmla="*/ 3868601 h 4431309"/>
              <a:gd name="connsiteX3" fmla="*/ 4602401 w 5289608"/>
              <a:gd name="connsiteY3" fmla="*/ 4431309 h 4431309"/>
              <a:gd name="connsiteX4" fmla="*/ 0 w 5289608"/>
              <a:gd name="connsiteY4" fmla="*/ 4431309 h 4431309"/>
              <a:gd name="connsiteX5" fmla="*/ 0 w 5289608"/>
              <a:gd name="connsiteY5" fmla="*/ 3868601 h 4431309"/>
              <a:gd name="connsiteX6" fmla="*/ 4602401 w 5289608"/>
              <a:gd name="connsiteY6" fmla="*/ 3868601 h 4431309"/>
              <a:gd name="connsiteX7" fmla="*/ 4602401 w 5289608"/>
              <a:gd name="connsiteY7" fmla="*/ 562708 h 4431309"/>
              <a:gd name="connsiteX8" fmla="*/ 4477901 w 5289608"/>
              <a:gd name="connsiteY8" fmla="*/ 562708 h 4431309"/>
              <a:gd name="connsiteX9" fmla="*/ 4883755 w 5289608"/>
              <a:gd name="connsiteY9" fmla="*/ 0 h 443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9608" h="4431309">
                <a:moveTo>
                  <a:pt x="5289608" y="562708"/>
                </a:moveTo>
                <a:lnTo>
                  <a:pt x="5165108" y="562708"/>
                </a:lnTo>
                <a:lnTo>
                  <a:pt x="5165108" y="3868601"/>
                </a:lnTo>
                <a:lnTo>
                  <a:pt x="4602401" y="4431309"/>
                </a:lnTo>
                <a:lnTo>
                  <a:pt x="0" y="4431309"/>
                </a:lnTo>
                <a:lnTo>
                  <a:pt x="0" y="3868601"/>
                </a:lnTo>
                <a:lnTo>
                  <a:pt x="4602401" y="3868601"/>
                </a:lnTo>
                <a:lnTo>
                  <a:pt x="4602401" y="562708"/>
                </a:lnTo>
                <a:lnTo>
                  <a:pt x="4477901" y="562708"/>
                </a:lnTo>
                <a:lnTo>
                  <a:pt x="488375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25"/>
          <p:cNvSpPr/>
          <p:nvPr/>
        </p:nvSpPr>
        <p:spPr>
          <a:xfrm rot="16200000">
            <a:off x="7423480" y="4887608"/>
            <a:ext cx="1002534" cy="1054364"/>
          </a:xfrm>
          <a:custGeom>
            <a:avLst/>
            <a:gdLst>
              <a:gd name="connsiteX0" fmla="*/ 2143216 w 2143216"/>
              <a:gd name="connsiteY0" fmla="*/ 562708 h 2110152"/>
              <a:gd name="connsiteX1" fmla="*/ 2018715 w 2143216"/>
              <a:gd name="connsiteY1" fmla="*/ 562708 h 2110152"/>
              <a:gd name="connsiteX2" fmla="*/ 2018715 w 2143216"/>
              <a:gd name="connsiteY2" fmla="*/ 1547444 h 2110152"/>
              <a:gd name="connsiteX3" fmla="*/ 1456007 w 2143216"/>
              <a:gd name="connsiteY3" fmla="*/ 2110152 h 2110152"/>
              <a:gd name="connsiteX4" fmla="*/ 1456007 w 2143216"/>
              <a:gd name="connsiteY4" fmla="*/ 2110151 h 2110152"/>
              <a:gd name="connsiteX5" fmla="*/ 0 w 2143216"/>
              <a:gd name="connsiteY5" fmla="*/ 2110151 h 2110152"/>
              <a:gd name="connsiteX6" fmla="*/ 0 w 2143216"/>
              <a:gd name="connsiteY6" fmla="*/ 1547443 h 2110152"/>
              <a:gd name="connsiteX7" fmla="*/ 1456007 w 2143216"/>
              <a:gd name="connsiteY7" fmla="*/ 1547443 h 2110152"/>
              <a:gd name="connsiteX8" fmla="*/ 1456007 w 2143216"/>
              <a:gd name="connsiteY8" fmla="*/ 562708 h 2110152"/>
              <a:gd name="connsiteX9" fmla="*/ 1331509 w 2143216"/>
              <a:gd name="connsiteY9" fmla="*/ 562708 h 2110152"/>
              <a:gd name="connsiteX10" fmla="*/ 1737363 w 2143216"/>
              <a:gd name="connsiteY10" fmla="*/ 0 h 211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3216" h="2110152">
                <a:moveTo>
                  <a:pt x="2143216" y="562708"/>
                </a:moveTo>
                <a:lnTo>
                  <a:pt x="2018715" y="562708"/>
                </a:lnTo>
                <a:lnTo>
                  <a:pt x="2018715" y="1547444"/>
                </a:lnTo>
                <a:lnTo>
                  <a:pt x="1456007" y="2110152"/>
                </a:lnTo>
                <a:lnTo>
                  <a:pt x="1456007" y="2110151"/>
                </a:lnTo>
                <a:lnTo>
                  <a:pt x="0" y="2110151"/>
                </a:lnTo>
                <a:lnTo>
                  <a:pt x="0" y="1547443"/>
                </a:lnTo>
                <a:lnTo>
                  <a:pt x="1456007" y="1547443"/>
                </a:lnTo>
                <a:lnTo>
                  <a:pt x="1456007" y="562708"/>
                </a:lnTo>
                <a:lnTo>
                  <a:pt x="1331509" y="562708"/>
                </a:lnTo>
                <a:lnTo>
                  <a:pt x="1737363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27"/>
          <p:cNvGrpSpPr/>
          <p:nvPr/>
        </p:nvGrpSpPr>
        <p:grpSpPr>
          <a:xfrm>
            <a:off x="1279141" y="1224600"/>
            <a:ext cx="419805" cy="315056"/>
            <a:chOff x="789999" y="2242985"/>
            <a:chExt cx="504229" cy="378415"/>
          </a:xfrm>
        </p:grpSpPr>
        <p:sp>
          <p:nvSpPr>
            <p:cNvPr id="33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0"/>
          <p:cNvSpPr/>
          <p:nvPr/>
        </p:nvSpPr>
        <p:spPr>
          <a:xfrm>
            <a:off x="1845008" y="1062652"/>
            <a:ext cx="5349686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УКРЕПЛЕНИЕ ПОЗИЦИЙ ЖЕНЩИН В ОБЩЕСТВЕННО-ПОЛИТИЧЕСКОЙ ЖИЗНИ СТРАНЫ. СОЗДАНИЕ УСЛОВИЙ ДЛЯ РАЗВИТИЯ ИХ ГРАЖДАНСКОЙ АКТИВНОСТИ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1"/>
          <p:cNvGrpSpPr/>
          <p:nvPr/>
        </p:nvGrpSpPr>
        <p:grpSpPr>
          <a:xfrm>
            <a:off x="1279141" y="2183742"/>
            <a:ext cx="419805" cy="315056"/>
            <a:chOff x="789999" y="2242985"/>
            <a:chExt cx="504229" cy="378415"/>
          </a:xfrm>
        </p:grpSpPr>
        <p:sp>
          <p:nvSpPr>
            <p:cNvPr id="37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Rectangle 34"/>
          <p:cNvSpPr/>
          <p:nvPr/>
        </p:nvSpPr>
        <p:spPr>
          <a:xfrm>
            <a:off x="1845008" y="2021792"/>
            <a:ext cx="519476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РОЛИ ЖЕНЩИН В РАЗВИТИИ ОБЩЕСТВА, УЛУЧШЕНИЕ КАЧЕСТВА ИХ ЖИЗНИ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5"/>
          <p:cNvGrpSpPr/>
          <p:nvPr/>
        </p:nvGrpSpPr>
        <p:grpSpPr>
          <a:xfrm>
            <a:off x="1279141" y="3155217"/>
            <a:ext cx="419805" cy="315056"/>
            <a:chOff x="789999" y="2242985"/>
            <a:chExt cx="504229" cy="378415"/>
          </a:xfrm>
        </p:grpSpPr>
        <p:sp>
          <p:nvSpPr>
            <p:cNvPr id="41" name="Rectangle 36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Rectangle 37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Rectangle 38"/>
          <p:cNvSpPr/>
          <p:nvPr/>
        </p:nvSpPr>
        <p:spPr>
          <a:xfrm>
            <a:off x="1845007" y="2822556"/>
            <a:ext cx="534968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РАСШИРЕНИЕ УЧАСТИЯ ЖЕНЩИН В ПРИОРИТЕТНЫХ НАПРАВЛЕНИЯХ СОЦИАЛЬНО-ЭКОНОМИЧЕСКОГО РАЗВИТИЯ СТРАНЫ, ВКЛЮЧАЯ ФОРМИРОВАНИЕ НОВЫХ ТОЧЕК РОСТА ЭКОНОМИКИ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39"/>
          <p:cNvGrpSpPr/>
          <p:nvPr/>
        </p:nvGrpSpPr>
        <p:grpSpPr>
          <a:xfrm>
            <a:off x="1274451" y="3969164"/>
            <a:ext cx="419805" cy="315056"/>
            <a:chOff x="789999" y="2242985"/>
            <a:chExt cx="504229" cy="378415"/>
          </a:xfrm>
        </p:grpSpPr>
        <p:sp>
          <p:nvSpPr>
            <p:cNvPr id="45" name="Rectangle 4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7" name="Rectangle 42"/>
          <p:cNvSpPr/>
          <p:nvPr/>
        </p:nvSpPr>
        <p:spPr>
          <a:xfrm>
            <a:off x="1824140" y="3873178"/>
            <a:ext cx="5370555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СОХРАНЕНИЕ ЗДОРОВЬЯ ЖЕНЩИН ВСЕХ ВОЗРАСТОВ. СОЗДАНИЕ УСЛОВИЙ ДЛЯ ПОВЫШЕНИЯ РОЛИ ЖЕНЩИН В ФОРМИРОВАНИИ ЗДОРОВОГО ОБЩЕСТВА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25"/>
          <p:cNvSpPr/>
          <p:nvPr/>
        </p:nvSpPr>
        <p:spPr>
          <a:xfrm rot="16200000">
            <a:off x="7041784" y="3912640"/>
            <a:ext cx="2249988" cy="1756845"/>
          </a:xfrm>
          <a:custGeom>
            <a:avLst/>
            <a:gdLst>
              <a:gd name="connsiteX0" fmla="*/ 2143216 w 2143216"/>
              <a:gd name="connsiteY0" fmla="*/ 562708 h 2110152"/>
              <a:gd name="connsiteX1" fmla="*/ 2018715 w 2143216"/>
              <a:gd name="connsiteY1" fmla="*/ 562708 h 2110152"/>
              <a:gd name="connsiteX2" fmla="*/ 2018715 w 2143216"/>
              <a:gd name="connsiteY2" fmla="*/ 1547444 h 2110152"/>
              <a:gd name="connsiteX3" fmla="*/ 1456007 w 2143216"/>
              <a:gd name="connsiteY3" fmla="*/ 2110152 h 2110152"/>
              <a:gd name="connsiteX4" fmla="*/ 1456007 w 2143216"/>
              <a:gd name="connsiteY4" fmla="*/ 2110151 h 2110152"/>
              <a:gd name="connsiteX5" fmla="*/ 0 w 2143216"/>
              <a:gd name="connsiteY5" fmla="*/ 2110151 h 2110152"/>
              <a:gd name="connsiteX6" fmla="*/ 0 w 2143216"/>
              <a:gd name="connsiteY6" fmla="*/ 1547443 h 2110152"/>
              <a:gd name="connsiteX7" fmla="*/ 1456007 w 2143216"/>
              <a:gd name="connsiteY7" fmla="*/ 1547443 h 2110152"/>
              <a:gd name="connsiteX8" fmla="*/ 1456007 w 2143216"/>
              <a:gd name="connsiteY8" fmla="*/ 562708 h 2110152"/>
              <a:gd name="connsiteX9" fmla="*/ 1331509 w 2143216"/>
              <a:gd name="connsiteY9" fmla="*/ 562708 h 2110152"/>
              <a:gd name="connsiteX10" fmla="*/ 1737363 w 2143216"/>
              <a:gd name="connsiteY10" fmla="*/ 0 h 211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3216" h="2110152">
                <a:moveTo>
                  <a:pt x="2143216" y="562708"/>
                </a:moveTo>
                <a:lnTo>
                  <a:pt x="2018715" y="562708"/>
                </a:lnTo>
                <a:lnTo>
                  <a:pt x="2018715" y="1547444"/>
                </a:lnTo>
                <a:lnTo>
                  <a:pt x="1456007" y="2110152"/>
                </a:lnTo>
                <a:lnTo>
                  <a:pt x="1456007" y="2110151"/>
                </a:lnTo>
                <a:lnTo>
                  <a:pt x="0" y="2110151"/>
                </a:lnTo>
                <a:lnTo>
                  <a:pt x="0" y="1547443"/>
                </a:lnTo>
                <a:lnTo>
                  <a:pt x="1456007" y="1547443"/>
                </a:lnTo>
                <a:lnTo>
                  <a:pt x="1456007" y="562708"/>
                </a:lnTo>
                <a:lnTo>
                  <a:pt x="1331509" y="562708"/>
                </a:lnTo>
                <a:lnTo>
                  <a:pt x="17373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0" name="Group 39"/>
          <p:cNvGrpSpPr/>
          <p:nvPr/>
        </p:nvGrpSpPr>
        <p:grpSpPr>
          <a:xfrm>
            <a:off x="1273312" y="4816722"/>
            <a:ext cx="419805" cy="315056"/>
            <a:chOff x="789999" y="2242985"/>
            <a:chExt cx="504229" cy="378415"/>
          </a:xfrm>
        </p:grpSpPr>
        <p:sp>
          <p:nvSpPr>
            <p:cNvPr id="51" name="Rectangle 4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Rectangle 4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1661293" y="6389783"/>
            <a:ext cx="67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89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230433"/>
            <a:ext cx="10392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ПРОФИЛАКТИКА СОЦИАЛЬНОГО НЕБЛАГОПОЛУЧИЯ ЖЕНЩИН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19" y="104686"/>
            <a:ext cx="1495887" cy="149588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661293" y="6389783"/>
            <a:ext cx="67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11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32612" b="29013"/>
          <a:stretch/>
        </p:blipFill>
        <p:spPr>
          <a:xfrm>
            <a:off x="1075438" y="1896697"/>
            <a:ext cx="5703786" cy="349683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075438" y="1003122"/>
            <a:ext cx="8994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ПОСТОЯННОЙ РУБРИКИ ВОПРОС-ОТВЕТ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СТРАНИЦАХ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СОЮЗА ЖЕНЩИН РОССИИ 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879" y="1896697"/>
            <a:ext cx="2894791" cy="473476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1" name="Freeform 5"/>
          <p:cNvSpPr>
            <a:spLocks/>
          </p:cNvSpPr>
          <p:nvPr/>
        </p:nvSpPr>
        <p:spPr bwMode="auto">
          <a:xfrm rot="16200000">
            <a:off x="331548" y="1092328"/>
            <a:ext cx="744465" cy="55689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16200000">
            <a:off x="331549" y="5487321"/>
            <a:ext cx="744465" cy="55689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1075438" y="5430113"/>
            <a:ext cx="98364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РАБОТА С ЖЕНЩИНАМИ, ИСПОЛНЯЮЩИМИ 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НАКАЗАНИЕ И ОСВОБОДИВШИМИСЯ ИЗ МЕСТ 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ЛИШЕНИЯ СВОБОДЫ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30433"/>
            <a:ext cx="10392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СОХРАНЕНИЕ ЗДОРОВЬЯ ЖЕНЩИН ВСЕХ ВОЗРАСТОВ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19" y="104686"/>
            <a:ext cx="1495887" cy="1495887"/>
          </a:xfrm>
          <a:prstGeom prst="rect">
            <a:avLst/>
          </a:prstGeom>
        </p:spPr>
      </p:pic>
      <p:sp>
        <p:nvSpPr>
          <p:cNvPr id="6" name="椭圆 57">
            <a:extLst>
              <a:ext uri="{FF2B5EF4-FFF2-40B4-BE49-F238E27FC236}">
                <a16:creationId xmlns="" xmlns:a16="http://schemas.microsoft.com/office/drawing/2014/main" id="{136DDD19-FC5A-425A-A51D-43E248B136A5}"/>
              </a:ext>
            </a:extLst>
          </p:cNvPr>
          <p:cNvSpPr/>
          <p:nvPr/>
        </p:nvSpPr>
        <p:spPr>
          <a:xfrm>
            <a:off x="465003" y="1600573"/>
            <a:ext cx="4159662" cy="41596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04800" dist="635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7" name="组合 11">
            <a:extLst>
              <a:ext uri="{FF2B5EF4-FFF2-40B4-BE49-F238E27FC236}">
                <a16:creationId xmlns="" xmlns:a16="http://schemas.microsoft.com/office/drawing/2014/main" id="{6E9D197F-0A2B-47AE-A2ED-8E709D5827DF}"/>
              </a:ext>
            </a:extLst>
          </p:cNvPr>
          <p:cNvGrpSpPr/>
          <p:nvPr/>
        </p:nvGrpSpPr>
        <p:grpSpPr>
          <a:xfrm>
            <a:off x="7212257" y="1986849"/>
            <a:ext cx="4145917" cy="3522435"/>
            <a:chOff x="4832531" y="1500201"/>
            <a:chExt cx="2966869" cy="3501947"/>
          </a:xfrm>
        </p:grpSpPr>
        <p:sp>
          <p:nvSpPr>
            <p:cNvPr id="8" name="等腰三角形 16">
              <a:extLst>
                <a:ext uri="{FF2B5EF4-FFF2-40B4-BE49-F238E27FC236}">
                  <a16:creationId xmlns="" xmlns:a16="http://schemas.microsoft.com/office/drawing/2014/main" id="{7889605C-A6BE-41E5-AA0A-BB8A1789105D}"/>
                </a:ext>
              </a:extLst>
            </p:cNvPr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2">
              <a:extLst>
                <a:ext uri="{FF2B5EF4-FFF2-40B4-BE49-F238E27FC236}">
                  <a16:creationId xmlns="" xmlns:a16="http://schemas.microsoft.com/office/drawing/2014/main" id="{D867B133-56A2-4EB2-BCD3-35FB7B72E4C0}"/>
                </a:ext>
              </a:extLst>
            </p:cNvPr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3">
            <a:extLst>
              <a:ext uri="{FF2B5EF4-FFF2-40B4-BE49-F238E27FC236}">
                <a16:creationId xmlns="" xmlns:a16="http://schemas.microsoft.com/office/drawing/2014/main" id="{FC9A3F11-FB6B-40B0-B0EF-588A4E12E991}"/>
              </a:ext>
            </a:extLst>
          </p:cNvPr>
          <p:cNvGrpSpPr/>
          <p:nvPr/>
        </p:nvGrpSpPr>
        <p:grpSpPr>
          <a:xfrm>
            <a:off x="5608556" y="2006077"/>
            <a:ext cx="3893368" cy="3522437"/>
            <a:chOff x="4832531" y="1500201"/>
            <a:chExt cx="2966869" cy="3501947"/>
          </a:xfrm>
        </p:grpSpPr>
        <p:sp>
          <p:nvSpPr>
            <p:cNvPr id="11" name="等腰三角形 16">
              <a:extLst>
                <a:ext uri="{FF2B5EF4-FFF2-40B4-BE49-F238E27FC236}">
                  <a16:creationId xmlns="" xmlns:a16="http://schemas.microsoft.com/office/drawing/2014/main" id="{B3239625-D91C-4359-9999-B42603DAF4B8}"/>
                </a:ext>
              </a:extLst>
            </p:cNvPr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16">
              <a:extLst>
                <a:ext uri="{FF2B5EF4-FFF2-40B4-BE49-F238E27FC236}">
                  <a16:creationId xmlns="" xmlns:a16="http://schemas.microsoft.com/office/drawing/2014/main" id="{7B377AD7-43B4-422F-B334-2A1844924CF6}"/>
                </a:ext>
              </a:extLst>
            </p:cNvPr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7">
            <a:extLst>
              <a:ext uri="{FF2B5EF4-FFF2-40B4-BE49-F238E27FC236}">
                <a16:creationId xmlns="" xmlns:a16="http://schemas.microsoft.com/office/drawing/2014/main" id="{50E40899-B8AD-485A-9625-93F4B16EE389}"/>
              </a:ext>
            </a:extLst>
          </p:cNvPr>
          <p:cNvGrpSpPr/>
          <p:nvPr/>
        </p:nvGrpSpPr>
        <p:grpSpPr>
          <a:xfrm>
            <a:off x="4017215" y="2006077"/>
            <a:ext cx="3893368" cy="3522437"/>
            <a:chOff x="4832531" y="1500201"/>
            <a:chExt cx="2966869" cy="3501947"/>
          </a:xfrm>
        </p:grpSpPr>
        <p:sp>
          <p:nvSpPr>
            <p:cNvPr id="14" name="等腰三角形 16">
              <a:extLst>
                <a:ext uri="{FF2B5EF4-FFF2-40B4-BE49-F238E27FC236}">
                  <a16:creationId xmlns="" xmlns:a16="http://schemas.microsoft.com/office/drawing/2014/main" id="{F6C1A7E9-A7DC-4612-A14E-EFD8EC3F70D3}"/>
                </a:ext>
              </a:extLst>
            </p:cNvPr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9">
              <a:extLst>
                <a:ext uri="{FF2B5EF4-FFF2-40B4-BE49-F238E27FC236}">
                  <a16:creationId xmlns="" xmlns:a16="http://schemas.microsoft.com/office/drawing/2014/main" id="{821976CD-230C-42D7-AE83-F7D96AA303B6}"/>
                </a:ext>
              </a:extLst>
            </p:cNvPr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20">
            <a:extLst>
              <a:ext uri="{FF2B5EF4-FFF2-40B4-BE49-F238E27FC236}">
                <a16:creationId xmlns="" xmlns:a16="http://schemas.microsoft.com/office/drawing/2014/main" id="{E34E7FE9-DE19-4478-B15A-102BE033CEE2}"/>
              </a:ext>
            </a:extLst>
          </p:cNvPr>
          <p:cNvGrpSpPr/>
          <p:nvPr/>
        </p:nvGrpSpPr>
        <p:grpSpPr>
          <a:xfrm>
            <a:off x="2387336" y="2006077"/>
            <a:ext cx="3893368" cy="3522437"/>
            <a:chOff x="4832531" y="1500201"/>
            <a:chExt cx="2966869" cy="3501947"/>
          </a:xfrm>
        </p:grpSpPr>
        <p:sp>
          <p:nvSpPr>
            <p:cNvPr id="17" name="等腰三角形 16">
              <a:extLst>
                <a:ext uri="{FF2B5EF4-FFF2-40B4-BE49-F238E27FC236}">
                  <a16:creationId xmlns="" xmlns:a16="http://schemas.microsoft.com/office/drawing/2014/main" id="{28EE005E-D2AF-4A23-81E4-DDE70AEABF7C}"/>
                </a:ext>
              </a:extLst>
            </p:cNvPr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8" name="任意多边形 22">
              <a:extLst>
                <a:ext uri="{FF2B5EF4-FFF2-40B4-BE49-F238E27FC236}">
                  <a16:creationId xmlns="" xmlns:a16="http://schemas.microsoft.com/office/drawing/2014/main" id="{8DBEF0A0-230D-442F-80D1-BEAA5A83F58A}"/>
                </a:ext>
              </a:extLst>
            </p:cNvPr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rgbClr val="CFCFCF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9" name="任意多边形 23">
            <a:extLst>
              <a:ext uri="{FF2B5EF4-FFF2-40B4-BE49-F238E27FC236}">
                <a16:creationId xmlns="" xmlns:a16="http://schemas.microsoft.com/office/drawing/2014/main" id="{843153A1-4502-4920-B794-23E2DDE71E0B}"/>
              </a:ext>
            </a:extLst>
          </p:cNvPr>
          <p:cNvSpPr/>
          <p:nvPr/>
        </p:nvSpPr>
        <p:spPr>
          <a:xfrm>
            <a:off x="1744029" y="2006077"/>
            <a:ext cx="2601994" cy="3364433"/>
          </a:xfrm>
          <a:custGeom>
            <a:avLst/>
            <a:gdLst>
              <a:gd name="connsiteX0" fmla="*/ 2481682 w 2895600"/>
              <a:gd name="connsiteY0" fmla="*/ 0 h 4648200"/>
              <a:gd name="connsiteX1" fmla="*/ 2895600 w 2895600"/>
              <a:gd name="connsiteY1" fmla="*/ 450875 h 4648200"/>
              <a:gd name="connsiteX2" fmla="*/ 2895600 w 2895600"/>
              <a:gd name="connsiteY2" fmla="*/ 4197325 h 4648200"/>
              <a:gd name="connsiteX3" fmla="*/ 2481682 w 2895600"/>
              <a:gd name="connsiteY3" fmla="*/ 4648200 h 4648200"/>
              <a:gd name="connsiteX4" fmla="*/ 0 w 2895600"/>
              <a:gd name="connsiteY4" fmla="*/ 4357817 h 4648200"/>
              <a:gd name="connsiteX5" fmla="*/ 0 w 2895600"/>
              <a:gd name="connsiteY5" fmla="*/ 268088 h 4648200"/>
              <a:gd name="connsiteX6" fmla="*/ 242032 w 2895600"/>
              <a:gd name="connsiteY6" fmla="*/ 235199 h 4648200"/>
              <a:gd name="connsiteX7" fmla="*/ 2481682 w 2895600"/>
              <a:gd name="connsiteY7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5600" h="4648200">
                <a:moveTo>
                  <a:pt x="2481682" y="0"/>
                </a:moveTo>
                <a:cubicBezTo>
                  <a:pt x="2710282" y="0"/>
                  <a:pt x="2895600" y="201864"/>
                  <a:pt x="2895600" y="450875"/>
                </a:cubicBezTo>
                <a:lnTo>
                  <a:pt x="2895600" y="4197325"/>
                </a:lnTo>
                <a:cubicBezTo>
                  <a:pt x="2895600" y="4446336"/>
                  <a:pt x="2710282" y="4648200"/>
                  <a:pt x="2481682" y="4648200"/>
                </a:cubicBezTo>
                <a:lnTo>
                  <a:pt x="0" y="4357817"/>
                </a:lnTo>
                <a:lnTo>
                  <a:pt x="0" y="268088"/>
                </a:lnTo>
                <a:lnTo>
                  <a:pt x="242032" y="235199"/>
                </a:lnTo>
                <a:cubicBezTo>
                  <a:pt x="1160410" y="111219"/>
                  <a:pt x="2037182" y="0"/>
                  <a:pt x="248168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28575">
            <a:gradFill>
              <a:gsLst>
                <a:gs pos="0">
                  <a:srgbClr val="F7F7F7"/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0" name="任意多边形 24">
            <a:extLst>
              <a:ext uri="{FF2B5EF4-FFF2-40B4-BE49-F238E27FC236}">
                <a16:creationId xmlns="" xmlns:a16="http://schemas.microsoft.com/office/drawing/2014/main" id="{BBC490DF-8C7F-4B83-8651-54BAFF596CA8}"/>
              </a:ext>
            </a:extLst>
          </p:cNvPr>
          <p:cNvSpPr/>
          <p:nvPr/>
        </p:nvSpPr>
        <p:spPr>
          <a:xfrm>
            <a:off x="465003" y="2072284"/>
            <a:ext cx="1279027" cy="3216238"/>
          </a:xfrm>
          <a:custGeom>
            <a:avLst/>
            <a:gdLst>
              <a:gd name="connsiteX0" fmla="*/ 767235 w 1271587"/>
              <a:gd name="connsiteY0" fmla="*/ 0 h 3197529"/>
              <a:gd name="connsiteX1" fmla="*/ 1271587 w 1271587"/>
              <a:gd name="connsiteY1" fmla="*/ 126088 h 3197529"/>
              <a:gd name="connsiteX2" fmla="*/ 1271587 w 1271587"/>
              <a:gd name="connsiteY2" fmla="*/ 3066470 h 3197529"/>
              <a:gd name="connsiteX3" fmla="*/ 747354 w 1271587"/>
              <a:gd name="connsiteY3" fmla="*/ 3197529 h 3197529"/>
              <a:gd name="connsiteX4" fmla="*/ 605625 w 1271587"/>
              <a:gd name="connsiteY4" fmla="*/ 3068717 h 3197529"/>
              <a:gd name="connsiteX5" fmla="*/ 0 w 1271587"/>
              <a:gd name="connsiteY5" fmla="*/ 1606609 h 3197529"/>
              <a:gd name="connsiteX6" fmla="*/ 752463 w 1271587"/>
              <a:gd name="connsiteY6" fmla="*/ 11047 h 31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587" h="3197529">
                <a:moveTo>
                  <a:pt x="767235" y="0"/>
                </a:moveTo>
                <a:lnTo>
                  <a:pt x="1271587" y="126088"/>
                </a:lnTo>
                <a:lnTo>
                  <a:pt x="1271587" y="3066470"/>
                </a:lnTo>
                <a:lnTo>
                  <a:pt x="747354" y="3197529"/>
                </a:lnTo>
                <a:lnTo>
                  <a:pt x="605625" y="3068717"/>
                </a:lnTo>
                <a:cubicBezTo>
                  <a:pt x="231439" y="2694531"/>
                  <a:pt x="0" y="2177598"/>
                  <a:pt x="0" y="1606609"/>
                </a:cubicBezTo>
                <a:cubicBezTo>
                  <a:pt x="0" y="964247"/>
                  <a:pt x="292915" y="390299"/>
                  <a:pt x="752463" y="11047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innerShdw blurRad="177800" dist="101600" dir="10800000">
              <a:srgbClr val="1F1F1F">
                <a:alpha val="4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2" name="文本框 4">
            <a:extLst>
              <a:ext uri="{FF2B5EF4-FFF2-40B4-BE49-F238E27FC236}">
                <a16:creationId xmlns="" xmlns:a16="http://schemas.microsoft.com/office/drawing/2014/main" id="{31C52931-C0D5-4166-BA44-C3CFCBD783D0}"/>
              </a:ext>
            </a:extLst>
          </p:cNvPr>
          <p:cNvSpPr txBox="1"/>
          <p:nvPr/>
        </p:nvSpPr>
        <p:spPr>
          <a:xfrm>
            <a:off x="2712858" y="2407969"/>
            <a:ext cx="840798" cy="415498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 smtClean="0">
                <a:solidFill>
                  <a:srgbClr val="0070C0"/>
                </a:solidFill>
                <a:ea typeface="方正兰亭黑简体" panose="02000000000000000000" pitchFamily="2" charset="-122"/>
              </a:rPr>
              <a:t>1</a:t>
            </a:r>
            <a:endParaRPr lang="zh-CN" altLang="en-US" sz="2100" b="1" dirty="0">
              <a:solidFill>
                <a:srgbClr val="0070C0"/>
              </a:solidFill>
              <a:ea typeface="方正兰亭黑简体" panose="02000000000000000000" pitchFamily="2" charset="-122"/>
            </a:endParaRPr>
          </a:p>
        </p:txBody>
      </p:sp>
      <p:sp>
        <p:nvSpPr>
          <p:cNvPr id="23" name="矩形 27">
            <a:extLst>
              <a:ext uri="{FF2B5EF4-FFF2-40B4-BE49-F238E27FC236}">
                <a16:creationId xmlns="" xmlns:a16="http://schemas.microsoft.com/office/drawing/2014/main" id="{BCC61AC8-98B7-4D47-8413-D9D3FE0A4047}"/>
              </a:ext>
            </a:extLst>
          </p:cNvPr>
          <p:cNvSpPr/>
          <p:nvPr/>
        </p:nvSpPr>
        <p:spPr>
          <a:xfrm>
            <a:off x="2810236" y="2381987"/>
            <a:ext cx="639500" cy="891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 fov="2700000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24" name="文本框 29">
            <a:extLst>
              <a:ext uri="{FF2B5EF4-FFF2-40B4-BE49-F238E27FC236}">
                <a16:creationId xmlns="" xmlns:a16="http://schemas.microsoft.com/office/drawing/2014/main" id="{8B175DEB-A870-4FCF-A351-0C97AF9E798F}"/>
              </a:ext>
            </a:extLst>
          </p:cNvPr>
          <p:cNvSpPr txBox="1"/>
          <p:nvPr/>
        </p:nvSpPr>
        <p:spPr>
          <a:xfrm>
            <a:off x="4818836" y="2370826"/>
            <a:ext cx="840798" cy="415498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 smtClean="0">
                <a:solidFill>
                  <a:srgbClr val="0070C0"/>
                </a:solidFill>
                <a:ea typeface="方正兰亭黑简体" panose="02000000000000000000" pitchFamily="2" charset="-122"/>
              </a:rPr>
              <a:t>2</a:t>
            </a:r>
            <a:endParaRPr lang="zh-CN" altLang="en-US" sz="2100" b="1" dirty="0">
              <a:solidFill>
                <a:srgbClr val="0070C0"/>
              </a:solidFill>
              <a:ea typeface="方正兰亭黑简体" panose="02000000000000000000" pitchFamily="2" charset="-122"/>
            </a:endParaRPr>
          </a:p>
        </p:txBody>
      </p:sp>
      <p:sp>
        <p:nvSpPr>
          <p:cNvPr id="25" name="矩形 29">
            <a:extLst>
              <a:ext uri="{FF2B5EF4-FFF2-40B4-BE49-F238E27FC236}">
                <a16:creationId xmlns="" xmlns:a16="http://schemas.microsoft.com/office/drawing/2014/main" id="{1D1F1FB1-F99D-4F58-997F-964E358AE2F9}"/>
              </a:ext>
            </a:extLst>
          </p:cNvPr>
          <p:cNvSpPr/>
          <p:nvPr/>
        </p:nvSpPr>
        <p:spPr>
          <a:xfrm>
            <a:off x="4924141" y="2344844"/>
            <a:ext cx="639500" cy="891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26" name="文本框 31">
            <a:extLst>
              <a:ext uri="{FF2B5EF4-FFF2-40B4-BE49-F238E27FC236}">
                <a16:creationId xmlns="" xmlns:a16="http://schemas.microsoft.com/office/drawing/2014/main" id="{57483AE5-01C7-4ACC-8352-88773A271BBD}"/>
              </a:ext>
            </a:extLst>
          </p:cNvPr>
          <p:cNvSpPr txBox="1"/>
          <p:nvPr/>
        </p:nvSpPr>
        <p:spPr>
          <a:xfrm>
            <a:off x="6597447" y="2344844"/>
            <a:ext cx="840798" cy="415498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 smtClean="0">
                <a:solidFill>
                  <a:srgbClr val="0070C0"/>
                </a:solidFill>
                <a:ea typeface="方正兰亭黑简体" panose="02000000000000000000" pitchFamily="2" charset="-122"/>
              </a:rPr>
              <a:t>3</a:t>
            </a:r>
            <a:endParaRPr lang="zh-CN" altLang="en-US" sz="2100" b="1" dirty="0">
              <a:solidFill>
                <a:srgbClr val="0070C0"/>
              </a:solidFill>
              <a:ea typeface="方正兰亭黑简体" panose="02000000000000000000" pitchFamily="2" charset="-122"/>
            </a:endParaRPr>
          </a:p>
        </p:txBody>
      </p:sp>
      <p:sp>
        <p:nvSpPr>
          <p:cNvPr id="27" name="矩形 31">
            <a:extLst>
              <a:ext uri="{FF2B5EF4-FFF2-40B4-BE49-F238E27FC236}">
                <a16:creationId xmlns="" xmlns:a16="http://schemas.microsoft.com/office/drawing/2014/main" id="{B983B7DD-0223-4E8A-9C94-15FD1AD72C58}"/>
              </a:ext>
            </a:extLst>
          </p:cNvPr>
          <p:cNvSpPr/>
          <p:nvPr/>
        </p:nvSpPr>
        <p:spPr>
          <a:xfrm>
            <a:off x="6696709" y="2318862"/>
            <a:ext cx="639500" cy="891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28" name="文本框 33">
            <a:extLst>
              <a:ext uri="{FF2B5EF4-FFF2-40B4-BE49-F238E27FC236}">
                <a16:creationId xmlns="" xmlns:a16="http://schemas.microsoft.com/office/drawing/2014/main" id="{47365C0A-4483-4CAE-A210-67116BE67BB1}"/>
              </a:ext>
            </a:extLst>
          </p:cNvPr>
          <p:cNvSpPr txBox="1"/>
          <p:nvPr/>
        </p:nvSpPr>
        <p:spPr>
          <a:xfrm>
            <a:off x="8213066" y="2344844"/>
            <a:ext cx="840798" cy="415498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 smtClean="0">
                <a:solidFill>
                  <a:srgbClr val="0070C0"/>
                </a:solidFill>
                <a:ea typeface="方正兰亭黑简体" panose="02000000000000000000" pitchFamily="2" charset="-122"/>
              </a:rPr>
              <a:t>4</a:t>
            </a:r>
            <a:endParaRPr lang="zh-CN" altLang="en-US" sz="2100" b="1" dirty="0">
              <a:solidFill>
                <a:srgbClr val="0070C0"/>
              </a:solidFill>
              <a:ea typeface="方正兰亭黑简体" panose="02000000000000000000" pitchFamily="2" charset="-122"/>
            </a:endParaRPr>
          </a:p>
        </p:txBody>
      </p:sp>
      <p:sp>
        <p:nvSpPr>
          <p:cNvPr id="29" name="矩形 33">
            <a:extLst>
              <a:ext uri="{FF2B5EF4-FFF2-40B4-BE49-F238E27FC236}">
                <a16:creationId xmlns="" xmlns:a16="http://schemas.microsoft.com/office/drawing/2014/main" id="{ABC6EB6B-C1DD-4C01-ABB6-726A42026E7A}"/>
              </a:ext>
            </a:extLst>
          </p:cNvPr>
          <p:cNvSpPr/>
          <p:nvPr/>
        </p:nvSpPr>
        <p:spPr>
          <a:xfrm>
            <a:off x="8317074" y="2318862"/>
            <a:ext cx="639500" cy="891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30" name="文本框 35">
            <a:extLst>
              <a:ext uri="{FF2B5EF4-FFF2-40B4-BE49-F238E27FC236}">
                <a16:creationId xmlns="" xmlns:a16="http://schemas.microsoft.com/office/drawing/2014/main" id="{2533C8BC-BCCD-4C1C-A92D-C014F5893019}"/>
              </a:ext>
            </a:extLst>
          </p:cNvPr>
          <p:cNvSpPr txBox="1"/>
          <p:nvPr/>
        </p:nvSpPr>
        <p:spPr>
          <a:xfrm>
            <a:off x="9938968" y="2305164"/>
            <a:ext cx="840798" cy="415498"/>
          </a:xfrm>
          <a:prstGeom prst="rect">
            <a:avLst/>
          </a:prstGeom>
          <a:noFill/>
          <a:scene3d>
            <a:camera prst="perspectiveLeft">
              <a:rot lat="0" lon="12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 smtClean="0">
                <a:solidFill>
                  <a:srgbClr val="0070C0"/>
                </a:solidFill>
                <a:ea typeface="方正兰亭黑简体" panose="02000000000000000000" pitchFamily="2" charset="-122"/>
              </a:rPr>
              <a:t>5</a:t>
            </a:r>
            <a:endParaRPr lang="zh-CN" altLang="en-US" sz="2100" b="1" dirty="0">
              <a:solidFill>
                <a:srgbClr val="0070C0"/>
              </a:solidFill>
              <a:ea typeface="方正兰亭黑简体" panose="02000000000000000000" pitchFamily="2" charset="-122"/>
            </a:endParaRPr>
          </a:p>
        </p:txBody>
      </p:sp>
      <p:sp>
        <p:nvSpPr>
          <p:cNvPr id="31" name="矩形 35">
            <a:extLst>
              <a:ext uri="{FF2B5EF4-FFF2-40B4-BE49-F238E27FC236}">
                <a16:creationId xmlns="" xmlns:a16="http://schemas.microsoft.com/office/drawing/2014/main" id="{72DD7020-B3F2-4F0F-A985-B5A0AA456F0A}"/>
              </a:ext>
            </a:extLst>
          </p:cNvPr>
          <p:cNvSpPr/>
          <p:nvPr/>
        </p:nvSpPr>
        <p:spPr>
          <a:xfrm>
            <a:off x="10048739" y="2260611"/>
            <a:ext cx="639500" cy="891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23973" y="2703199"/>
            <a:ext cx="21737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лучших практик по внедрению корпоративных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программ, направленных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укрепление здоровья работников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346479" y="2703199"/>
            <a:ext cx="18690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повышению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грамотности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женщин и девочек в вопросах здоровья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096539" y="2677217"/>
            <a:ext cx="20164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вовлеченности женщин пожилого возраста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мероприятия программ активного долголетия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528411" y="2671231"/>
            <a:ext cx="23855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деловых мероприятий,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направленных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освещение вопросов укрепления женского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здоровья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348682" y="2671400"/>
            <a:ext cx="22220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осведомленности женщин 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социально значимых заболеваниях 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способах их профилактики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661293" y="6389783"/>
            <a:ext cx="67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83279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091" y="301674"/>
            <a:ext cx="11303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РОЛИ ЖЕНЩИН В РАЗВИТИИ ОБЩЕСТВА, </a:t>
            </a:r>
            <a:endParaRPr lang="ru-RU" sz="2400" b="1" dirty="0" smtClean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УЛУЧШЕНИЕ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КАЧЕСТВА ИХ ЖИЗНИ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19" y="104686"/>
            <a:ext cx="1495887" cy="1495887"/>
          </a:xfrm>
          <a:prstGeom prst="rect">
            <a:avLst/>
          </a:prstGeom>
        </p:spPr>
      </p:pic>
      <p:sp>
        <p:nvSpPr>
          <p:cNvPr id="6" name="Freeform 5"/>
          <p:cNvSpPr>
            <a:spLocks/>
          </p:cNvSpPr>
          <p:nvPr/>
        </p:nvSpPr>
        <p:spPr bwMode="auto">
          <a:xfrm rot="16200000">
            <a:off x="383802" y="1694360"/>
            <a:ext cx="744465" cy="55689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rot="16200000">
            <a:off x="383802" y="2935901"/>
            <a:ext cx="744465" cy="55689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215824" y="1464973"/>
            <a:ext cx="94642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 ПРОФИЛАКТИКИ НАРУШЕНИЙ ТРУДОВЫХ ПРАВ ЖЕНЩИН, ПОВЫШЕНИЕ ИХ ИНФОРМИРОВАННОСТИ О ТРУДОВЫХ ПРАВАХ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5825" y="2706514"/>
            <a:ext cx="97656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ПРАКТИКИ ВКЛЮЧЕНИЯ В КОЛЛЕКТИВНЫЕ ДОГОВОРЫ ПОЛОЖЕНИЙ, НАПРАВЛЕННЫХ ПОДДЕРЖКУ РАБОТНИКОВ </a:t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СЕМЕЙНЫМИ ОБЯЗАННОСТЯМИ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6091" y="4578499"/>
            <a:ext cx="11773989" cy="1512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ГОДУ </a:t>
            </a:r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СТАРТУЕТ КОНКУРС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ЛУЧШУЮ ДЕЯТЕЛЬНОСТЬ МЕСТНОГО ОТДЕЛЕНИЯ СОЮЗА ЖЕНЩИН И ЛУЧШУЮ ДЕЯТЕЛЬНОСТЬ ПРЕДСЕДАТЕЛЯ МЕСТНОГО ОТДЕЛЕНИЯ С ЦЕЛЬЮ ПОПУЛЯРИЗАЦИИ ОБРАЗА ЖЕНЩИНЫ-ЛИДЕРА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091" y="3948055"/>
            <a:ext cx="1668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61293" y="6389783"/>
            <a:ext cx="67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65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230433"/>
            <a:ext cx="10392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РАСШИРЕНИЕ УЧАСТИЯ ЖЕНЩИН В ПРИОРИТЕТНЫХ НАПРАВЛЕНИЯХ СОЦИАЛЬНО-ЭКОНОМИЧЕСКОГО РАЗВИТИЯ СТРАНЫ, ВКЛЮЧАЯ ФОРМИРОВАНИЕ НОВЫХ ТОЧЕК РОСТА ЭКОНОМИКИ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19" y="104686"/>
            <a:ext cx="1495887" cy="149588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661293" y="6389783"/>
            <a:ext cx="67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14</a:t>
            </a:r>
            <a:endParaRPr lang="ru-RU" b="1" dirty="0"/>
          </a:p>
        </p:txBody>
      </p:sp>
      <p:grpSp>
        <p:nvGrpSpPr>
          <p:cNvPr id="7" name="Group 27"/>
          <p:cNvGrpSpPr/>
          <p:nvPr/>
        </p:nvGrpSpPr>
        <p:grpSpPr>
          <a:xfrm>
            <a:off x="4375527" y="2260325"/>
            <a:ext cx="3159966" cy="1534529"/>
            <a:chOff x="4317594" y="1758950"/>
            <a:chExt cx="3159966" cy="1534529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4317594" y="1758950"/>
              <a:ext cx="3159966" cy="1534529"/>
            </a:xfrm>
            <a:custGeom>
              <a:avLst/>
              <a:gdLst>
                <a:gd name="T0" fmla="*/ 735 w 735"/>
                <a:gd name="T1" fmla="*/ 3 h 356"/>
                <a:gd name="T2" fmla="*/ 235 w 735"/>
                <a:gd name="T3" fmla="*/ 3 h 356"/>
                <a:gd name="T4" fmla="*/ 235 w 735"/>
                <a:gd name="T5" fmla="*/ 70 h 356"/>
                <a:gd name="T6" fmla="*/ 118 w 735"/>
                <a:gd name="T7" fmla="*/ 0 h 356"/>
                <a:gd name="T8" fmla="*/ 4 w 735"/>
                <a:gd name="T9" fmla="*/ 36 h 356"/>
                <a:gd name="T10" fmla="*/ 27 w 735"/>
                <a:gd name="T11" fmla="*/ 94 h 356"/>
                <a:gd name="T12" fmla="*/ 102 w 735"/>
                <a:gd name="T13" fmla="*/ 66 h 356"/>
                <a:gd name="T14" fmla="*/ 159 w 735"/>
                <a:gd name="T15" fmla="*/ 117 h 356"/>
                <a:gd name="T16" fmla="*/ 45 w 735"/>
                <a:gd name="T17" fmla="*/ 266 h 356"/>
                <a:gd name="T18" fmla="*/ 0 w 735"/>
                <a:gd name="T19" fmla="*/ 307 h 356"/>
                <a:gd name="T20" fmla="*/ 0 w 735"/>
                <a:gd name="T21" fmla="*/ 356 h 356"/>
                <a:gd name="T22" fmla="*/ 248 w 735"/>
                <a:gd name="T23" fmla="*/ 356 h 356"/>
                <a:gd name="T24" fmla="*/ 248 w 735"/>
                <a:gd name="T25" fmla="*/ 355 h 356"/>
                <a:gd name="T26" fmla="*/ 735 w 735"/>
                <a:gd name="T27" fmla="*/ 355 h 356"/>
                <a:gd name="T28" fmla="*/ 735 w 735"/>
                <a:gd name="T29" fmla="*/ 3 h 356"/>
                <a:gd name="T30" fmla="*/ 116 w 735"/>
                <a:gd name="T31" fmla="*/ 288 h 356"/>
                <a:gd name="T32" fmla="*/ 148 w 735"/>
                <a:gd name="T33" fmla="*/ 261 h 356"/>
                <a:gd name="T34" fmla="*/ 235 w 735"/>
                <a:gd name="T35" fmla="*/ 149 h 356"/>
                <a:gd name="T36" fmla="*/ 235 w 735"/>
                <a:gd name="T37" fmla="*/ 289 h 356"/>
                <a:gd name="T38" fmla="*/ 116 w 735"/>
                <a:gd name="T39" fmla="*/ 289 h 356"/>
                <a:gd name="T40" fmla="*/ 116 w 735"/>
                <a:gd name="T41" fmla="*/ 28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5" h="356">
                  <a:moveTo>
                    <a:pt x="735" y="3"/>
                  </a:moveTo>
                  <a:cubicBezTo>
                    <a:pt x="235" y="3"/>
                    <a:pt x="235" y="3"/>
                    <a:pt x="235" y="3"/>
                  </a:cubicBezTo>
                  <a:cubicBezTo>
                    <a:pt x="235" y="70"/>
                    <a:pt x="235" y="70"/>
                    <a:pt x="235" y="70"/>
                  </a:cubicBezTo>
                  <a:cubicBezTo>
                    <a:pt x="220" y="28"/>
                    <a:pt x="180" y="0"/>
                    <a:pt x="118" y="0"/>
                  </a:cubicBezTo>
                  <a:cubicBezTo>
                    <a:pt x="71" y="0"/>
                    <a:pt x="30" y="16"/>
                    <a:pt x="4" y="36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46" y="81"/>
                    <a:pt x="72" y="66"/>
                    <a:pt x="102" y="66"/>
                  </a:cubicBezTo>
                  <a:cubicBezTo>
                    <a:pt x="143" y="66"/>
                    <a:pt x="159" y="88"/>
                    <a:pt x="159" y="117"/>
                  </a:cubicBezTo>
                  <a:cubicBezTo>
                    <a:pt x="159" y="158"/>
                    <a:pt x="122" y="197"/>
                    <a:pt x="45" y="266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735" y="355"/>
                    <a:pt x="735" y="355"/>
                    <a:pt x="735" y="355"/>
                  </a:cubicBezTo>
                  <a:lnTo>
                    <a:pt x="735" y="3"/>
                  </a:lnTo>
                  <a:close/>
                  <a:moveTo>
                    <a:pt x="116" y="288"/>
                  </a:moveTo>
                  <a:cubicBezTo>
                    <a:pt x="148" y="261"/>
                    <a:pt x="148" y="261"/>
                    <a:pt x="148" y="261"/>
                  </a:cubicBezTo>
                  <a:cubicBezTo>
                    <a:pt x="187" y="226"/>
                    <a:pt x="221" y="190"/>
                    <a:pt x="235" y="149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116" y="289"/>
                    <a:pt x="116" y="289"/>
                    <a:pt x="116" y="289"/>
                  </a:cubicBezTo>
                  <a:lnTo>
                    <a:pt x="116" y="288"/>
                  </a:lnTo>
                  <a:close/>
                </a:path>
              </a:pathLst>
            </a:custGeom>
            <a:solidFill>
              <a:srgbClr val="1B6A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9" name="Rectangle 24"/>
            <p:cNvSpPr/>
            <p:nvPr/>
          </p:nvSpPr>
          <p:spPr>
            <a:xfrm>
              <a:off x="5050608" y="1772194"/>
              <a:ext cx="2394131" cy="1515600"/>
            </a:xfrm>
            <a:prstGeom prst="rect">
              <a:avLst/>
            </a:prstGeom>
            <a:solidFill>
              <a:srgbClr val="1B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776176" y="2269416"/>
            <a:ext cx="2838152" cy="1516347"/>
          </a:xfrm>
          <a:custGeom>
            <a:avLst/>
            <a:gdLst>
              <a:gd name="T0" fmla="*/ 378 w 1561"/>
              <a:gd name="T1" fmla="*/ 0 h 834"/>
              <a:gd name="T2" fmla="*/ 378 w 1561"/>
              <a:gd name="T3" fmla="*/ 0 h 834"/>
              <a:gd name="T4" fmla="*/ 220 w 1561"/>
              <a:gd name="T5" fmla="*/ 0 h 834"/>
              <a:gd name="T6" fmla="*/ 0 w 1561"/>
              <a:gd name="T7" fmla="*/ 104 h 834"/>
              <a:gd name="T8" fmla="*/ 31 w 1561"/>
              <a:gd name="T9" fmla="*/ 249 h 834"/>
              <a:gd name="T10" fmla="*/ 189 w 1561"/>
              <a:gd name="T11" fmla="*/ 173 h 834"/>
              <a:gd name="T12" fmla="*/ 192 w 1561"/>
              <a:gd name="T13" fmla="*/ 173 h 834"/>
              <a:gd name="T14" fmla="*/ 192 w 1561"/>
              <a:gd name="T15" fmla="*/ 834 h 834"/>
              <a:gd name="T16" fmla="*/ 378 w 1561"/>
              <a:gd name="T17" fmla="*/ 834 h 834"/>
              <a:gd name="T18" fmla="*/ 378 w 1561"/>
              <a:gd name="T19" fmla="*/ 834 h 834"/>
              <a:gd name="T20" fmla="*/ 1561 w 1561"/>
              <a:gd name="T21" fmla="*/ 834 h 834"/>
              <a:gd name="T22" fmla="*/ 1561 w 1561"/>
              <a:gd name="T23" fmla="*/ 0 h 834"/>
              <a:gd name="T24" fmla="*/ 378 w 1561"/>
              <a:gd name="T25" fmla="*/ 0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1" h="834">
                <a:moveTo>
                  <a:pt x="378" y="0"/>
                </a:moveTo>
                <a:lnTo>
                  <a:pt x="378" y="0"/>
                </a:lnTo>
                <a:lnTo>
                  <a:pt x="220" y="0"/>
                </a:lnTo>
                <a:lnTo>
                  <a:pt x="0" y="104"/>
                </a:lnTo>
                <a:lnTo>
                  <a:pt x="31" y="249"/>
                </a:lnTo>
                <a:lnTo>
                  <a:pt x="189" y="173"/>
                </a:lnTo>
                <a:lnTo>
                  <a:pt x="192" y="173"/>
                </a:lnTo>
                <a:lnTo>
                  <a:pt x="192" y="834"/>
                </a:lnTo>
                <a:lnTo>
                  <a:pt x="378" y="834"/>
                </a:lnTo>
                <a:lnTo>
                  <a:pt x="378" y="834"/>
                </a:lnTo>
                <a:lnTo>
                  <a:pt x="1561" y="834"/>
                </a:lnTo>
                <a:lnTo>
                  <a:pt x="1561" y="0"/>
                </a:lnTo>
                <a:lnTo>
                  <a:pt x="378" y="0"/>
                </a:lnTo>
                <a:close/>
              </a:path>
            </a:pathLst>
          </a:custGeom>
          <a:solidFill>
            <a:srgbClr val="84CB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8293367" y="2267597"/>
            <a:ext cx="2818152" cy="1519984"/>
          </a:xfrm>
          <a:custGeom>
            <a:avLst/>
            <a:gdLst>
              <a:gd name="T0" fmla="*/ 154 w 655"/>
              <a:gd name="T1" fmla="*/ 0 h 353"/>
              <a:gd name="T2" fmla="*/ 154 w 655"/>
              <a:gd name="T3" fmla="*/ 4 h 353"/>
              <a:gd name="T4" fmla="*/ 117 w 655"/>
              <a:gd name="T5" fmla="*/ 0 h 353"/>
              <a:gd name="T6" fmla="*/ 11 w 655"/>
              <a:gd name="T7" fmla="*/ 25 h 353"/>
              <a:gd name="T8" fmla="*/ 27 w 655"/>
              <a:gd name="T9" fmla="*/ 83 h 353"/>
              <a:gd name="T10" fmla="*/ 98 w 655"/>
              <a:gd name="T11" fmla="*/ 63 h 353"/>
              <a:gd name="T12" fmla="*/ 149 w 655"/>
              <a:gd name="T13" fmla="*/ 98 h 353"/>
              <a:gd name="T14" fmla="*/ 88 w 655"/>
              <a:gd name="T15" fmla="*/ 138 h 353"/>
              <a:gd name="T16" fmla="*/ 57 w 655"/>
              <a:gd name="T17" fmla="*/ 138 h 353"/>
              <a:gd name="T18" fmla="*/ 57 w 655"/>
              <a:gd name="T19" fmla="*/ 195 h 353"/>
              <a:gd name="T20" fmla="*/ 90 w 655"/>
              <a:gd name="T21" fmla="*/ 195 h 353"/>
              <a:gd name="T22" fmla="*/ 154 w 655"/>
              <a:gd name="T23" fmla="*/ 226 h 353"/>
              <a:gd name="T24" fmla="*/ 154 w 655"/>
              <a:gd name="T25" fmla="*/ 262 h 353"/>
              <a:gd name="T26" fmla="*/ 96 w 655"/>
              <a:gd name="T27" fmla="*/ 290 h 353"/>
              <a:gd name="T28" fmla="*/ 16 w 655"/>
              <a:gd name="T29" fmla="*/ 269 h 353"/>
              <a:gd name="T30" fmla="*/ 0 w 655"/>
              <a:gd name="T31" fmla="*/ 329 h 353"/>
              <a:gd name="T32" fmla="*/ 101 w 655"/>
              <a:gd name="T33" fmla="*/ 353 h 353"/>
              <a:gd name="T34" fmla="*/ 154 w 655"/>
              <a:gd name="T35" fmla="*/ 346 h 353"/>
              <a:gd name="T36" fmla="*/ 154 w 655"/>
              <a:gd name="T37" fmla="*/ 352 h 353"/>
              <a:gd name="T38" fmla="*/ 655 w 655"/>
              <a:gd name="T39" fmla="*/ 352 h 353"/>
              <a:gd name="T40" fmla="*/ 655 w 655"/>
              <a:gd name="T41" fmla="*/ 0 h 353"/>
              <a:gd name="T42" fmla="*/ 154 w 655"/>
              <a:gd name="T43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5" h="353">
                <a:moveTo>
                  <a:pt x="154" y="0"/>
                </a:moveTo>
                <a:cubicBezTo>
                  <a:pt x="154" y="4"/>
                  <a:pt x="154" y="4"/>
                  <a:pt x="154" y="4"/>
                </a:cubicBezTo>
                <a:cubicBezTo>
                  <a:pt x="143" y="1"/>
                  <a:pt x="130" y="0"/>
                  <a:pt x="117" y="0"/>
                </a:cubicBezTo>
                <a:cubicBezTo>
                  <a:pt x="72" y="0"/>
                  <a:pt x="31" y="12"/>
                  <a:pt x="11" y="25"/>
                </a:cubicBezTo>
                <a:cubicBezTo>
                  <a:pt x="27" y="83"/>
                  <a:pt x="27" y="83"/>
                  <a:pt x="27" y="83"/>
                </a:cubicBezTo>
                <a:cubicBezTo>
                  <a:pt x="41" y="75"/>
                  <a:pt x="70" y="63"/>
                  <a:pt x="98" y="63"/>
                </a:cubicBezTo>
                <a:cubicBezTo>
                  <a:pt x="132" y="63"/>
                  <a:pt x="149" y="78"/>
                  <a:pt x="149" y="98"/>
                </a:cubicBezTo>
                <a:cubicBezTo>
                  <a:pt x="149" y="127"/>
                  <a:pt x="115" y="138"/>
                  <a:pt x="88" y="138"/>
                </a:cubicBezTo>
                <a:cubicBezTo>
                  <a:pt x="57" y="138"/>
                  <a:pt x="57" y="138"/>
                  <a:pt x="57" y="138"/>
                </a:cubicBezTo>
                <a:cubicBezTo>
                  <a:pt x="57" y="195"/>
                  <a:pt x="57" y="195"/>
                  <a:pt x="57" y="195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118" y="195"/>
                  <a:pt x="145" y="205"/>
                  <a:pt x="154" y="226"/>
                </a:cubicBezTo>
                <a:cubicBezTo>
                  <a:pt x="154" y="262"/>
                  <a:pt x="154" y="262"/>
                  <a:pt x="154" y="262"/>
                </a:cubicBezTo>
                <a:cubicBezTo>
                  <a:pt x="147" y="278"/>
                  <a:pt x="127" y="290"/>
                  <a:pt x="96" y="290"/>
                </a:cubicBezTo>
                <a:cubicBezTo>
                  <a:pt x="63" y="290"/>
                  <a:pt x="30" y="276"/>
                  <a:pt x="16" y="269"/>
                </a:cubicBezTo>
                <a:cubicBezTo>
                  <a:pt x="0" y="329"/>
                  <a:pt x="0" y="329"/>
                  <a:pt x="0" y="329"/>
                </a:cubicBezTo>
                <a:cubicBezTo>
                  <a:pt x="20" y="341"/>
                  <a:pt x="57" y="353"/>
                  <a:pt x="101" y="353"/>
                </a:cubicBezTo>
                <a:cubicBezTo>
                  <a:pt x="121" y="353"/>
                  <a:pt x="139" y="350"/>
                  <a:pt x="154" y="346"/>
                </a:cubicBezTo>
                <a:cubicBezTo>
                  <a:pt x="154" y="352"/>
                  <a:pt x="154" y="352"/>
                  <a:pt x="154" y="352"/>
                </a:cubicBezTo>
                <a:cubicBezTo>
                  <a:pt x="655" y="352"/>
                  <a:pt x="655" y="352"/>
                  <a:pt x="655" y="352"/>
                </a:cubicBezTo>
                <a:cubicBezTo>
                  <a:pt x="655" y="0"/>
                  <a:pt x="655" y="0"/>
                  <a:pt x="655" y="0"/>
                </a:cubicBezTo>
                <a:lnTo>
                  <a:pt x="154" y="0"/>
                </a:lnTo>
                <a:close/>
              </a:path>
            </a:pathLst>
          </a:custGeom>
          <a:solidFill>
            <a:srgbClr val="F472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2" name="Freeform 8"/>
          <p:cNvSpPr>
            <a:spLocks noEditPoints="1"/>
          </p:cNvSpPr>
          <p:nvPr/>
        </p:nvSpPr>
        <p:spPr bwMode="auto">
          <a:xfrm>
            <a:off x="484684" y="4848522"/>
            <a:ext cx="3147240" cy="1516347"/>
          </a:xfrm>
          <a:custGeom>
            <a:avLst/>
            <a:gdLst>
              <a:gd name="T0" fmla="*/ 232 w 732"/>
              <a:gd name="T1" fmla="*/ 0 h 352"/>
              <a:gd name="T2" fmla="*/ 232 w 732"/>
              <a:gd name="T3" fmla="*/ 1 h 352"/>
              <a:gd name="T4" fmla="*/ 132 w 732"/>
              <a:gd name="T5" fmla="*/ 1 h 352"/>
              <a:gd name="T6" fmla="*/ 0 w 732"/>
              <a:gd name="T7" fmla="*/ 214 h 352"/>
              <a:gd name="T8" fmla="*/ 0 w 732"/>
              <a:gd name="T9" fmla="*/ 267 h 352"/>
              <a:gd name="T10" fmla="*/ 155 w 732"/>
              <a:gd name="T11" fmla="*/ 267 h 352"/>
              <a:gd name="T12" fmla="*/ 155 w 732"/>
              <a:gd name="T13" fmla="*/ 351 h 352"/>
              <a:gd name="T14" fmla="*/ 232 w 732"/>
              <a:gd name="T15" fmla="*/ 351 h 352"/>
              <a:gd name="T16" fmla="*/ 232 w 732"/>
              <a:gd name="T17" fmla="*/ 352 h 352"/>
              <a:gd name="T18" fmla="*/ 732 w 732"/>
              <a:gd name="T19" fmla="*/ 352 h 352"/>
              <a:gd name="T20" fmla="*/ 732 w 732"/>
              <a:gd name="T21" fmla="*/ 0 h 352"/>
              <a:gd name="T22" fmla="*/ 232 w 732"/>
              <a:gd name="T23" fmla="*/ 0 h 352"/>
              <a:gd name="T24" fmla="*/ 155 w 732"/>
              <a:gd name="T25" fmla="*/ 129 h 352"/>
              <a:gd name="T26" fmla="*/ 155 w 732"/>
              <a:gd name="T27" fmla="*/ 206 h 352"/>
              <a:gd name="T28" fmla="*/ 76 w 732"/>
              <a:gd name="T29" fmla="*/ 206 h 352"/>
              <a:gd name="T30" fmla="*/ 77 w 732"/>
              <a:gd name="T31" fmla="*/ 205 h 352"/>
              <a:gd name="T32" fmla="*/ 123 w 732"/>
              <a:gd name="T33" fmla="*/ 129 h 352"/>
              <a:gd name="T34" fmla="*/ 156 w 732"/>
              <a:gd name="T35" fmla="*/ 63 h 352"/>
              <a:gd name="T36" fmla="*/ 158 w 732"/>
              <a:gd name="T37" fmla="*/ 63 h 352"/>
              <a:gd name="T38" fmla="*/ 155 w 732"/>
              <a:gd name="T39" fmla="*/ 129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2" h="352">
                <a:moveTo>
                  <a:pt x="232" y="0"/>
                </a:moveTo>
                <a:cubicBezTo>
                  <a:pt x="232" y="1"/>
                  <a:pt x="232" y="1"/>
                  <a:pt x="232" y="1"/>
                </a:cubicBezTo>
                <a:cubicBezTo>
                  <a:pt x="132" y="1"/>
                  <a:pt x="132" y="1"/>
                  <a:pt x="132" y="1"/>
                </a:cubicBezTo>
                <a:cubicBezTo>
                  <a:pt x="0" y="214"/>
                  <a:pt x="0" y="214"/>
                  <a:pt x="0" y="214"/>
                </a:cubicBezTo>
                <a:cubicBezTo>
                  <a:pt x="0" y="267"/>
                  <a:pt x="0" y="267"/>
                  <a:pt x="0" y="267"/>
                </a:cubicBezTo>
                <a:cubicBezTo>
                  <a:pt x="155" y="267"/>
                  <a:pt x="155" y="267"/>
                  <a:pt x="155" y="267"/>
                </a:cubicBezTo>
                <a:cubicBezTo>
                  <a:pt x="155" y="351"/>
                  <a:pt x="155" y="351"/>
                  <a:pt x="155" y="351"/>
                </a:cubicBezTo>
                <a:cubicBezTo>
                  <a:pt x="232" y="351"/>
                  <a:pt x="232" y="351"/>
                  <a:pt x="232" y="351"/>
                </a:cubicBezTo>
                <a:cubicBezTo>
                  <a:pt x="232" y="352"/>
                  <a:pt x="232" y="352"/>
                  <a:pt x="232" y="352"/>
                </a:cubicBezTo>
                <a:cubicBezTo>
                  <a:pt x="732" y="352"/>
                  <a:pt x="732" y="352"/>
                  <a:pt x="732" y="352"/>
                </a:cubicBezTo>
                <a:cubicBezTo>
                  <a:pt x="732" y="0"/>
                  <a:pt x="732" y="0"/>
                  <a:pt x="732" y="0"/>
                </a:cubicBezTo>
                <a:lnTo>
                  <a:pt x="232" y="0"/>
                </a:lnTo>
                <a:close/>
                <a:moveTo>
                  <a:pt x="155" y="129"/>
                </a:moveTo>
                <a:cubicBezTo>
                  <a:pt x="155" y="206"/>
                  <a:pt x="155" y="206"/>
                  <a:pt x="155" y="206"/>
                </a:cubicBezTo>
                <a:cubicBezTo>
                  <a:pt x="76" y="206"/>
                  <a:pt x="76" y="206"/>
                  <a:pt x="76" y="206"/>
                </a:cubicBezTo>
                <a:cubicBezTo>
                  <a:pt x="77" y="205"/>
                  <a:pt x="77" y="205"/>
                  <a:pt x="77" y="205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35" y="107"/>
                  <a:pt x="145" y="86"/>
                  <a:pt x="156" y="63"/>
                </a:cubicBezTo>
                <a:cubicBezTo>
                  <a:pt x="158" y="63"/>
                  <a:pt x="158" y="63"/>
                  <a:pt x="158" y="63"/>
                </a:cubicBezTo>
                <a:cubicBezTo>
                  <a:pt x="156" y="86"/>
                  <a:pt x="155" y="108"/>
                  <a:pt x="155" y="129"/>
                </a:cubicBezTo>
                <a:close/>
              </a:path>
            </a:pathLst>
          </a:custGeom>
          <a:solidFill>
            <a:srgbClr val="F8D35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pSp>
        <p:nvGrpSpPr>
          <p:cNvPr id="13" name="Group 29"/>
          <p:cNvGrpSpPr/>
          <p:nvPr/>
        </p:nvGrpSpPr>
        <p:grpSpPr>
          <a:xfrm>
            <a:off x="4234227" y="4845981"/>
            <a:ext cx="3121785" cy="1521427"/>
            <a:chOff x="4336685" y="4071653"/>
            <a:chExt cx="3121785" cy="1521427"/>
          </a:xfrm>
        </p:grpSpPr>
        <p:sp>
          <p:nvSpPr>
            <p:cNvPr id="14" name="Rectangle 28"/>
            <p:cNvSpPr/>
            <p:nvPr/>
          </p:nvSpPr>
          <p:spPr>
            <a:xfrm>
              <a:off x="5042988" y="4081054"/>
              <a:ext cx="2394131" cy="1512026"/>
            </a:xfrm>
            <a:prstGeom prst="rect">
              <a:avLst/>
            </a:prstGeom>
            <a:solidFill>
              <a:srgbClr val="6DAA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336685" y="4071653"/>
              <a:ext cx="3121785" cy="1516347"/>
            </a:xfrm>
            <a:custGeom>
              <a:avLst/>
              <a:gdLst>
                <a:gd name="T0" fmla="*/ 226 w 726"/>
                <a:gd name="T1" fmla="*/ 0 h 352"/>
                <a:gd name="T2" fmla="*/ 226 w 726"/>
                <a:gd name="T3" fmla="*/ 0 h 352"/>
                <a:gd name="T4" fmla="*/ 40 w 726"/>
                <a:gd name="T5" fmla="*/ 0 h 352"/>
                <a:gd name="T6" fmla="*/ 18 w 726"/>
                <a:gd name="T7" fmla="*/ 181 h 352"/>
                <a:gd name="T8" fmla="*/ 64 w 726"/>
                <a:gd name="T9" fmla="*/ 178 h 352"/>
                <a:gd name="T10" fmla="*/ 161 w 726"/>
                <a:gd name="T11" fmla="*/ 236 h 352"/>
                <a:gd name="T12" fmla="*/ 92 w 726"/>
                <a:gd name="T13" fmla="*/ 288 h 352"/>
                <a:gd name="T14" fmla="*/ 14 w 726"/>
                <a:gd name="T15" fmla="*/ 271 h 352"/>
                <a:gd name="T16" fmla="*/ 0 w 726"/>
                <a:gd name="T17" fmla="*/ 332 h 352"/>
                <a:gd name="T18" fmla="*/ 96 w 726"/>
                <a:gd name="T19" fmla="*/ 352 h 352"/>
                <a:gd name="T20" fmla="*/ 226 w 726"/>
                <a:gd name="T21" fmla="*/ 291 h 352"/>
                <a:gd name="T22" fmla="*/ 226 w 726"/>
                <a:gd name="T23" fmla="*/ 352 h 352"/>
                <a:gd name="T24" fmla="*/ 726 w 726"/>
                <a:gd name="T25" fmla="*/ 352 h 352"/>
                <a:gd name="T26" fmla="*/ 726 w 726"/>
                <a:gd name="T27" fmla="*/ 0 h 352"/>
                <a:gd name="T28" fmla="*/ 226 w 726"/>
                <a:gd name="T29" fmla="*/ 0 h 352"/>
                <a:gd name="T30" fmla="*/ 202 w 726"/>
                <a:gd name="T31" fmla="*/ 143 h 352"/>
                <a:gd name="T32" fmla="*/ 111 w 726"/>
                <a:gd name="T33" fmla="*/ 118 h 352"/>
                <a:gd name="T34" fmla="*/ 89 w 726"/>
                <a:gd name="T35" fmla="*/ 119 h 352"/>
                <a:gd name="T36" fmla="*/ 96 w 726"/>
                <a:gd name="T37" fmla="*/ 67 h 352"/>
                <a:gd name="T38" fmla="*/ 226 w 726"/>
                <a:gd name="T39" fmla="*/ 67 h 352"/>
                <a:gd name="T40" fmla="*/ 226 w 726"/>
                <a:gd name="T41" fmla="*/ 166 h 352"/>
                <a:gd name="T42" fmla="*/ 202 w 726"/>
                <a:gd name="T43" fmla="*/ 14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6" h="352">
                  <a:moveTo>
                    <a:pt x="226" y="0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1" y="179"/>
                    <a:pt x="45" y="178"/>
                    <a:pt x="64" y="178"/>
                  </a:cubicBezTo>
                  <a:cubicBezTo>
                    <a:pt x="133" y="178"/>
                    <a:pt x="161" y="200"/>
                    <a:pt x="161" y="236"/>
                  </a:cubicBezTo>
                  <a:cubicBezTo>
                    <a:pt x="161" y="272"/>
                    <a:pt x="126" y="288"/>
                    <a:pt x="92" y="288"/>
                  </a:cubicBezTo>
                  <a:cubicBezTo>
                    <a:pt x="61" y="288"/>
                    <a:pt x="29" y="279"/>
                    <a:pt x="14" y="2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9" y="342"/>
                    <a:pt x="54" y="352"/>
                    <a:pt x="96" y="352"/>
                  </a:cubicBezTo>
                  <a:cubicBezTo>
                    <a:pt x="157" y="352"/>
                    <a:pt x="202" y="327"/>
                    <a:pt x="226" y="291"/>
                  </a:cubicBezTo>
                  <a:cubicBezTo>
                    <a:pt x="226" y="352"/>
                    <a:pt x="226" y="352"/>
                    <a:pt x="226" y="352"/>
                  </a:cubicBezTo>
                  <a:cubicBezTo>
                    <a:pt x="726" y="352"/>
                    <a:pt x="726" y="352"/>
                    <a:pt x="726" y="352"/>
                  </a:cubicBezTo>
                  <a:cubicBezTo>
                    <a:pt x="726" y="0"/>
                    <a:pt x="726" y="0"/>
                    <a:pt x="726" y="0"/>
                  </a:cubicBezTo>
                  <a:lnTo>
                    <a:pt x="226" y="0"/>
                  </a:lnTo>
                  <a:close/>
                  <a:moveTo>
                    <a:pt x="202" y="143"/>
                  </a:moveTo>
                  <a:cubicBezTo>
                    <a:pt x="178" y="126"/>
                    <a:pt x="144" y="118"/>
                    <a:pt x="111" y="118"/>
                  </a:cubicBezTo>
                  <a:cubicBezTo>
                    <a:pt x="103" y="118"/>
                    <a:pt x="96" y="119"/>
                    <a:pt x="89" y="119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166"/>
                    <a:pt x="226" y="166"/>
                    <a:pt x="226" y="166"/>
                  </a:cubicBezTo>
                  <a:cubicBezTo>
                    <a:pt x="219" y="157"/>
                    <a:pt x="211" y="149"/>
                    <a:pt x="202" y="143"/>
                  </a:cubicBezTo>
                  <a:close/>
                </a:path>
              </a:pathLst>
            </a:custGeom>
            <a:solidFill>
              <a:srgbClr val="6DAA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sp>
        <p:nvSpPr>
          <p:cNvPr id="18" name="Content Placeholder 19"/>
          <p:cNvSpPr txBox="1">
            <a:spLocks/>
          </p:cNvSpPr>
          <p:nvPr/>
        </p:nvSpPr>
        <p:spPr>
          <a:xfrm>
            <a:off x="1051519" y="2503353"/>
            <a:ext cx="2646201" cy="68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</a:t>
            </a:r>
            <a:b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женщин </a:t>
            </a:r>
            <a:b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цифровую</a:t>
            </a:r>
            <a:b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экономику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19"/>
          <p:cNvSpPr txBox="1">
            <a:spLocks/>
          </p:cNvSpPr>
          <p:nvPr/>
        </p:nvSpPr>
        <p:spPr>
          <a:xfrm>
            <a:off x="5050982" y="2519812"/>
            <a:ext cx="2539541" cy="68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популяризация женского технологического предпринимательства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19"/>
          <p:cNvSpPr txBox="1">
            <a:spLocks/>
          </p:cNvSpPr>
          <p:nvPr/>
        </p:nvSpPr>
        <p:spPr>
          <a:xfrm>
            <a:off x="1119043" y="5195670"/>
            <a:ext cx="2578677" cy="68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 женских предпринимательских инициатив</a:t>
            </a: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19"/>
          <p:cNvSpPr txBox="1">
            <a:spLocks/>
          </p:cNvSpPr>
          <p:nvPr/>
        </p:nvSpPr>
        <p:spPr>
          <a:xfrm>
            <a:off x="5108541" y="5166197"/>
            <a:ext cx="2046177" cy="68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международной кооперации женщин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19"/>
          <p:cNvSpPr txBox="1">
            <a:spLocks/>
          </p:cNvSpPr>
          <p:nvPr/>
        </p:nvSpPr>
        <p:spPr>
          <a:xfrm>
            <a:off x="8760823" y="2304778"/>
            <a:ext cx="2487939" cy="1493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проектов женщин по развитию «зеленой ресурсосберегающей экономики»</a:t>
            </a:r>
          </a:p>
        </p:txBody>
      </p:sp>
      <p:sp>
        <p:nvSpPr>
          <p:cNvPr id="36" name="Freeform 10"/>
          <p:cNvSpPr>
            <a:spLocks noEditPoints="1"/>
          </p:cNvSpPr>
          <p:nvPr/>
        </p:nvSpPr>
        <p:spPr bwMode="auto">
          <a:xfrm>
            <a:off x="8173369" y="4780138"/>
            <a:ext cx="2938150" cy="1516347"/>
          </a:xfrm>
          <a:custGeom>
            <a:avLst/>
            <a:gdLst>
              <a:gd name="T0" fmla="*/ 183 w 683"/>
              <a:gd name="T1" fmla="*/ 0 h 352"/>
              <a:gd name="T2" fmla="*/ 183 w 683"/>
              <a:gd name="T3" fmla="*/ 1 h 352"/>
              <a:gd name="T4" fmla="*/ 61 w 683"/>
              <a:gd name="T5" fmla="*/ 51 h 352"/>
              <a:gd name="T6" fmla="*/ 0 w 683"/>
              <a:gd name="T7" fmla="*/ 203 h 352"/>
              <a:gd name="T8" fmla="*/ 136 w 683"/>
              <a:gd name="T9" fmla="*/ 352 h 352"/>
              <a:gd name="T10" fmla="*/ 183 w 683"/>
              <a:gd name="T11" fmla="*/ 343 h 352"/>
              <a:gd name="T12" fmla="*/ 183 w 683"/>
              <a:gd name="T13" fmla="*/ 352 h 352"/>
              <a:gd name="T14" fmla="*/ 683 w 683"/>
              <a:gd name="T15" fmla="*/ 352 h 352"/>
              <a:gd name="T16" fmla="*/ 683 w 683"/>
              <a:gd name="T17" fmla="*/ 0 h 352"/>
              <a:gd name="T18" fmla="*/ 183 w 683"/>
              <a:gd name="T19" fmla="*/ 0 h 352"/>
              <a:gd name="T20" fmla="*/ 135 w 683"/>
              <a:gd name="T21" fmla="*/ 293 h 352"/>
              <a:gd name="T22" fmla="*/ 134 w 683"/>
              <a:gd name="T23" fmla="*/ 293 h 352"/>
              <a:gd name="T24" fmla="*/ 79 w 683"/>
              <a:gd name="T25" fmla="*/ 224 h 352"/>
              <a:gd name="T26" fmla="*/ 83 w 683"/>
              <a:gd name="T27" fmla="*/ 204 h 352"/>
              <a:gd name="T28" fmla="*/ 129 w 683"/>
              <a:gd name="T29" fmla="*/ 174 h 352"/>
              <a:gd name="T30" fmla="*/ 180 w 683"/>
              <a:gd name="T31" fmla="*/ 233 h 352"/>
              <a:gd name="T32" fmla="*/ 135 w 683"/>
              <a:gd name="T33" fmla="*/ 293 h 352"/>
              <a:gd name="T34" fmla="*/ 156 w 683"/>
              <a:gd name="T35" fmla="*/ 117 h 352"/>
              <a:gd name="T36" fmla="*/ 83 w 683"/>
              <a:gd name="T37" fmla="*/ 144 h 352"/>
              <a:gd name="T38" fmla="*/ 82 w 683"/>
              <a:gd name="T39" fmla="*/ 144 h 352"/>
              <a:gd name="T40" fmla="*/ 183 w 683"/>
              <a:gd name="T41" fmla="*/ 64 h 352"/>
              <a:gd name="T42" fmla="*/ 183 w 683"/>
              <a:gd name="T43" fmla="*/ 121 h 352"/>
              <a:gd name="T44" fmla="*/ 156 w 683"/>
              <a:gd name="T45" fmla="*/ 11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3" h="352">
                <a:moveTo>
                  <a:pt x="183" y="0"/>
                </a:moveTo>
                <a:cubicBezTo>
                  <a:pt x="183" y="1"/>
                  <a:pt x="183" y="1"/>
                  <a:pt x="183" y="1"/>
                </a:cubicBezTo>
                <a:cubicBezTo>
                  <a:pt x="134" y="5"/>
                  <a:pt x="92" y="21"/>
                  <a:pt x="61" y="51"/>
                </a:cubicBezTo>
                <a:cubicBezTo>
                  <a:pt x="23" y="85"/>
                  <a:pt x="0" y="139"/>
                  <a:pt x="0" y="203"/>
                </a:cubicBezTo>
                <a:cubicBezTo>
                  <a:pt x="0" y="284"/>
                  <a:pt x="44" y="352"/>
                  <a:pt x="136" y="352"/>
                </a:cubicBezTo>
                <a:cubicBezTo>
                  <a:pt x="153" y="352"/>
                  <a:pt x="169" y="349"/>
                  <a:pt x="183" y="343"/>
                </a:cubicBezTo>
                <a:cubicBezTo>
                  <a:pt x="183" y="352"/>
                  <a:pt x="183" y="352"/>
                  <a:pt x="183" y="352"/>
                </a:cubicBezTo>
                <a:cubicBezTo>
                  <a:pt x="683" y="352"/>
                  <a:pt x="683" y="352"/>
                  <a:pt x="683" y="352"/>
                </a:cubicBezTo>
                <a:cubicBezTo>
                  <a:pt x="683" y="0"/>
                  <a:pt x="683" y="0"/>
                  <a:pt x="683" y="0"/>
                </a:cubicBezTo>
                <a:lnTo>
                  <a:pt x="183" y="0"/>
                </a:lnTo>
                <a:close/>
                <a:moveTo>
                  <a:pt x="135" y="293"/>
                </a:moveTo>
                <a:cubicBezTo>
                  <a:pt x="134" y="293"/>
                  <a:pt x="134" y="293"/>
                  <a:pt x="134" y="293"/>
                </a:cubicBezTo>
                <a:cubicBezTo>
                  <a:pt x="98" y="293"/>
                  <a:pt x="81" y="261"/>
                  <a:pt x="79" y="224"/>
                </a:cubicBezTo>
                <a:cubicBezTo>
                  <a:pt x="79" y="215"/>
                  <a:pt x="80" y="209"/>
                  <a:pt x="83" y="204"/>
                </a:cubicBezTo>
                <a:cubicBezTo>
                  <a:pt x="90" y="187"/>
                  <a:pt x="108" y="174"/>
                  <a:pt x="129" y="174"/>
                </a:cubicBezTo>
                <a:cubicBezTo>
                  <a:pt x="163" y="174"/>
                  <a:pt x="180" y="201"/>
                  <a:pt x="180" y="233"/>
                </a:cubicBezTo>
                <a:cubicBezTo>
                  <a:pt x="180" y="267"/>
                  <a:pt x="162" y="293"/>
                  <a:pt x="135" y="293"/>
                </a:cubicBezTo>
                <a:close/>
                <a:moveTo>
                  <a:pt x="156" y="117"/>
                </a:moveTo>
                <a:cubicBezTo>
                  <a:pt x="124" y="117"/>
                  <a:pt x="100" y="127"/>
                  <a:pt x="83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90" y="107"/>
                  <a:pt x="119" y="72"/>
                  <a:pt x="183" y="64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74" y="119"/>
                  <a:pt x="165" y="117"/>
                  <a:pt x="156" y="117"/>
                </a:cubicBezTo>
                <a:close/>
              </a:path>
            </a:pathLst>
          </a:custGeom>
          <a:solidFill>
            <a:srgbClr val="3A3838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27120" y="4899313"/>
            <a:ext cx="2421642" cy="142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расширение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участия женщин-предпринимателей </a:t>
            </a:r>
            <a:b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экспортной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деятельности</a:t>
            </a:r>
            <a:endParaRPr lang="ru-RU" sz="1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19" y="104686"/>
            <a:ext cx="1495887" cy="14958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9633" y="206718"/>
            <a:ext cx="10161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УКРЕПЛЕНИЕ ПОЗИЦИЙ ЖЕНЩИН В ОБЩЕСТВЕННО-ПОЛИТИЧЕСКОЙ ЖИЗНИ СТРАНЫ. СОЗДАНИЕ УСЛОВИЙ </a:t>
            </a:r>
            <a:b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РАЗВИТИЯ ИХ ГРАЖДАНСКОЙ АКТИВНОСТИ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0161" y="1494094"/>
            <a:ext cx="5886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увеличение доли женщин в общественных советах </a:t>
            </a:r>
            <a:br>
              <a:rPr lang="ru-RU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федеральных органах власти и исполнительных органах субъектов Российской Федерации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0159" y="2664516"/>
            <a:ext cx="57215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образовательных программ, проектов наставничества, просветительских проектов для женщин в целях повышения профессиональных компетенций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0159" y="4075556"/>
            <a:ext cx="5460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развитию благотворительной деятельности </a:t>
            </a:r>
            <a:br>
              <a:rPr lang="ru-RU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добровольчества (волонтерства) женщин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0160" y="5013027"/>
            <a:ext cx="58869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роли женщин в социально-политической жизни общества и популяризацию и продвижение традиционных семейных ценностей, а также</a:t>
            </a:r>
            <a:b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защиту семьи, материнства, отцовства и детства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16200000">
            <a:off x="383802" y="1694360"/>
            <a:ext cx="744465" cy="55689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16200000">
            <a:off x="383802" y="2935901"/>
            <a:ext cx="744465" cy="55689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 rot="16200000">
            <a:off x="383801" y="4135323"/>
            <a:ext cx="744465" cy="55689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 rot="16200000">
            <a:off x="383801" y="5334747"/>
            <a:ext cx="744465" cy="55689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868002" y="2114893"/>
            <a:ext cx="1668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47369" y="265825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ПОСТОЯННОЕ ВЗАИМОДЕЙСТВИЕ </a:t>
            </a:r>
          </a:p>
          <a:p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РЕГИОНАЛЬНЫМ ШТАБОМ КСВО</a:t>
            </a:r>
          </a:p>
          <a:p>
            <a:r>
              <a:rPr lang="ru-RU" i="1" dirty="0"/>
              <a:t>не менее 5 совместных мероприятий в год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47369" y="41961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ПРАЗДНИЧНЫХ</a:t>
            </a:r>
          </a:p>
          <a:p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МЕРОПРИЯТИЙ ВСЕМИ МЕСТНЫМИ ОТДЕЛЕНИЯМИ КООО «СОЮЗ ЖЕНЩИН»</a:t>
            </a:r>
          </a:p>
          <a:p>
            <a:r>
              <a:rPr lang="ru-RU" i="1" dirty="0"/>
              <a:t>1 июня, 8 июля, </a:t>
            </a:r>
            <a:r>
              <a:rPr lang="ru-RU" i="1" dirty="0" smtClean="0"/>
              <a:t>День матери и День отца</a:t>
            </a:r>
            <a:r>
              <a:rPr lang="ru-RU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71878" y="2551778"/>
            <a:ext cx="4411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68002" y="4008819"/>
            <a:ext cx="4924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61293" y="6389783"/>
            <a:ext cx="67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525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30433"/>
            <a:ext cx="10392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ОЖИДАЕМЫЕ РЕЗУЛЬТАТЫ 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19" y="104686"/>
            <a:ext cx="1495887" cy="1495887"/>
          </a:xfrm>
          <a:prstGeom prst="rect">
            <a:avLst/>
          </a:prstGeom>
        </p:spPr>
      </p:pic>
      <p:grpSp>
        <p:nvGrpSpPr>
          <p:cNvPr id="6" name="Google Shape;1622;p41">
            <a:extLst>
              <a:ext uri="{FF2B5EF4-FFF2-40B4-BE49-F238E27FC236}">
                <a16:creationId xmlns="" xmlns:a16="http://schemas.microsoft.com/office/drawing/2014/main" id="{879CE97B-2A25-4B0E-9DCC-E76C97B02C67}"/>
              </a:ext>
            </a:extLst>
          </p:cNvPr>
          <p:cNvGrpSpPr/>
          <p:nvPr/>
        </p:nvGrpSpPr>
        <p:grpSpPr>
          <a:xfrm>
            <a:off x="516546" y="2077584"/>
            <a:ext cx="2534857" cy="2903098"/>
            <a:chOff x="356900" y="1529779"/>
            <a:chExt cx="1943313" cy="2225619"/>
          </a:xfrm>
        </p:grpSpPr>
        <p:sp>
          <p:nvSpPr>
            <p:cNvPr id="7" name="Google Shape;1623;p41">
              <a:extLst>
                <a:ext uri="{FF2B5EF4-FFF2-40B4-BE49-F238E27FC236}">
                  <a16:creationId xmlns="" xmlns:a16="http://schemas.microsoft.com/office/drawing/2014/main" id="{B8C51957-11E5-40EC-B357-75FBDB4881E4}"/>
                </a:ext>
              </a:extLst>
            </p:cNvPr>
            <p:cNvSpPr/>
            <p:nvPr/>
          </p:nvSpPr>
          <p:spPr>
            <a:xfrm>
              <a:off x="356900" y="1529779"/>
              <a:ext cx="1943313" cy="2135420"/>
            </a:xfrm>
            <a:custGeom>
              <a:avLst/>
              <a:gdLst/>
              <a:ahLst/>
              <a:cxnLst/>
              <a:rect l="l" t="t" r="r" b="b"/>
              <a:pathLst>
                <a:path w="17244" h="22162" extrusionOk="0">
                  <a:moveTo>
                    <a:pt x="2324" y="1"/>
                  </a:moveTo>
                  <a:cubicBezTo>
                    <a:pt x="1042" y="1"/>
                    <a:pt x="1" y="1042"/>
                    <a:pt x="1" y="2324"/>
                  </a:cubicBezTo>
                  <a:lnTo>
                    <a:pt x="1" y="19838"/>
                  </a:lnTo>
                  <a:cubicBezTo>
                    <a:pt x="1" y="21119"/>
                    <a:pt x="1042" y="22162"/>
                    <a:pt x="2324" y="22162"/>
                  </a:cubicBezTo>
                  <a:lnTo>
                    <a:pt x="12011" y="22162"/>
                  </a:lnTo>
                  <a:lnTo>
                    <a:pt x="12011" y="21029"/>
                  </a:lnTo>
                  <a:lnTo>
                    <a:pt x="2324" y="21029"/>
                  </a:lnTo>
                  <a:cubicBezTo>
                    <a:pt x="1668" y="21029"/>
                    <a:pt x="1133" y="20495"/>
                    <a:pt x="1133" y="19840"/>
                  </a:cubicBezTo>
                  <a:lnTo>
                    <a:pt x="1133" y="2324"/>
                  </a:lnTo>
                  <a:cubicBezTo>
                    <a:pt x="1133" y="1668"/>
                    <a:pt x="1668" y="1133"/>
                    <a:pt x="2324" y="1133"/>
                  </a:cubicBezTo>
                  <a:lnTo>
                    <a:pt x="14920" y="1133"/>
                  </a:lnTo>
                  <a:cubicBezTo>
                    <a:pt x="15576" y="1133"/>
                    <a:pt x="16111" y="1668"/>
                    <a:pt x="16111" y="2324"/>
                  </a:cubicBezTo>
                  <a:lnTo>
                    <a:pt x="16111" y="7628"/>
                  </a:lnTo>
                  <a:lnTo>
                    <a:pt x="17244" y="7628"/>
                  </a:lnTo>
                  <a:lnTo>
                    <a:pt x="17244" y="2324"/>
                  </a:lnTo>
                  <a:cubicBezTo>
                    <a:pt x="17244" y="1042"/>
                    <a:pt x="16201" y="1"/>
                    <a:pt x="14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Google Shape;1624;p41">
              <a:extLst>
                <a:ext uri="{FF2B5EF4-FFF2-40B4-BE49-F238E27FC236}">
                  <a16:creationId xmlns="" xmlns:a16="http://schemas.microsoft.com/office/drawing/2014/main" id="{43F89A2B-0F88-43E0-8566-8E083650CC48}"/>
                </a:ext>
              </a:extLst>
            </p:cNvPr>
            <p:cNvSpPr/>
            <p:nvPr/>
          </p:nvSpPr>
          <p:spPr>
            <a:xfrm>
              <a:off x="1706952" y="3465755"/>
              <a:ext cx="221249" cy="289643"/>
            </a:xfrm>
            <a:custGeom>
              <a:avLst/>
              <a:gdLst/>
              <a:ahLst/>
              <a:cxnLst/>
              <a:rect l="l" t="t" r="r" b="b"/>
              <a:pathLst>
                <a:path w="2329" h="3006" extrusionOk="0">
                  <a:moveTo>
                    <a:pt x="1" y="0"/>
                  </a:moveTo>
                  <a:lnTo>
                    <a:pt x="1" y="3006"/>
                  </a:lnTo>
                  <a:lnTo>
                    <a:pt x="2329" y="15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Google Shape;1625;p41">
            <a:extLst>
              <a:ext uri="{FF2B5EF4-FFF2-40B4-BE49-F238E27FC236}">
                <a16:creationId xmlns="" xmlns:a16="http://schemas.microsoft.com/office/drawing/2014/main" id="{026961AA-A0A7-4C39-BC9F-90D766DE2AAE}"/>
              </a:ext>
            </a:extLst>
          </p:cNvPr>
          <p:cNvSpPr/>
          <p:nvPr/>
        </p:nvSpPr>
        <p:spPr>
          <a:xfrm>
            <a:off x="1432179" y="1791777"/>
            <a:ext cx="703588" cy="71364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0" y="1272"/>
                  <a:pt x="0" y="2839"/>
                </a:cubicBezTo>
                <a:cubicBezTo>
                  <a:pt x="0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Google Shape;1626;p41">
            <a:extLst>
              <a:ext uri="{FF2B5EF4-FFF2-40B4-BE49-F238E27FC236}">
                <a16:creationId xmlns="" xmlns:a16="http://schemas.microsoft.com/office/drawing/2014/main" id="{89F30AA7-E269-48FC-AAFF-25D39228867A}"/>
              </a:ext>
            </a:extLst>
          </p:cNvPr>
          <p:cNvSpPr/>
          <p:nvPr/>
        </p:nvSpPr>
        <p:spPr>
          <a:xfrm>
            <a:off x="1362105" y="1720891"/>
            <a:ext cx="843735" cy="855792"/>
          </a:xfrm>
          <a:custGeom>
            <a:avLst/>
            <a:gdLst/>
            <a:ahLst/>
            <a:cxnLst/>
            <a:rect l="l" t="t" r="r" b="b"/>
            <a:pathLst>
              <a:path w="6809" h="6809" extrusionOk="0">
                <a:moveTo>
                  <a:pt x="3405" y="1131"/>
                </a:moveTo>
                <a:cubicBezTo>
                  <a:pt x="4658" y="1131"/>
                  <a:pt x="5677" y="2152"/>
                  <a:pt x="5677" y="3403"/>
                </a:cubicBezTo>
                <a:cubicBezTo>
                  <a:pt x="5677" y="4656"/>
                  <a:pt x="4658" y="5676"/>
                  <a:pt x="3405" y="5676"/>
                </a:cubicBezTo>
                <a:cubicBezTo>
                  <a:pt x="2152" y="5676"/>
                  <a:pt x="1132" y="4656"/>
                  <a:pt x="1132" y="3403"/>
                </a:cubicBezTo>
                <a:cubicBezTo>
                  <a:pt x="1132" y="2150"/>
                  <a:pt x="2152" y="1131"/>
                  <a:pt x="3405" y="1131"/>
                </a:cubicBezTo>
                <a:close/>
                <a:moveTo>
                  <a:pt x="3405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8" y="6809"/>
                  <a:pt x="3405" y="6809"/>
                </a:cubicBezTo>
                <a:cubicBezTo>
                  <a:pt x="5282" y="6809"/>
                  <a:pt x="6809" y="5282"/>
                  <a:pt x="6809" y="3405"/>
                </a:cubicBezTo>
                <a:cubicBezTo>
                  <a:pt x="6809" y="1527"/>
                  <a:pt x="5282" y="1"/>
                  <a:pt x="340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Google Shape;1628;p41">
            <a:extLst>
              <a:ext uri="{FF2B5EF4-FFF2-40B4-BE49-F238E27FC236}">
                <a16:creationId xmlns="" xmlns:a16="http://schemas.microsoft.com/office/drawing/2014/main" id="{3E5CF421-C70A-4F48-A188-A3395F5BC29E}"/>
              </a:ext>
            </a:extLst>
          </p:cNvPr>
          <p:cNvSpPr/>
          <p:nvPr/>
        </p:nvSpPr>
        <p:spPr>
          <a:xfrm>
            <a:off x="7026956" y="3155137"/>
            <a:ext cx="2534857" cy="2785693"/>
          </a:xfrm>
          <a:custGeom>
            <a:avLst/>
            <a:gdLst/>
            <a:ahLst/>
            <a:cxnLst/>
            <a:rect l="l" t="t" r="r" b="b"/>
            <a:pathLst>
              <a:path w="17244" h="22164" extrusionOk="0">
                <a:moveTo>
                  <a:pt x="2324" y="1"/>
                </a:moveTo>
                <a:cubicBezTo>
                  <a:pt x="1043" y="1"/>
                  <a:pt x="1" y="1043"/>
                  <a:pt x="1" y="2324"/>
                </a:cubicBezTo>
                <a:lnTo>
                  <a:pt x="1" y="19840"/>
                </a:lnTo>
                <a:cubicBezTo>
                  <a:pt x="1" y="21122"/>
                  <a:pt x="1043" y="22163"/>
                  <a:pt x="2324" y="22163"/>
                </a:cubicBezTo>
                <a:lnTo>
                  <a:pt x="14921" y="22163"/>
                </a:lnTo>
                <a:cubicBezTo>
                  <a:pt x="16200" y="22163"/>
                  <a:pt x="17243" y="21122"/>
                  <a:pt x="17244" y="19840"/>
                </a:cubicBezTo>
                <a:lnTo>
                  <a:pt x="17244" y="14536"/>
                </a:lnTo>
                <a:lnTo>
                  <a:pt x="16111" y="14536"/>
                </a:lnTo>
                <a:lnTo>
                  <a:pt x="16111" y="19840"/>
                </a:lnTo>
                <a:cubicBezTo>
                  <a:pt x="16111" y="20496"/>
                  <a:pt x="15576" y="21031"/>
                  <a:pt x="14921" y="21031"/>
                </a:cubicBezTo>
                <a:lnTo>
                  <a:pt x="2324" y="21031"/>
                </a:lnTo>
                <a:cubicBezTo>
                  <a:pt x="1668" y="21031"/>
                  <a:pt x="1133" y="20496"/>
                  <a:pt x="1133" y="19840"/>
                </a:cubicBezTo>
                <a:lnTo>
                  <a:pt x="1133" y="2324"/>
                </a:lnTo>
                <a:cubicBezTo>
                  <a:pt x="1133" y="1668"/>
                  <a:pt x="1668" y="1134"/>
                  <a:pt x="2324" y="1134"/>
                </a:cubicBezTo>
                <a:lnTo>
                  <a:pt x="12011" y="1134"/>
                </a:lnTo>
                <a:lnTo>
                  <a:pt x="12011" y="1"/>
                </a:lnTo>
                <a:close/>
              </a:path>
            </a:pathLst>
          </a:custGeom>
          <a:solidFill>
            <a:srgbClr val="9343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Google Shape;1629;p41">
            <a:extLst>
              <a:ext uri="{FF2B5EF4-FFF2-40B4-BE49-F238E27FC236}">
                <a16:creationId xmlns="" xmlns:a16="http://schemas.microsoft.com/office/drawing/2014/main" id="{6894DC32-D339-40CA-A71D-392489DE2BE5}"/>
              </a:ext>
            </a:extLst>
          </p:cNvPr>
          <p:cNvSpPr/>
          <p:nvPr/>
        </p:nvSpPr>
        <p:spPr>
          <a:xfrm>
            <a:off x="8783774" y="3037494"/>
            <a:ext cx="288597" cy="377936"/>
          </a:xfrm>
          <a:custGeom>
            <a:avLst/>
            <a:gdLst/>
            <a:ahLst/>
            <a:cxnLst/>
            <a:rect l="l" t="t" r="r" b="b"/>
            <a:pathLst>
              <a:path w="2329" h="3007" extrusionOk="0">
                <a:moveTo>
                  <a:pt x="1" y="1"/>
                </a:moveTo>
                <a:lnTo>
                  <a:pt x="1" y="3006"/>
                </a:lnTo>
                <a:lnTo>
                  <a:pt x="2328" y="1504"/>
                </a:lnTo>
                <a:lnTo>
                  <a:pt x="1" y="1"/>
                </a:lnTo>
                <a:close/>
              </a:path>
            </a:pathLst>
          </a:custGeom>
          <a:solidFill>
            <a:srgbClr val="9343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Google Shape;1630;p41">
            <a:extLst>
              <a:ext uri="{FF2B5EF4-FFF2-40B4-BE49-F238E27FC236}">
                <a16:creationId xmlns="" xmlns:a16="http://schemas.microsoft.com/office/drawing/2014/main" id="{2C502E66-E245-40F4-B51E-85E86AE472B5}"/>
              </a:ext>
            </a:extLst>
          </p:cNvPr>
          <p:cNvSpPr/>
          <p:nvPr/>
        </p:nvSpPr>
        <p:spPr>
          <a:xfrm>
            <a:off x="7942526" y="5512755"/>
            <a:ext cx="703712" cy="713768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Google Shape;1631;p41">
            <a:extLst>
              <a:ext uri="{FF2B5EF4-FFF2-40B4-BE49-F238E27FC236}">
                <a16:creationId xmlns="" xmlns:a16="http://schemas.microsoft.com/office/drawing/2014/main" id="{F6446A05-F70A-4D01-AEBF-0E59DBBCAE67}"/>
              </a:ext>
            </a:extLst>
          </p:cNvPr>
          <p:cNvSpPr/>
          <p:nvPr/>
        </p:nvSpPr>
        <p:spPr>
          <a:xfrm>
            <a:off x="7872452" y="5441743"/>
            <a:ext cx="843859" cy="855667"/>
          </a:xfrm>
          <a:custGeom>
            <a:avLst/>
            <a:gdLst/>
            <a:ahLst/>
            <a:cxnLst/>
            <a:rect l="l" t="t" r="r" b="b"/>
            <a:pathLst>
              <a:path w="6810" h="6808" extrusionOk="0">
                <a:moveTo>
                  <a:pt x="3405" y="1132"/>
                </a:moveTo>
                <a:cubicBezTo>
                  <a:pt x="4659" y="1132"/>
                  <a:pt x="5677" y="2151"/>
                  <a:pt x="5677" y="3405"/>
                </a:cubicBezTo>
                <a:cubicBezTo>
                  <a:pt x="5677" y="4658"/>
                  <a:pt x="4659" y="5676"/>
                  <a:pt x="3405" y="5676"/>
                </a:cubicBezTo>
                <a:cubicBezTo>
                  <a:pt x="2152" y="5676"/>
                  <a:pt x="1132" y="4658"/>
                  <a:pt x="1132" y="3405"/>
                </a:cubicBezTo>
                <a:cubicBezTo>
                  <a:pt x="1132" y="2151"/>
                  <a:pt x="2152" y="1132"/>
                  <a:pt x="3405" y="1132"/>
                </a:cubicBezTo>
                <a:close/>
                <a:moveTo>
                  <a:pt x="3405" y="0"/>
                </a:moveTo>
                <a:cubicBezTo>
                  <a:pt x="1528" y="0"/>
                  <a:pt x="1" y="1527"/>
                  <a:pt x="1" y="3405"/>
                </a:cubicBezTo>
                <a:cubicBezTo>
                  <a:pt x="1" y="5282"/>
                  <a:pt x="1528" y="6808"/>
                  <a:pt x="3405" y="6808"/>
                </a:cubicBezTo>
                <a:cubicBezTo>
                  <a:pt x="5283" y="6808"/>
                  <a:pt x="6810" y="5282"/>
                  <a:pt x="6809" y="3405"/>
                </a:cubicBezTo>
                <a:cubicBezTo>
                  <a:pt x="6809" y="1527"/>
                  <a:pt x="5283" y="0"/>
                  <a:pt x="3405" y="0"/>
                </a:cubicBezTo>
                <a:close/>
              </a:path>
            </a:pathLst>
          </a:custGeom>
          <a:solidFill>
            <a:srgbClr val="9343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Google Shape;1633;p41">
            <a:extLst>
              <a:ext uri="{FF2B5EF4-FFF2-40B4-BE49-F238E27FC236}">
                <a16:creationId xmlns="" xmlns:a16="http://schemas.microsoft.com/office/drawing/2014/main" id="{2175FC53-2BF0-4A99-B87E-2D4DBBB853EB}"/>
              </a:ext>
            </a:extLst>
          </p:cNvPr>
          <p:cNvSpPr/>
          <p:nvPr/>
        </p:nvSpPr>
        <p:spPr>
          <a:xfrm>
            <a:off x="2806902" y="3155137"/>
            <a:ext cx="2535004" cy="2785693"/>
          </a:xfrm>
          <a:custGeom>
            <a:avLst/>
            <a:gdLst/>
            <a:ahLst/>
            <a:cxnLst/>
            <a:rect l="l" t="t" r="r" b="b"/>
            <a:pathLst>
              <a:path w="17245" h="22164" extrusionOk="0">
                <a:moveTo>
                  <a:pt x="2325" y="1"/>
                </a:moveTo>
                <a:cubicBezTo>
                  <a:pt x="1043" y="1"/>
                  <a:pt x="1" y="1043"/>
                  <a:pt x="1" y="2324"/>
                </a:cubicBezTo>
                <a:lnTo>
                  <a:pt x="1" y="19840"/>
                </a:lnTo>
                <a:cubicBezTo>
                  <a:pt x="1" y="21122"/>
                  <a:pt x="1043" y="22163"/>
                  <a:pt x="2325" y="22163"/>
                </a:cubicBezTo>
                <a:lnTo>
                  <a:pt x="14921" y="22163"/>
                </a:lnTo>
                <a:cubicBezTo>
                  <a:pt x="16201" y="22163"/>
                  <a:pt x="17245" y="21122"/>
                  <a:pt x="17245" y="19840"/>
                </a:cubicBezTo>
                <a:lnTo>
                  <a:pt x="17245" y="14536"/>
                </a:lnTo>
                <a:lnTo>
                  <a:pt x="16111" y="14536"/>
                </a:lnTo>
                <a:lnTo>
                  <a:pt x="16111" y="19840"/>
                </a:lnTo>
                <a:cubicBezTo>
                  <a:pt x="16111" y="20496"/>
                  <a:pt x="15577" y="21031"/>
                  <a:pt x="14921" y="21031"/>
                </a:cubicBezTo>
                <a:lnTo>
                  <a:pt x="2325" y="21031"/>
                </a:lnTo>
                <a:cubicBezTo>
                  <a:pt x="1668" y="21031"/>
                  <a:pt x="1134" y="20496"/>
                  <a:pt x="1134" y="19840"/>
                </a:cubicBezTo>
                <a:lnTo>
                  <a:pt x="1134" y="2324"/>
                </a:lnTo>
                <a:cubicBezTo>
                  <a:pt x="1134" y="1668"/>
                  <a:pt x="1668" y="1134"/>
                  <a:pt x="2325" y="1134"/>
                </a:cubicBezTo>
                <a:lnTo>
                  <a:pt x="12012" y="1134"/>
                </a:lnTo>
                <a:lnTo>
                  <a:pt x="12012" y="1"/>
                </a:ln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Google Shape;1634;p41">
            <a:extLst>
              <a:ext uri="{FF2B5EF4-FFF2-40B4-BE49-F238E27FC236}">
                <a16:creationId xmlns="" xmlns:a16="http://schemas.microsoft.com/office/drawing/2014/main" id="{AF66549D-FA99-437C-96B8-223E821DF763}"/>
              </a:ext>
            </a:extLst>
          </p:cNvPr>
          <p:cNvSpPr/>
          <p:nvPr/>
        </p:nvSpPr>
        <p:spPr>
          <a:xfrm>
            <a:off x="4530677" y="3037494"/>
            <a:ext cx="288473" cy="377936"/>
          </a:xfrm>
          <a:custGeom>
            <a:avLst/>
            <a:gdLst/>
            <a:ahLst/>
            <a:cxnLst/>
            <a:rect l="l" t="t" r="r" b="b"/>
            <a:pathLst>
              <a:path w="2328" h="3007" extrusionOk="0">
                <a:moveTo>
                  <a:pt x="1" y="1"/>
                </a:moveTo>
                <a:lnTo>
                  <a:pt x="1" y="3006"/>
                </a:lnTo>
                <a:lnTo>
                  <a:pt x="2328" y="1504"/>
                </a:lnTo>
                <a:lnTo>
                  <a:pt x="1" y="1"/>
                </a:ln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Google Shape;1635;p41">
            <a:extLst>
              <a:ext uri="{FF2B5EF4-FFF2-40B4-BE49-F238E27FC236}">
                <a16:creationId xmlns="" xmlns:a16="http://schemas.microsoft.com/office/drawing/2014/main" id="{19FBC0DA-FE8B-472F-BA70-943DD993BBB0}"/>
              </a:ext>
            </a:extLst>
          </p:cNvPr>
          <p:cNvSpPr/>
          <p:nvPr/>
        </p:nvSpPr>
        <p:spPr>
          <a:xfrm>
            <a:off x="3722608" y="5512755"/>
            <a:ext cx="703588" cy="713768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Google Shape;1636;p41">
            <a:extLst>
              <a:ext uri="{FF2B5EF4-FFF2-40B4-BE49-F238E27FC236}">
                <a16:creationId xmlns="" xmlns:a16="http://schemas.microsoft.com/office/drawing/2014/main" id="{E357133A-9C0A-409C-9BDD-9E942B47169C}"/>
              </a:ext>
            </a:extLst>
          </p:cNvPr>
          <p:cNvSpPr/>
          <p:nvPr/>
        </p:nvSpPr>
        <p:spPr>
          <a:xfrm>
            <a:off x="3652349" y="5441743"/>
            <a:ext cx="844107" cy="855667"/>
          </a:xfrm>
          <a:custGeom>
            <a:avLst/>
            <a:gdLst/>
            <a:ahLst/>
            <a:cxnLst/>
            <a:rect l="l" t="t" r="r" b="b"/>
            <a:pathLst>
              <a:path w="6812" h="6808" extrusionOk="0">
                <a:moveTo>
                  <a:pt x="3406" y="1132"/>
                </a:moveTo>
                <a:cubicBezTo>
                  <a:pt x="4659" y="1132"/>
                  <a:pt x="5678" y="2151"/>
                  <a:pt x="5678" y="3405"/>
                </a:cubicBezTo>
                <a:cubicBezTo>
                  <a:pt x="5678" y="4658"/>
                  <a:pt x="4659" y="5676"/>
                  <a:pt x="3406" y="5676"/>
                </a:cubicBezTo>
                <a:cubicBezTo>
                  <a:pt x="2153" y="5676"/>
                  <a:pt x="1134" y="4658"/>
                  <a:pt x="1134" y="3405"/>
                </a:cubicBezTo>
                <a:cubicBezTo>
                  <a:pt x="1134" y="2151"/>
                  <a:pt x="2153" y="1132"/>
                  <a:pt x="3406" y="1132"/>
                </a:cubicBezTo>
                <a:close/>
                <a:moveTo>
                  <a:pt x="3406" y="0"/>
                </a:moveTo>
                <a:cubicBezTo>
                  <a:pt x="1528" y="0"/>
                  <a:pt x="1" y="1527"/>
                  <a:pt x="1" y="3405"/>
                </a:cubicBezTo>
                <a:cubicBezTo>
                  <a:pt x="1" y="5282"/>
                  <a:pt x="1529" y="6808"/>
                  <a:pt x="3406" y="6808"/>
                </a:cubicBezTo>
                <a:cubicBezTo>
                  <a:pt x="5284" y="6808"/>
                  <a:pt x="6812" y="5282"/>
                  <a:pt x="6810" y="3405"/>
                </a:cubicBezTo>
                <a:cubicBezTo>
                  <a:pt x="6810" y="1527"/>
                  <a:pt x="5283" y="0"/>
                  <a:pt x="3406" y="0"/>
                </a:cubicBez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Google Shape;1643;p41">
            <a:extLst>
              <a:ext uri="{FF2B5EF4-FFF2-40B4-BE49-F238E27FC236}">
                <a16:creationId xmlns="" xmlns:a16="http://schemas.microsoft.com/office/drawing/2014/main" id="{3BCF7FE3-8A18-4327-924E-9F442FCFEEB4}"/>
              </a:ext>
            </a:extLst>
          </p:cNvPr>
          <p:cNvSpPr/>
          <p:nvPr/>
        </p:nvSpPr>
        <p:spPr>
          <a:xfrm>
            <a:off x="4916929" y="2066567"/>
            <a:ext cx="2534857" cy="2785442"/>
          </a:xfrm>
          <a:custGeom>
            <a:avLst/>
            <a:gdLst/>
            <a:ahLst/>
            <a:cxnLst/>
            <a:rect l="l" t="t" r="r" b="b"/>
            <a:pathLst>
              <a:path w="17244" h="22162" extrusionOk="0">
                <a:moveTo>
                  <a:pt x="2324" y="1"/>
                </a:moveTo>
                <a:cubicBezTo>
                  <a:pt x="1042" y="1"/>
                  <a:pt x="1" y="1042"/>
                  <a:pt x="1" y="2324"/>
                </a:cubicBezTo>
                <a:lnTo>
                  <a:pt x="1" y="19838"/>
                </a:lnTo>
                <a:cubicBezTo>
                  <a:pt x="1" y="21119"/>
                  <a:pt x="1042" y="22162"/>
                  <a:pt x="2324" y="22162"/>
                </a:cubicBezTo>
                <a:lnTo>
                  <a:pt x="12011" y="22162"/>
                </a:lnTo>
                <a:lnTo>
                  <a:pt x="12011" y="21029"/>
                </a:lnTo>
                <a:lnTo>
                  <a:pt x="2324" y="21029"/>
                </a:lnTo>
                <a:cubicBezTo>
                  <a:pt x="1668" y="21029"/>
                  <a:pt x="1133" y="20495"/>
                  <a:pt x="1133" y="19840"/>
                </a:cubicBezTo>
                <a:lnTo>
                  <a:pt x="1133" y="2324"/>
                </a:lnTo>
                <a:cubicBezTo>
                  <a:pt x="1133" y="1668"/>
                  <a:pt x="1668" y="1133"/>
                  <a:pt x="2324" y="1133"/>
                </a:cubicBezTo>
                <a:lnTo>
                  <a:pt x="14921" y="1133"/>
                </a:lnTo>
                <a:cubicBezTo>
                  <a:pt x="15576" y="1133"/>
                  <a:pt x="16110" y="1668"/>
                  <a:pt x="16110" y="2324"/>
                </a:cubicBezTo>
                <a:lnTo>
                  <a:pt x="16110" y="7628"/>
                </a:lnTo>
                <a:lnTo>
                  <a:pt x="17244" y="7628"/>
                </a:lnTo>
                <a:lnTo>
                  <a:pt x="17244" y="2324"/>
                </a:lnTo>
                <a:cubicBezTo>
                  <a:pt x="17244" y="1042"/>
                  <a:pt x="16201" y="1"/>
                  <a:pt x="1492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Google Shape;1644;p41">
            <a:extLst>
              <a:ext uri="{FF2B5EF4-FFF2-40B4-BE49-F238E27FC236}">
                <a16:creationId xmlns="" xmlns:a16="http://schemas.microsoft.com/office/drawing/2014/main" id="{2747AA7C-89BE-4070-B271-153467BED080}"/>
              </a:ext>
            </a:extLst>
          </p:cNvPr>
          <p:cNvSpPr/>
          <p:nvPr/>
        </p:nvSpPr>
        <p:spPr>
          <a:xfrm>
            <a:off x="6607529" y="4591855"/>
            <a:ext cx="288597" cy="377810"/>
          </a:xfrm>
          <a:custGeom>
            <a:avLst/>
            <a:gdLst/>
            <a:ahLst/>
            <a:cxnLst/>
            <a:rect l="l" t="t" r="r" b="b"/>
            <a:pathLst>
              <a:path w="2329" h="3006" extrusionOk="0">
                <a:moveTo>
                  <a:pt x="1" y="0"/>
                </a:moveTo>
                <a:lnTo>
                  <a:pt x="1" y="3006"/>
                </a:lnTo>
                <a:lnTo>
                  <a:pt x="2328" y="1503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Google Shape;1645;p41">
            <a:extLst>
              <a:ext uri="{FF2B5EF4-FFF2-40B4-BE49-F238E27FC236}">
                <a16:creationId xmlns="" xmlns:a16="http://schemas.microsoft.com/office/drawing/2014/main" id="{F7E20D92-CD66-482D-8C33-76693E84C55E}"/>
              </a:ext>
            </a:extLst>
          </p:cNvPr>
          <p:cNvSpPr/>
          <p:nvPr/>
        </p:nvSpPr>
        <p:spPr>
          <a:xfrm>
            <a:off x="5832562" y="1780760"/>
            <a:ext cx="703588" cy="71364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1" y="1272"/>
                  <a:pt x="1" y="2839"/>
                </a:cubicBezTo>
                <a:cubicBezTo>
                  <a:pt x="1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Google Shape;1646;p41">
            <a:extLst>
              <a:ext uri="{FF2B5EF4-FFF2-40B4-BE49-F238E27FC236}">
                <a16:creationId xmlns="" xmlns:a16="http://schemas.microsoft.com/office/drawing/2014/main" id="{5D1CE96A-5B8F-435E-BE69-E4627D03F7BF}"/>
              </a:ext>
            </a:extLst>
          </p:cNvPr>
          <p:cNvSpPr/>
          <p:nvPr/>
        </p:nvSpPr>
        <p:spPr>
          <a:xfrm>
            <a:off x="5762427" y="1709874"/>
            <a:ext cx="843859" cy="855792"/>
          </a:xfrm>
          <a:custGeom>
            <a:avLst/>
            <a:gdLst/>
            <a:ahLst/>
            <a:cxnLst/>
            <a:rect l="l" t="t" r="r" b="b"/>
            <a:pathLst>
              <a:path w="6810" h="6809" extrusionOk="0">
                <a:moveTo>
                  <a:pt x="3404" y="1131"/>
                </a:moveTo>
                <a:cubicBezTo>
                  <a:pt x="4657" y="1131"/>
                  <a:pt x="5677" y="2152"/>
                  <a:pt x="5677" y="3403"/>
                </a:cubicBezTo>
                <a:cubicBezTo>
                  <a:pt x="5677" y="4656"/>
                  <a:pt x="4657" y="5676"/>
                  <a:pt x="3404" y="5676"/>
                </a:cubicBezTo>
                <a:cubicBezTo>
                  <a:pt x="2151" y="5676"/>
                  <a:pt x="1132" y="4656"/>
                  <a:pt x="1132" y="3403"/>
                </a:cubicBezTo>
                <a:cubicBezTo>
                  <a:pt x="1132" y="2150"/>
                  <a:pt x="2151" y="1131"/>
                  <a:pt x="3404" y="1131"/>
                </a:cubicBezTo>
                <a:close/>
                <a:moveTo>
                  <a:pt x="3404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7" y="6809"/>
                  <a:pt x="3404" y="6809"/>
                </a:cubicBezTo>
                <a:cubicBezTo>
                  <a:pt x="5281" y="6809"/>
                  <a:pt x="6810" y="5282"/>
                  <a:pt x="6810" y="3405"/>
                </a:cubicBezTo>
                <a:cubicBezTo>
                  <a:pt x="6810" y="1527"/>
                  <a:pt x="5281" y="1"/>
                  <a:pt x="34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Google Shape;1653;p41">
            <a:extLst>
              <a:ext uri="{FF2B5EF4-FFF2-40B4-BE49-F238E27FC236}">
                <a16:creationId xmlns="" xmlns:a16="http://schemas.microsoft.com/office/drawing/2014/main" id="{38BC9A89-BB96-4061-987D-DFE692DC8DAA}"/>
              </a:ext>
            </a:extLst>
          </p:cNvPr>
          <p:cNvSpPr txBox="1"/>
          <p:nvPr/>
        </p:nvSpPr>
        <p:spPr>
          <a:xfrm>
            <a:off x="7739637" y="5513236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3200" b="1" kern="0" dirty="0">
                <a:cs typeface="+mn-ea"/>
                <a:sym typeface="+mn-lt"/>
              </a:rPr>
              <a:t>4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Google Shape;1654;p41">
            <a:extLst>
              <a:ext uri="{FF2B5EF4-FFF2-40B4-BE49-F238E27FC236}">
                <a16:creationId xmlns="" xmlns:a16="http://schemas.microsoft.com/office/drawing/2014/main" id="{F04E2B40-D72E-46E3-AECB-84E03830E25E}"/>
              </a:ext>
            </a:extLst>
          </p:cNvPr>
          <p:cNvSpPr txBox="1"/>
          <p:nvPr/>
        </p:nvSpPr>
        <p:spPr>
          <a:xfrm>
            <a:off x="1247336" y="1746406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1655;p41">
            <a:extLst>
              <a:ext uri="{FF2B5EF4-FFF2-40B4-BE49-F238E27FC236}">
                <a16:creationId xmlns="" xmlns:a16="http://schemas.microsoft.com/office/drawing/2014/main" id="{0A967CD9-5B99-484B-9903-33FD7442B530}"/>
              </a:ext>
            </a:extLst>
          </p:cNvPr>
          <p:cNvSpPr txBox="1"/>
          <p:nvPr/>
        </p:nvSpPr>
        <p:spPr>
          <a:xfrm>
            <a:off x="3519371" y="5513170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Google Shape;1656;p41">
            <a:extLst>
              <a:ext uri="{FF2B5EF4-FFF2-40B4-BE49-F238E27FC236}">
                <a16:creationId xmlns="" xmlns:a16="http://schemas.microsoft.com/office/drawing/2014/main" id="{90BBC4B2-4816-4357-BFB0-39D5A4B36172}"/>
              </a:ext>
            </a:extLst>
          </p:cNvPr>
          <p:cNvSpPr txBox="1"/>
          <p:nvPr/>
        </p:nvSpPr>
        <p:spPr>
          <a:xfrm>
            <a:off x="5628956" y="1719434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0FE47D21-A896-452D-8A29-2B372C9F5DAC}"/>
              </a:ext>
            </a:extLst>
          </p:cNvPr>
          <p:cNvSpPr txBox="1"/>
          <p:nvPr/>
        </p:nvSpPr>
        <p:spPr>
          <a:xfrm>
            <a:off x="713327" y="2631438"/>
            <a:ext cx="2250119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ОЖИДАЕМОЙ ПРОДОЛЖИТЕЛЬНОСТИ ЖИЗНИ ЖЕНЩИН 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7AA8FBA7-D088-4F87-A69A-E2C33F3C6649}"/>
              </a:ext>
            </a:extLst>
          </p:cNvPr>
          <p:cNvSpPr txBox="1"/>
          <p:nvPr/>
        </p:nvSpPr>
        <p:spPr>
          <a:xfrm>
            <a:off x="3159574" y="3927962"/>
            <a:ext cx="189888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МАТЕРИНСКОЙ СМЕРТНОСТИ 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F08CB659-59F1-4233-98C4-71868BF63CB4}"/>
              </a:ext>
            </a:extLst>
          </p:cNvPr>
          <p:cNvSpPr txBox="1"/>
          <p:nvPr/>
        </p:nvSpPr>
        <p:spPr>
          <a:xfrm>
            <a:off x="5205482" y="2773304"/>
            <a:ext cx="1898884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ДИФФЕРЕНЦИАЦИИ ЗАРАБОТНОЙ ПЛАТЫ МУЖЧИН И ЖЕНЩИН </a:t>
            </a:r>
          </a:p>
          <a:p>
            <a:pPr algn="ctr"/>
            <a:endParaRPr lang="ru-RU" altLang="ko-KR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8CE63A42-1801-4AC2-8553-8F3BAB417BA0}"/>
              </a:ext>
            </a:extLst>
          </p:cNvPr>
          <p:cNvSpPr txBox="1"/>
          <p:nvPr/>
        </p:nvSpPr>
        <p:spPr>
          <a:xfrm>
            <a:off x="7233325" y="3408734"/>
            <a:ext cx="2065922" cy="21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ДОЛИ ЖЕНЩИН СРЕДИ РУКОВОДИТЕЛЕЙ ВСЕХ УРОВНЕЙ В УЧРЕЖДЕНИЯХ ПРОИЗВОДСТВЕННОЙ СФЕРЫ, БИЗНЕСА И В ГОСУДАРСТВЕННОМ СЕКТОРЕ </a:t>
            </a: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Google Shape;1643;p41">
            <a:extLst>
              <a:ext uri="{FF2B5EF4-FFF2-40B4-BE49-F238E27FC236}">
                <a16:creationId xmlns="" xmlns:a16="http://schemas.microsoft.com/office/drawing/2014/main" id="{3BCF7FE3-8A18-4327-924E-9F442FCFEEB4}"/>
              </a:ext>
            </a:extLst>
          </p:cNvPr>
          <p:cNvSpPr/>
          <p:nvPr/>
        </p:nvSpPr>
        <p:spPr>
          <a:xfrm>
            <a:off x="9317312" y="2066567"/>
            <a:ext cx="2534857" cy="2785442"/>
          </a:xfrm>
          <a:custGeom>
            <a:avLst/>
            <a:gdLst/>
            <a:ahLst/>
            <a:cxnLst/>
            <a:rect l="l" t="t" r="r" b="b"/>
            <a:pathLst>
              <a:path w="17244" h="22162" extrusionOk="0">
                <a:moveTo>
                  <a:pt x="2324" y="1"/>
                </a:moveTo>
                <a:cubicBezTo>
                  <a:pt x="1042" y="1"/>
                  <a:pt x="1" y="1042"/>
                  <a:pt x="1" y="2324"/>
                </a:cubicBezTo>
                <a:lnTo>
                  <a:pt x="1" y="19838"/>
                </a:lnTo>
                <a:cubicBezTo>
                  <a:pt x="1" y="21119"/>
                  <a:pt x="1042" y="22162"/>
                  <a:pt x="2324" y="22162"/>
                </a:cubicBezTo>
                <a:lnTo>
                  <a:pt x="12011" y="22162"/>
                </a:lnTo>
                <a:lnTo>
                  <a:pt x="12011" y="21029"/>
                </a:lnTo>
                <a:lnTo>
                  <a:pt x="2324" y="21029"/>
                </a:lnTo>
                <a:cubicBezTo>
                  <a:pt x="1668" y="21029"/>
                  <a:pt x="1133" y="20495"/>
                  <a:pt x="1133" y="19840"/>
                </a:cubicBezTo>
                <a:lnTo>
                  <a:pt x="1133" y="2324"/>
                </a:lnTo>
                <a:cubicBezTo>
                  <a:pt x="1133" y="1668"/>
                  <a:pt x="1668" y="1133"/>
                  <a:pt x="2324" y="1133"/>
                </a:cubicBezTo>
                <a:lnTo>
                  <a:pt x="14921" y="1133"/>
                </a:lnTo>
                <a:cubicBezTo>
                  <a:pt x="15576" y="1133"/>
                  <a:pt x="16110" y="1668"/>
                  <a:pt x="16110" y="2324"/>
                </a:cubicBezTo>
                <a:lnTo>
                  <a:pt x="16110" y="7628"/>
                </a:lnTo>
                <a:lnTo>
                  <a:pt x="17244" y="7628"/>
                </a:lnTo>
                <a:lnTo>
                  <a:pt x="17244" y="2324"/>
                </a:lnTo>
                <a:cubicBezTo>
                  <a:pt x="17244" y="1042"/>
                  <a:pt x="16201" y="1"/>
                  <a:pt x="149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Google Shape;1656;p41">
            <a:extLst>
              <a:ext uri="{FF2B5EF4-FFF2-40B4-BE49-F238E27FC236}">
                <a16:creationId xmlns="" xmlns:a16="http://schemas.microsoft.com/office/drawing/2014/main" id="{90BBC4B2-4816-4357-BFB0-39D5A4B36172}"/>
              </a:ext>
            </a:extLst>
          </p:cNvPr>
          <p:cNvSpPr txBox="1"/>
          <p:nvPr/>
        </p:nvSpPr>
        <p:spPr>
          <a:xfrm>
            <a:off x="9945417" y="1665583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Google Shape;1645;p41">
            <a:extLst>
              <a:ext uri="{FF2B5EF4-FFF2-40B4-BE49-F238E27FC236}">
                <a16:creationId xmlns="" xmlns:a16="http://schemas.microsoft.com/office/drawing/2014/main" id="{F7E20D92-CD66-482D-8C33-76693E84C55E}"/>
              </a:ext>
            </a:extLst>
          </p:cNvPr>
          <p:cNvSpPr/>
          <p:nvPr/>
        </p:nvSpPr>
        <p:spPr>
          <a:xfrm>
            <a:off x="10149023" y="1620213"/>
            <a:ext cx="703588" cy="71364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1" y="1272"/>
                  <a:pt x="1" y="2839"/>
                </a:cubicBezTo>
                <a:cubicBezTo>
                  <a:pt x="1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Google Shape;1646;p41">
            <a:extLst>
              <a:ext uri="{FF2B5EF4-FFF2-40B4-BE49-F238E27FC236}">
                <a16:creationId xmlns="" xmlns:a16="http://schemas.microsoft.com/office/drawing/2014/main" id="{5D1CE96A-5B8F-435E-BE69-E4627D03F7BF}"/>
              </a:ext>
            </a:extLst>
          </p:cNvPr>
          <p:cNvSpPr/>
          <p:nvPr/>
        </p:nvSpPr>
        <p:spPr>
          <a:xfrm>
            <a:off x="10087870" y="1586553"/>
            <a:ext cx="843859" cy="855792"/>
          </a:xfrm>
          <a:custGeom>
            <a:avLst/>
            <a:gdLst/>
            <a:ahLst/>
            <a:cxnLst/>
            <a:rect l="l" t="t" r="r" b="b"/>
            <a:pathLst>
              <a:path w="6810" h="6809" extrusionOk="0">
                <a:moveTo>
                  <a:pt x="3404" y="1131"/>
                </a:moveTo>
                <a:cubicBezTo>
                  <a:pt x="4657" y="1131"/>
                  <a:pt x="5677" y="2152"/>
                  <a:pt x="5677" y="3403"/>
                </a:cubicBezTo>
                <a:cubicBezTo>
                  <a:pt x="5677" y="4656"/>
                  <a:pt x="4657" y="5676"/>
                  <a:pt x="3404" y="5676"/>
                </a:cubicBezTo>
                <a:cubicBezTo>
                  <a:pt x="2151" y="5676"/>
                  <a:pt x="1132" y="4656"/>
                  <a:pt x="1132" y="3403"/>
                </a:cubicBezTo>
                <a:cubicBezTo>
                  <a:pt x="1132" y="2150"/>
                  <a:pt x="2151" y="1131"/>
                  <a:pt x="3404" y="1131"/>
                </a:cubicBezTo>
                <a:close/>
                <a:moveTo>
                  <a:pt x="3404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7" y="6809"/>
                  <a:pt x="3404" y="6809"/>
                </a:cubicBezTo>
                <a:cubicBezTo>
                  <a:pt x="5281" y="6809"/>
                  <a:pt x="6810" y="5282"/>
                  <a:pt x="6810" y="3405"/>
                </a:cubicBezTo>
                <a:cubicBezTo>
                  <a:pt x="6810" y="1527"/>
                  <a:pt x="5281" y="1"/>
                  <a:pt x="34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8CE63A42-1801-4AC2-8553-8F3BAB417BA0}"/>
              </a:ext>
            </a:extLst>
          </p:cNvPr>
          <p:cNvSpPr txBox="1"/>
          <p:nvPr/>
        </p:nvSpPr>
        <p:spPr>
          <a:xfrm>
            <a:off x="9635298" y="2778908"/>
            <a:ext cx="1898884" cy="150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КОЛИЧЕСТВА ПРЕСТУПЛЕНИЙ, СОВЕРШЕННЫХ ПРОТИВ ЖИЗНИ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ЗДОРОВЬЯ ЖЕНЩИН 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Google Shape;1653;p41">
            <a:extLst>
              <a:ext uri="{FF2B5EF4-FFF2-40B4-BE49-F238E27FC236}">
                <a16:creationId xmlns="" xmlns:a16="http://schemas.microsoft.com/office/drawing/2014/main" id="{38BC9A89-BB96-4061-987D-DFE692DC8DAA}"/>
              </a:ext>
            </a:extLst>
          </p:cNvPr>
          <p:cNvSpPr txBox="1"/>
          <p:nvPr/>
        </p:nvSpPr>
        <p:spPr>
          <a:xfrm>
            <a:off x="9945417" y="1642898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3200" b="1" kern="0" noProof="0" dirty="0">
                <a:cs typeface="+mn-ea"/>
                <a:sym typeface="+mn-lt"/>
              </a:rPr>
              <a:t>5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661293" y="6389516"/>
            <a:ext cx="67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77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e">
            <a:extLst>
              <a:ext uri="{FF2B5EF4-FFF2-40B4-BE49-F238E27FC236}">
                <a16:creationId xmlns:a16="http://schemas.microsoft.com/office/drawing/2014/main" xmlns="" id="{8EB53984-9999-4325-8782-92458E6526D0}"/>
              </a:ext>
            </a:extLst>
          </p:cNvPr>
          <p:cNvSpPr/>
          <p:nvPr/>
        </p:nvSpPr>
        <p:spPr>
          <a:xfrm>
            <a:off x="5894186" y="525775"/>
            <a:ext cx="914238" cy="2250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12" y="0"/>
                </a:moveTo>
                <a:cubicBezTo>
                  <a:pt x="19341" y="0"/>
                  <a:pt x="18680" y="245"/>
                  <a:pt x="18680" y="530"/>
                </a:cubicBezTo>
                <a:lnTo>
                  <a:pt x="18680" y="3811"/>
                </a:lnTo>
                <a:lnTo>
                  <a:pt x="2865" y="3811"/>
                </a:lnTo>
                <a:lnTo>
                  <a:pt x="2865" y="530"/>
                </a:lnTo>
                <a:cubicBezTo>
                  <a:pt x="2865" y="245"/>
                  <a:pt x="2204" y="0"/>
                  <a:pt x="1433" y="0"/>
                </a:cubicBezTo>
                <a:cubicBezTo>
                  <a:pt x="661" y="0"/>
                  <a:pt x="0" y="245"/>
                  <a:pt x="0" y="530"/>
                </a:cubicBezTo>
                <a:lnTo>
                  <a:pt x="0" y="21070"/>
                </a:lnTo>
                <a:cubicBezTo>
                  <a:pt x="0" y="21355"/>
                  <a:pt x="661" y="21600"/>
                  <a:pt x="1433" y="21600"/>
                </a:cubicBezTo>
                <a:cubicBezTo>
                  <a:pt x="2204" y="21600"/>
                  <a:pt x="2865" y="21355"/>
                  <a:pt x="2865" y="21070"/>
                </a:cubicBezTo>
                <a:lnTo>
                  <a:pt x="2865" y="17789"/>
                </a:lnTo>
                <a:lnTo>
                  <a:pt x="18735" y="17789"/>
                </a:lnTo>
                <a:lnTo>
                  <a:pt x="18735" y="21070"/>
                </a:lnTo>
                <a:cubicBezTo>
                  <a:pt x="18735" y="21355"/>
                  <a:pt x="19396" y="21600"/>
                  <a:pt x="20167" y="21600"/>
                </a:cubicBezTo>
                <a:cubicBezTo>
                  <a:pt x="20939" y="21600"/>
                  <a:pt x="21600" y="21355"/>
                  <a:pt x="21600" y="21070"/>
                </a:cubicBezTo>
                <a:lnTo>
                  <a:pt x="21600" y="530"/>
                </a:lnTo>
                <a:cubicBezTo>
                  <a:pt x="21545" y="245"/>
                  <a:pt x="20939" y="0"/>
                  <a:pt x="20112" y="0"/>
                </a:cubicBezTo>
                <a:close/>
                <a:moveTo>
                  <a:pt x="2865" y="9170"/>
                </a:moveTo>
                <a:lnTo>
                  <a:pt x="18735" y="9170"/>
                </a:lnTo>
                <a:lnTo>
                  <a:pt x="18735" y="12430"/>
                </a:lnTo>
                <a:lnTo>
                  <a:pt x="2865" y="12430"/>
                </a:lnTo>
                <a:lnTo>
                  <a:pt x="2865" y="9170"/>
                </a:lnTo>
                <a:close/>
                <a:moveTo>
                  <a:pt x="18735" y="4870"/>
                </a:moveTo>
                <a:lnTo>
                  <a:pt x="18735" y="8131"/>
                </a:lnTo>
                <a:lnTo>
                  <a:pt x="2865" y="8131"/>
                </a:lnTo>
                <a:lnTo>
                  <a:pt x="2865" y="4870"/>
                </a:lnTo>
                <a:lnTo>
                  <a:pt x="18735" y="4870"/>
                </a:lnTo>
                <a:close/>
                <a:moveTo>
                  <a:pt x="2865" y="16750"/>
                </a:moveTo>
                <a:lnTo>
                  <a:pt x="2865" y="13490"/>
                </a:lnTo>
                <a:lnTo>
                  <a:pt x="18735" y="13490"/>
                </a:lnTo>
                <a:lnTo>
                  <a:pt x="18735" y="16750"/>
                </a:lnTo>
                <a:lnTo>
                  <a:pt x="2865" y="1675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" name="Trapezoid 7">
            <a:extLst>
              <a:ext uri="{FF2B5EF4-FFF2-40B4-BE49-F238E27FC236}">
                <a16:creationId xmlns:a16="http://schemas.microsoft.com/office/drawing/2014/main" xmlns="" id="{B1DA9BF7-B95E-4CF9-840F-1C8394FD47FC}"/>
              </a:ext>
            </a:extLst>
          </p:cNvPr>
          <p:cNvSpPr/>
          <p:nvPr/>
        </p:nvSpPr>
        <p:spPr>
          <a:xfrm>
            <a:off x="4908845" y="1929597"/>
            <a:ext cx="5377915" cy="924704"/>
          </a:xfrm>
          <a:prstGeom prst="trapezoid">
            <a:avLst>
              <a:gd name="adj" fmla="val 56067"/>
            </a:avLst>
          </a:prstGeom>
          <a:solidFill>
            <a:schemeClr val="accent3"/>
          </a:solidFill>
          <a:ln>
            <a:noFill/>
          </a:ln>
          <a:scene3d>
            <a:camera prst="orthographicFront">
              <a:rot lat="3600000" lon="0" rev="0"/>
            </a:camera>
            <a:lightRig rig="soft" dir="t"/>
          </a:scene3d>
          <a:sp3d extrusionH="635000" contourW="635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xmlns="" id="{22D16A88-DB3B-4E6A-BEFD-0789482F6589}"/>
              </a:ext>
            </a:extLst>
          </p:cNvPr>
          <p:cNvSpPr/>
          <p:nvPr/>
        </p:nvSpPr>
        <p:spPr>
          <a:xfrm>
            <a:off x="5463498" y="2294285"/>
            <a:ext cx="1744541" cy="1916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igure">
            <a:extLst>
              <a:ext uri="{FF2B5EF4-FFF2-40B4-BE49-F238E27FC236}">
                <a16:creationId xmlns:a16="http://schemas.microsoft.com/office/drawing/2014/main" xmlns="" id="{93904987-9F39-4D42-86E7-98CA8C3F69CF}"/>
              </a:ext>
            </a:extLst>
          </p:cNvPr>
          <p:cNvSpPr/>
          <p:nvPr/>
        </p:nvSpPr>
        <p:spPr>
          <a:xfrm>
            <a:off x="5894186" y="2655798"/>
            <a:ext cx="914238" cy="169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12" y="0"/>
                </a:moveTo>
                <a:cubicBezTo>
                  <a:pt x="19341" y="0"/>
                  <a:pt x="18680" y="245"/>
                  <a:pt x="18680" y="530"/>
                </a:cubicBezTo>
                <a:lnTo>
                  <a:pt x="18680" y="3811"/>
                </a:lnTo>
                <a:lnTo>
                  <a:pt x="2865" y="3811"/>
                </a:lnTo>
                <a:lnTo>
                  <a:pt x="2865" y="530"/>
                </a:lnTo>
                <a:cubicBezTo>
                  <a:pt x="2865" y="245"/>
                  <a:pt x="2204" y="0"/>
                  <a:pt x="1433" y="0"/>
                </a:cubicBezTo>
                <a:cubicBezTo>
                  <a:pt x="661" y="0"/>
                  <a:pt x="0" y="245"/>
                  <a:pt x="0" y="530"/>
                </a:cubicBezTo>
                <a:lnTo>
                  <a:pt x="0" y="21070"/>
                </a:lnTo>
                <a:cubicBezTo>
                  <a:pt x="0" y="21355"/>
                  <a:pt x="661" y="21600"/>
                  <a:pt x="1433" y="21600"/>
                </a:cubicBezTo>
                <a:cubicBezTo>
                  <a:pt x="2204" y="21600"/>
                  <a:pt x="2865" y="21355"/>
                  <a:pt x="2865" y="21070"/>
                </a:cubicBezTo>
                <a:lnTo>
                  <a:pt x="2865" y="17789"/>
                </a:lnTo>
                <a:lnTo>
                  <a:pt x="18735" y="17789"/>
                </a:lnTo>
                <a:lnTo>
                  <a:pt x="18735" y="21070"/>
                </a:lnTo>
                <a:cubicBezTo>
                  <a:pt x="18735" y="21355"/>
                  <a:pt x="19396" y="21600"/>
                  <a:pt x="20167" y="21600"/>
                </a:cubicBezTo>
                <a:cubicBezTo>
                  <a:pt x="20939" y="21600"/>
                  <a:pt x="21600" y="21355"/>
                  <a:pt x="21600" y="21070"/>
                </a:cubicBezTo>
                <a:lnTo>
                  <a:pt x="21600" y="530"/>
                </a:lnTo>
                <a:cubicBezTo>
                  <a:pt x="21545" y="245"/>
                  <a:pt x="20939" y="0"/>
                  <a:pt x="20112" y="0"/>
                </a:cubicBezTo>
                <a:close/>
                <a:moveTo>
                  <a:pt x="2865" y="9170"/>
                </a:moveTo>
                <a:lnTo>
                  <a:pt x="18735" y="9170"/>
                </a:lnTo>
                <a:lnTo>
                  <a:pt x="18735" y="12430"/>
                </a:lnTo>
                <a:lnTo>
                  <a:pt x="2865" y="12430"/>
                </a:lnTo>
                <a:lnTo>
                  <a:pt x="2865" y="9170"/>
                </a:lnTo>
                <a:close/>
                <a:moveTo>
                  <a:pt x="18735" y="4870"/>
                </a:moveTo>
                <a:lnTo>
                  <a:pt x="18735" y="8131"/>
                </a:lnTo>
                <a:lnTo>
                  <a:pt x="2865" y="8131"/>
                </a:lnTo>
                <a:lnTo>
                  <a:pt x="2865" y="4870"/>
                </a:lnTo>
                <a:lnTo>
                  <a:pt x="18735" y="4870"/>
                </a:lnTo>
                <a:close/>
                <a:moveTo>
                  <a:pt x="2865" y="16750"/>
                </a:moveTo>
                <a:lnTo>
                  <a:pt x="2865" y="13490"/>
                </a:lnTo>
                <a:lnTo>
                  <a:pt x="18735" y="13490"/>
                </a:lnTo>
                <a:lnTo>
                  <a:pt x="18735" y="16750"/>
                </a:lnTo>
                <a:lnTo>
                  <a:pt x="2865" y="1675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" name="Trapezoid 10">
            <a:extLst>
              <a:ext uri="{FF2B5EF4-FFF2-40B4-BE49-F238E27FC236}">
                <a16:creationId xmlns:a16="http://schemas.microsoft.com/office/drawing/2014/main" xmlns="" id="{34199F36-4D93-4094-BD64-C351F83158D8}"/>
              </a:ext>
            </a:extLst>
          </p:cNvPr>
          <p:cNvSpPr/>
          <p:nvPr/>
        </p:nvSpPr>
        <p:spPr>
          <a:xfrm>
            <a:off x="4908845" y="4287769"/>
            <a:ext cx="5377915" cy="924704"/>
          </a:xfrm>
          <a:prstGeom prst="trapezoid">
            <a:avLst>
              <a:gd name="adj" fmla="val 56067"/>
            </a:avLst>
          </a:prstGeom>
          <a:solidFill>
            <a:schemeClr val="accent1"/>
          </a:solidFill>
          <a:ln>
            <a:noFill/>
          </a:ln>
          <a:scene3d>
            <a:camera prst="orthographicFront">
              <a:rot lat="3600000" lon="0" rev="0"/>
            </a:camera>
            <a:lightRig rig="soft" dir="t"/>
          </a:scene3d>
          <a:sp3d extrusionH="635000" contourW="635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xmlns="" id="{9F112DFF-8A60-4EB0-9520-B58A254FBC82}"/>
              </a:ext>
            </a:extLst>
          </p:cNvPr>
          <p:cNvSpPr/>
          <p:nvPr/>
        </p:nvSpPr>
        <p:spPr>
          <a:xfrm>
            <a:off x="5463498" y="4716147"/>
            <a:ext cx="1741534" cy="24506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3B878E60-299D-44F5-A33C-35C443F0A023}"/>
              </a:ext>
            </a:extLst>
          </p:cNvPr>
          <p:cNvSpPr/>
          <p:nvPr/>
        </p:nvSpPr>
        <p:spPr>
          <a:xfrm>
            <a:off x="5894186" y="4872544"/>
            <a:ext cx="914238" cy="169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12" y="0"/>
                </a:moveTo>
                <a:cubicBezTo>
                  <a:pt x="19341" y="0"/>
                  <a:pt x="18680" y="245"/>
                  <a:pt x="18680" y="530"/>
                </a:cubicBezTo>
                <a:lnTo>
                  <a:pt x="18680" y="3811"/>
                </a:lnTo>
                <a:lnTo>
                  <a:pt x="2865" y="3811"/>
                </a:lnTo>
                <a:lnTo>
                  <a:pt x="2865" y="530"/>
                </a:lnTo>
                <a:cubicBezTo>
                  <a:pt x="2865" y="245"/>
                  <a:pt x="2204" y="0"/>
                  <a:pt x="1433" y="0"/>
                </a:cubicBezTo>
                <a:cubicBezTo>
                  <a:pt x="661" y="0"/>
                  <a:pt x="0" y="245"/>
                  <a:pt x="0" y="530"/>
                </a:cubicBezTo>
                <a:lnTo>
                  <a:pt x="0" y="21070"/>
                </a:lnTo>
                <a:cubicBezTo>
                  <a:pt x="0" y="21355"/>
                  <a:pt x="661" y="21600"/>
                  <a:pt x="1433" y="21600"/>
                </a:cubicBezTo>
                <a:cubicBezTo>
                  <a:pt x="2204" y="21600"/>
                  <a:pt x="2865" y="21355"/>
                  <a:pt x="2865" y="21070"/>
                </a:cubicBezTo>
                <a:lnTo>
                  <a:pt x="2865" y="17789"/>
                </a:lnTo>
                <a:lnTo>
                  <a:pt x="18735" y="17789"/>
                </a:lnTo>
                <a:lnTo>
                  <a:pt x="18735" y="21070"/>
                </a:lnTo>
                <a:cubicBezTo>
                  <a:pt x="18735" y="21355"/>
                  <a:pt x="19396" y="21600"/>
                  <a:pt x="20167" y="21600"/>
                </a:cubicBezTo>
                <a:cubicBezTo>
                  <a:pt x="20939" y="21600"/>
                  <a:pt x="21600" y="21355"/>
                  <a:pt x="21600" y="21070"/>
                </a:cubicBezTo>
                <a:lnTo>
                  <a:pt x="21600" y="530"/>
                </a:lnTo>
                <a:cubicBezTo>
                  <a:pt x="21545" y="245"/>
                  <a:pt x="20939" y="0"/>
                  <a:pt x="20112" y="0"/>
                </a:cubicBezTo>
                <a:close/>
                <a:moveTo>
                  <a:pt x="2865" y="9170"/>
                </a:moveTo>
                <a:lnTo>
                  <a:pt x="18735" y="9170"/>
                </a:lnTo>
                <a:lnTo>
                  <a:pt x="18735" y="12430"/>
                </a:lnTo>
                <a:lnTo>
                  <a:pt x="2865" y="12430"/>
                </a:lnTo>
                <a:lnTo>
                  <a:pt x="2865" y="9170"/>
                </a:lnTo>
                <a:close/>
                <a:moveTo>
                  <a:pt x="18735" y="4870"/>
                </a:moveTo>
                <a:lnTo>
                  <a:pt x="18735" y="8131"/>
                </a:lnTo>
                <a:lnTo>
                  <a:pt x="2865" y="8131"/>
                </a:lnTo>
                <a:lnTo>
                  <a:pt x="2865" y="4870"/>
                </a:lnTo>
                <a:lnTo>
                  <a:pt x="18735" y="4870"/>
                </a:lnTo>
                <a:close/>
                <a:moveTo>
                  <a:pt x="2865" y="16750"/>
                </a:moveTo>
                <a:lnTo>
                  <a:pt x="2865" y="13490"/>
                </a:lnTo>
                <a:lnTo>
                  <a:pt x="18735" y="13490"/>
                </a:lnTo>
                <a:lnTo>
                  <a:pt x="18735" y="16750"/>
                </a:lnTo>
                <a:lnTo>
                  <a:pt x="2865" y="1675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xmlns="" id="{21989B20-8760-4342-BA8C-DEE5D440A506}"/>
              </a:ext>
            </a:extLst>
          </p:cNvPr>
          <p:cNvSpPr/>
          <p:nvPr/>
        </p:nvSpPr>
        <p:spPr>
          <a:xfrm>
            <a:off x="1174838" y="872323"/>
            <a:ext cx="2834640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2400" b="1" cap="all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2027-2030 ГОДЫ</a:t>
            </a:r>
            <a:endParaRPr lang="en-US" sz="2400" b="1" cap="al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C5E564A-1C6C-493E-9FDB-FBC403932EE8}"/>
              </a:ext>
            </a:extLst>
          </p:cNvPr>
          <p:cNvSpPr txBox="1"/>
          <p:nvPr/>
        </p:nvSpPr>
        <p:spPr>
          <a:xfrm>
            <a:off x="4908845" y="4000035"/>
            <a:ext cx="31279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0A4CB04-D61B-4DC7-AE05-A234179B4660}"/>
              </a:ext>
            </a:extLst>
          </p:cNvPr>
          <p:cNvSpPr txBox="1"/>
          <p:nvPr/>
        </p:nvSpPr>
        <p:spPr>
          <a:xfrm>
            <a:off x="4849177" y="1610726"/>
            <a:ext cx="31279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34075" y="4648854"/>
            <a:ext cx="4315102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планов мероприятий, создание региональных советов, совершенствование законодательства, интеграция задач Стратегии в нацпроекты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госпрограммы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224063" y="4158136"/>
            <a:ext cx="2994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</a:t>
            </a: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2026 ГОДЫ </a:t>
            </a:r>
            <a:endParaRPr lang="ru-RU" sz="2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17734" y="1384664"/>
            <a:ext cx="4596131" cy="2441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системы мер, направленной на преодоление стереотипов о социальных ролях мужчины и женщины, на повышение экономической независимости и политической активности женщин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расширение возможностей для их самореализации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04800" y="230433"/>
            <a:ext cx="10392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ЭТАПЫ РЕАЛИЗАЦИИ 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19" y="104686"/>
            <a:ext cx="1495887" cy="14958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661293" y="6385894"/>
            <a:ext cx="67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01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19" y="104686"/>
            <a:ext cx="1495887" cy="1495887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6232433" y="1562360"/>
            <a:ext cx="3796429" cy="16042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ectangle 22"/>
          <p:cNvSpPr/>
          <p:nvPr/>
        </p:nvSpPr>
        <p:spPr>
          <a:xfrm>
            <a:off x="6846315" y="2351219"/>
            <a:ext cx="3128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2000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союзниц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96473" y="2233973"/>
            <a:ext cx="68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6991950" y="1811436"/>
            <a:ext cx="2479097" cy="556997"/>
            <a:chOff x="4409000" y="1262498"/>
            <a:chExt cx="4108846" cy="849384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0771" y="1278777"/>
              <a:ext cx="827075" cy="82707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485" y="1284807"/>
              <a:ext cx="827075" cy="82707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199" y="1284807"/>
              <a:ext cx="827075" cy="827075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51" y="1278777"/>
              <a:ext cx="827075" cy="82707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303" y="1268527"/>
              <a:ext cx="827075" cy="82707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1017" y="1262498"/>
              <a:ext cx="827075" cy="82707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000" y="1274556"/>
              <a:ext cx="827075" cy="82707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353" y="1268527"/>
              <a:ext cx="827075" cy="827075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/>
          <a:srcRect l="28857" t="15365" r="24000" b="16190"/>
          <a:stretch/>
        </p:blipFill>
        <p:spPr>
          <a:xfrm>
            <a:off x="637387" y="2188158"/>
            <a:ext cx="4335192" cy="354040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36" name="Прямоугольник 35"/>
          <p:cNvSpPr/>
          <p:nvPr/>
        </p:nvSpPr>
        <p:spPr>
          <a:xfrm>
            <a:off x="2202909" y="2426464"/>
            <a:ext cx="2674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vk.com/</a:t>
            </a:r>
            <a:r>
              <a:rPr lang="ru-RU" sz="2400" b="1" u="sng" dirty="0" err="1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wuorkirov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96335" y="213896"/>
            <a:ext cx="8488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ВАЖНОСТЬ ИНФОРМАЦИОННОГО СОПРОВОЖДЕНИЯ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96447" y="1002175"/>
            <a:ext cx="471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В ОРГАНИЗАЦИИ СОСТОИТ 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276807" y="5081118"/>
            <a:ext cx="1132114" cy="32824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7927" y="1062304"/>
            <a:ext cx="4258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РОСТ КОЛИЧЕСТВА 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ПОДПИСЧИКОВ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10 МЕЯСЦЕВ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76807" y="789250"/>
            <a:ext cx="1723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8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8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686361" y="4232286"/>
            <a:ext cx="4333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kern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ПОМЕНЯТЬ НАЗВАНИЕ ГРУППЫ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696447" y="4713160"/>
            <a:ext cx="6658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kern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ЗАПОЛНИТЬ БЛОК «ПОДРОБНАЯ ИНФОРМАЦИЯ»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696446" y="5292400"/>
            <a:ext cx="5331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ПУБЛИКОВАТЬ УНИКАЛЬНЫЙ КОНТЕНТ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Google Shape;1654;p41">
            <a:extLst>
              <a:ext uri="{FF2B5EF4-FFF2-40B4-BE49-F238E27FC236}">
                <a16:creationId xmlns="" xmlns:a16="http://schemas.microsoft.com/office/drawing/2014/main" id="{F04E2B40-D72E-46E3-AECB-84E03830E25E}"/>
              </a:ext>
            </a:extLst>
          </p:cNvPr>
          <p:cNvSpPr txBox="1"/>
          <p:nvPr/>
        </p:nvSpPr>
        <p:spPr>
          <a:xfrm>
            <a:off x="4909679" y="4074390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1.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8" name="Google Shape;1654;p41">
            <a:extLst>
              <a:ext uri="{FF2B5EF4-FFF2-40B4-BE49-F238E27FC236}">
                <a16:creationId xmlns="" xmlns:a16="http://schemas.microsoft.com/office/drawing/2014/main" id="{F04E2B40-D72E-46E3-AECB-84E03830E25E}"/>
              </a:ext>
            </a:extLst>
          </p:cNvPr>
          <p:cNvSpPr txBox="1"/>
          <p:nvPr/>
        </p:nvSpPr>
        <p:spPr>
          <a:xfrm>
            <a:off x="4909679" y="4580496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28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.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9" name="Google Shape;1654;p41">
            <a:extLst>
              <a:ext uri="{FF2B5EF4-FFF2-40B4-BE49-F238E27FC236}">
                <a16:creationId xmlns="" xmlns:a16="http://schemas.microsoft.com/office/drawing/2014/main" id="{F04E2B40-D72E-46E3-AECB-84E03830E25E}"/>
              </a:ext>
            </a:extLst>
          </p:cNvPr>
          <p:cNvSpPr txBox="1"/>
          <p:nvPr/>
        </p:nvSpPr>
        <p:spPr>
          <a:xfrm>
            <a:off x="4909679" y="5120066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28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3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.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45525" y="3508988"/>
            <a:ext cx="349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СДЕЛАТЬ?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61293" y="6389783"/>
            <a:ext cx="67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439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078" t="63729" r="81755" b="16442"/>
          <a:stretch/>
        </p:blipFill>
        <p:spPr>
          <a:xfrm>
            <a:off x="117580" y="3466449"/>
            <a:ext cx="3570192" cy="23592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380414" y="5906102"/>
            <a:ext cx="486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hlinkClick r:id="rId4"/>
              </a:rPr>
              <a:t>vk.com/</a:t>
            </a:r>
            <a:r>
              <a:rPr lang="ru-RU" sz="3200" b="1" u="sng" dirty="0" err="1" smtClean="0">
                <a:hlinkClick r:id="rId4"/>
              </a:rPr>
              <a:t>wuormoscow</a:t>
            </a:r>
            <a:r>
              <a:rPr lang="ru-RU" sz="3200" b="1" dirty="0" smtClean="0"/>
              <a:t>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35726" y="2477618"/>
            <a:ext cx="3319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ОБЩЕРОССИЙСКУЮ ОБЩЕСТВЕННО-ГОСУДАРСТВЕННУЮ ОРГАНИЗАЦИЮ</a:t>
            </a:r>
          </a:p>
          <a:p>
            <a:r>
              <a:rPr lang="ru-RU" alt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«СОЮЗ ЖЕНЩИН РОССИИ»</a:t>
            </a:r>
          </a:p>
        </p:txBody>
      </p:sp>
      <p:pic>
        <p:nvPicPr>
          <p:cNvPr id="6" name="Picture 2" descr="http://qrcoder.ru/code/?https%3A%2F%2Fwww.wuor.ru%2Fabout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57" y="1597082"/>
            <a:ext cx="1544869" cy="154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5926" t="13424" r="17111" b="31530"/>
          <a:stretch/>
        </p:blipFill>
        <p:spPr>
          <a:xfrm>
            <a:off x="7516165" y="3315607"/>
            <a:ext cx="4592709" cy="24964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805809" y="5889941"/>
            <a:ext cx="3783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hlinkClick r:id="rId7"/>
              </a:rPr>
              <a:t>t.me/</a:t>
            </a:r>
            <a:r>
              <a:rPr lang="ru-RU" sz="3200" b="1" u="sng" dirty="0" err="1" smtClean="0">
                <a:hlinkClick r:id="rId7"/>
              </a:rPr>
              <a:t>womenofrussia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9556" y="5889941"/>
            <a:ext cx="2604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www.wuor.ru</a:t>
            </a: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109334" y="1777690"/>
            <a:ext cx="2669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ВСТУПИТЬ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179" y="114128"/>
            <a:ext cx="1625810" cy="162581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1320" y="226094"/>
            <a:ext cx="10392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 ИНФОРМАЦИЯ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579" y="2880342"/>
            <a:ext cx="3650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err="1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womenofrussia.online</a:t>
            </a: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/>
          <a:srcRect l="1037" t="9210" r="27158" b="22577"/>
          <a:stretch/>
        </p:blipFill>
        <p:spPr>
          <a:xfrm>
            <a:off x="121242" y="961503"/>
            <a:ext cx="3570192" cy="19078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/>
          <a:srcRect l="21855" t="26593" r="53926" b="24071"/>
          <a:stretch/>
        </p:blipFill>
        <p:spPr>
          <a:xfrm>
            <a:off x="3835584" y="1777690"/>
            <a:ext cx="3532769" cy="40480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1661293" y="6389783"/>
            <a:ext cx="67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24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824" y="214410"/>
            <a:ext cx="5825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ПЕРВОЙ СТРАТЕГИИ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19" y="104686"/>
            <a:ext cx="1495887" cy="1495887"/>
          </a:xfrm>
          <a:prstGeom prst="rect">
            <a:avLst/>
          </a:prstGeom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914364" y="852630"/>
            <a:ext cx="5821642" cy="5825319"/>
          </a:xfrm>
          <a:prstGeom prst="ellipse">
            <a:avLst/>
          </a:prstGeom>
          <a:noFill/>
          <a:ln w="9">
            <a:solidFill>
              <a:srgbClr val="40937D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5277837" y="1117419"/>
            <a:ext cx="678517" cy="6803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277837" y="5732807"/>
            <a:ext cx="678517" cy="6803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094265" y="4662625"/>
            <a:ext cx="680356" cy="676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094265" y="2191277"/>
            <a:ext cx="680356" cy="676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59051" y="3426950"/>
            <a:ext cx="678517" cy="676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TextBox 19"/>
          <p:cNvSpPr>
            <a:spLocks noChangeArrowheads="1"/>
          </p:cNvSpPr>
          <p:nvPr/>
        </p:nvSpPr>
        <p:spPr bwMode="auto">
          <a:xfrm>
            <a:off x="6359051" y="863883"/>
            <a:ext cx="41869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Создание </a:t>
            </a:r>
            <a:r>
              <a:rPr lang="ru-RU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условий для сохранения здоровья женщин всех </a:t>
            </a:r>
            <a:r>
              <a:rPr lang="ru-RU" altLang="zh-C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возрастов</a:t>
            </a:r>
            <a:endParaRPr lang="en-US" altLang="zh-CN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TextBox 20"/>
          <p:cNvSpPr>
            <a:spLocks noChangeArrowheads="1"/>
          </p:cNvSpPr>
          <p:nvPr/>
        </p:nvSpPr>
        <p:spPr bwMode="auto">
          <a:xfrm>
            <a:off x="6923565" y="2093590"/>
            <a:ext cx="50529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Улучшение экономического положения женщин, обеспечение роста их благосостояния</a:t>
            </a:r>
            <a:endParaRPr lang="ru-RU" altLang="zh-CN" sz="1800" dirty="0">
              <a:solidFill>
                <a:schemeClr val="tx1">
                  <a:lumMod val="75000"/>
                  <a:lumOff val="25000"/>
                </a:schemeClr>
              </a:solidFill>
              <a:cs typeface="Open Sans" panose="020B0606030504020204" pitchFamily="34" charset="0"/>
            </a:endParaRPr>
          </a:p>
        </p:txBody>
      </p:sp>
      <p:sp>
        <p:nvSpPr>
          <p:cNvPr id="12" name="TextBox 21"/>
          <p:cNvSpPr>
            <a:spLocks noChangeArrowheads="1"/>
          </p:cNvSpPr>
          <p:nvPr/>
        </p:nvSpPr>
        <p:spPr bwMode="auto">
          <a:xfrm>
            <a:off x="7149740" y="3307019"/>
            <a:ext cx="48469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Профилактика и предупреждение социального неблагополучия женщин и насилия в отношении женщин</a:t>
            </a:r>
            <a:endParaRPr lang="ru-RU" altLang="zh-CN" sz="1800" dirty="0">
              <a:solidFill>
                <a:schemeClr val="tx1">
                  <a:lumMod val="75000"/>
                  <a:lumOff val="25000"/>
                </a:schemeClr>
              </a:solidFill>
              <a:cs typeface="Open Sans" panose="020B0606030504020204" pitchFamily="34" charset="0"/>
            </a:endParaRPr>
          </a:p>
        </p:txBody>
      </p:sp>
      <p:sp>
        <p:nvSpPr>
          <p:cNvPr id="13" name="TextBox 22"/>
          <p:cNvSpPr>
            <a:spLocks noChangeArrowheads="1"/>
          </p:cNvSpPr>
          <p:nvPr/>
        </p:nvSpPr>
        <p:spPr bwMode="auto">
          <a:xfrm>
            <a:off x="6850010" y="4920747"/>
            <a:ext cx="48278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Расширение участия женщин в общественно-политической жизни</a:t>
            </a:r>
            <a:endParaRPr lang="ru-RU" altLang="zh-CN" sz="1800" dirty="0">
              <a:solidFill>
                <a:schemeClr val="tx1">
                  <a:lumMod val="75000"/>
                  <a:lumOff val="25000"/>
                </a:schemeClr>
              </a:solidFill>
              <a:cs typeface="Open Sans" panose="020B0606030504020204" pitchFamily="34" charset="0"/>
            </a:endParaRPr>
          </a:p>
        </p:txBody>
      </p:sp>
      <p:sp>
        <p:nvSpPr>
          <p:cNvPr id="14" name="TextBox 23"/>
          <p:cNvSpPr>
            <a:spLocks noChangeArrowheads="1"/>
          </p:cNvSpPr>
          <p:nvPr/>
        </p:nvSpPr>
        <p:spPr bwMode="auto">
          <a:xfrm>
            <a:off x="6294692" y="5907808"/>
            <a:ext cx="56182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Совершенствование государственной статистики, характеризующей положение женщин в обществе</a:t>
            </a:r>
            <a:endParaRPr lang="ru-RU" altLang="zh-CN" sz="1800" dirty="0">
              <a:solidFill>
                <a:schemeClr val="tx1">
                  <a:lumMod val="75000"/>
                  <a:lumOff val="25000"/>
                </a:schemeClr>
              </a:solidFill>
              <a:cs typeface="Open Sans" panose="020B0606030504020204" pitchFamily="34" charset="0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787487" y="1168905"/>
            <a:ext cx="5157834" cy="515599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1140537" y="1521955"/>
            <a:ext cx="4451735" cy="4449898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/>
          </a:p>
        </p:txBody>
      </p:sp>
      <p:sp>
        <p:nvSpPr>
          <p:cNvPr id="17" name="TextBox 16"/>
          <p:cNvSpPr txBox="1"/>
          <p:nvPr/>
        </p:nvSpPr>
        <p:spPr>
          <a:xfrm>
            <a:off x="11763221" y="6389783"/>
            <a:ext cx="67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28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824" y="214410"/>
            <a:ext cx="5548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ЗА 2017 – 2022 ГОДЫ 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19" y="104686"/>
            <a:ext cx="1495887" cy="149588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000220" y="3356448"/>
            <a:ext cx="1701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СДЕЛАНО?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4030940" y="1947111"/>
            <a:ext cx="1432414" cy="1072152"/>
          </a:xfrm>
          <a:custGeom>
            <a:avLst/>
            <a:gdLst>
              <a:gd name="T0" fmla="*/ 0 w 1330323"/>
              <a:gd name="T1" fmla="*/ 0 h 996950"/>
              <a:gd name="T2" fmla="*/ 1330323 w 1330323"/>
              <a:gd name="T3" fmla="*/ 996950 h 996950"/>
            </a:gdLst>
            <a:ahLst/>
            <a:cxnLst/>
            <a:rect l="T0" t="T1" r="T2" b="T3"/>
            <a:pathLst>
              <a:path w="1330323" h="996950">
                <a:moveTo>
                  <a:pt x="0" y="0"/>
                </a:moveTo>
                <a:lnTo>
                  <a:pt x="1003300" y="0"/>
                </a:lnTo>
                <a:lnTo>
                  <a:pt x="1003300" y="421150"/>
                </a:lnTo>
                <a:lnTo>
                  <a:pt x="1114685" y="421150"/>
                </a:lnTo>
                <a:lnTo>
                  <a:pt x="1114685" y="212725"/>
                </a:lnTo>
                <a:lnTo>
                  <a:pt x="1330323" y="502444"/>
                </a:lnTo>
                <a:lnTo>
                  <a:pt x="1114685" y="792162"/>
                </a:lnTo>
                <a:lnTo>
                  <a:pt x="1114685" y="583738"/>
                </a:lnTo>
                <a:lnTo>
                  <a:pt x="1003300" y="583738"/>
                </a:lnTo>
                <a:lnTo>
                  <a:pt x="1003300" y="996950"/>
                </a:lnTo>
                <a:lnTo>
                  <a:pt x="831195" y="996950"/>
                </a:lnTo>
                <a:lnTo>
                  <a:pt x="618542" y="837994"/>
                </a:lnTo>
                <a:lnTo>
                  <a:pt x="615386" y="840354"/>
                </a:lnTo>
                <a:lnTo>
                  <a:pt x="501650" y="755337"/>
                </a:lnTo>
                <a:lnTo>
                  <a:pt x="396493" y="833942"/>
                </a:lnTo>
                <a:lnTo>
                  <a:pt x="393408" y="831636"/>
                </a:lnTo>
                <a:lnTo>
                  <a:pt x="172250" y="996950"/>
                </a:lnTo>
                <a:lnTo>
                  <a:pt x="0" y="9969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/>
        </p:spPr>
        <p:txBody>
          <a:bodyPr rIns="43200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Impact" pitchFamily="34" charset="0"/>
              </a:rPr>
              <a:t>1</a:t>
            </a:r>
            <a:endParaRPr lang="zh-CN" altLang="en-US" sz="3200" b="1" kern="0" dirty="0">
              <a:solidFill>
                <a:sysClr val="window" lastClr="FFFFFF"/>
              </a:solidFill>
              <a:latin typeface="Impact" pitchFamily="34" charset="0"/>
            </a:endParaRPr>
          </a:p>
        </p:txBody>
      </p:sp>
      <p:sp>
        <p:nvSpPr>
          <p:cNvPr id="19" name="上箭头 9"/>
          <p:cNvSpPr/>
          <p:nvPr/>
        </p:nvSpPr>
        <p:spPr bwMode="auto">
          <a:xfrm>
            <a:off x="4030940" y="2827269"/>
            <a:ext cx="1080783" cy="1423785"/>
          </a:xfrm>
          <a:custGeom>
            <a:avLst/>
            <a:gdLst/>
            <a:ahLst/>
            <a:cxnLst/>
            <a:rect l="l" t="t" r="r" b="b"/>
            <a:pathLst>
              <a:path w="1003300" h="1322387">
                <a:moveTo>
                  <a:pt x="501650" y="0"/>
                </a:moveTo>
                <a:lnTo>
                  <a:pt x="790575" y="215638"/>
                </a:lnTo>
                <a:lnTo>
                  <a:pt x="582722" y="215638"/>
                </a:lnTo>
                <a:lnTo>
                  <a:pt x="582722" y="327025"/>
                </a:lnTo>
                <a:lnTo>
                  <a:pt x="1003300" y="327025"/>
                </a:lnTo>
                <a:lnTo>
                  <a:pt x="1003300" y="1322387"/>
                </a:lnTo>
                <a:lnTo>
                  <a:pt x="831195" y="1322387"/>
                </a:lnTo>
                <a:lnTo>
                  <a:pt x="618542" y="1163685"/>
                </a:lnTo>
                <a:lnTo>
                  <a:pt x="615386" y="1166041"/>
                </a:lnTo>
                <a:lnTo>
                  <a:pt x="501650" y="1081159"/>
                </a:lnTo>
                <a:lnTo>
                  <a:pt x="396493" y="1159639"/>
                </a:lnTo>
                <a:lnTo>
                  <a:pt x="393408" y="1157337"/>
                </a:lnTo>
                <a:lnTo>
                  <a:pt x="172250" y="1322387"/>
                </a:lnTo>
                <a:lnTo>
                  <a:pt x="0" y="1322387"/>
                </a:lnTo>
                <a:lnTo>
                  <a:pt x="0" y="327025"/>
                </a:lnTo>
                <a:lnTo>
                  <a:pt x="420579" y="327025"/>
                </a:lnTo>
                <a:lnTo>
                  <a:pt x="420579" y="215638"/>
                </a:lnTo>
                <a:lnTo>
                  <a:pt x="212725" y="215638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288000" bIns="4680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3200" kern="0" dirty="0">
                <a:solidFill>
                  <a:srgbClr val="4D4D4D"/>
                </a:solidFill>
                <a:latin typeface="Impact" pitchFamily="34" charset="0"/>
              </a:rPr>
              <a:t>8</a:t>
            </a:r>
            <a:endParaRPr lang="zh-CN" altLang="en-US" sz="3200" kern="0" dirty="0">
              <a:solidFill>
                <a:srgbClr val="4D4D4D"/>
              </a:solidFill>
              <a:latin typeface="Impact" pitchFamily="34" charset="0"/>
            </a:endParaRPr>
          </a:p>
        </p:txBody>
      </p:sp>
      <p:sp>
        <p:nvSpPr>
          <p:cNvPr id="20" name="上箭头 9"/>
          <p:cNvSpPr/>
          <p:nvPr/>
        </p:nvSpPr>
        <p:spPr bwMode="auto">
          <a:xfrm>
            <a:off x="4035254" y="4076315"/>
            <a:ext cx="1072154" cy="1430257"/>
          </a:xfrm>
          <a:custGeom>
            <a:avLst/>
            <a:gdLst/>
            <a:ahLst/>
            <a:cxnLst/>
            <a:rect l="l" t="t" r="r" b="b"/>
            <a:pathLst>
              <a:path w="995363" h="1328736">
                <a:moveTo>
                  <a:pt x="498475" y="0"/>
                </a:moveTo>
                <a:lnTo>
                  <a:pt x="787400" y="215638"/>
                </a:lnTo>
                <a:lnTo>
                  <a:pt x="579547" y="215638"/>
                </a:lnTo>
                <a:lnTo>
                  <a:pt x="579547" y="323849"/>
                </a:lnTo>
                <a:lnTo>
                  <a:pt x="995363" y="323849"/>
                </a:lnTo>
                <a:lnTo>
                  <a:pt x="995363" y="496227"/>
                </a:lnTo>
                <a:lnTo>
                  <a:pt x="836660" y="709216"/>
                </a:lnTo>
                <a:lnTo>
                  <a:pt x="839017" y="712377"/>
                </a:lnTo>
                <a:lnTo>
                  <a:pt x="754135" y="826293"/>
                </a:lnTo>
                <a:lnTo>
                  <a:pt x="832615" y="931616"/>
                </a:lnTo>
                <a:lnTo>
                  <a:pt x="830312" y="934706"/>
                </a:lnTo>
                <a:lnTo>
                  <a:pt x="995363" y="1156214"/>
                </a:lnTo>
                <a:lnTo>
                  <a:pt x="995363" y="1328736"/>
                </a:lnTo>
                <a:lnTo>
                  <a:pt x="0" y="1328736"/>
                </a:lnTo>
                <a:lnTo>
                  <a:pt x="0" y="323849"/>
                </a:lnTo>
                <a:lnTo>
                  <a:pt x="417404" y="323849"/>
                </a:lnTo>
                <a:lnTo>
                  <a:pt x="417404" y="215638"/>
                </a:lnTo>
                <a:lnTo>
                  <a:pt x="209550" y="215638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288000" bIns="4680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3200" kern="0" dirty="0">
                <a:solidFill>
                  <a:srgbClr val="4D4D4D"/>
                </a:solidFill>
                <a:latin typeface="Impact" pitchFamily="34" charset="0"/>
              </a:rPr>
              <a:t>7</a:t>
            </a:r>
            <a:endParaRPr lang="zh-CN" altLang="en-US" sz="3200" kern="0" dirty="0">
              <a:solidFill>
                <a:srgbClr val="4D4D4D"/>
              </a:solidFill>
              <a:latin typeface="Impact" pitchFamily="34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3141" y="4534215"/>
            <a:ext cx="382384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ts val="15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самозанятых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женщины. Женщины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возглавляют около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организаций малого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среднего бизнеса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1500"/>
              </a:lnSpc>
            </a:pPr>
            <a:r>
              <a:rPr lang="ru-RU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endParaRPr lang="ru-RU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87579" y="3537124"/>
            <a:ext cx="384973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ts val="15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женщин-руководителей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46,2%</a:t>
            </a:r>
          </a:p>
          <a:p>
            <a:pPr algn="r">
              <a:lnSpc>
                <a:spcPts val="1500"/>
              </a:lnSpc>
            </a:pPr>
            <a:r>
              <a:rPr lang="ru-RU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ru-RU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280571" y="2086063"/>
            <a:ext cx="3659765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комплексный подход к поддержке семей с детьми –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универсальное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семейное пособие </a:t>
            </a:r>
          </a:p>
          <a:p>
            <a:pPr algn="r">
              <a:lnSpc>
                <a:spcPts val="1500"/>
              </a:lnSpc>
            </a:pPr>
            <a:r>
              <a:rPr lang="ru-RU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endParaRPr lang="ru-RU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1331" y="1172325"/>
            <a:ext cx="2744102" cy="66941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ru-RU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практически </a:t>
            </a:r>
            <a:r>
              <a:rPr lang="ru-RU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100%</a:t>
            </a: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ru-RU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доступность дошкольного образования  </a:t>
            </a:r>
            <a:endParaRPr lang="ru-RU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7871927" y="1974852"/>
            <a:ext cx="37949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уровень занятости женщин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возрасте от 20 до 49 лет,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имеющих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 в возрасте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лет, увеличился на 2% (до 67,8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%)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7871926" y="3250652"/>
            <a:ext cx="3376295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женщин среди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госслужащих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органов исполнительной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власти</a:t>
            </a:r>
          </a:p>
          <a:p>
            <a:pPr>
              <a:lnSpc>
                <a:spcPts val="15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регионах – 74,2% </a:t>
            </a: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7871927" y="4552465"/>
            <a:ext cx="43200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женщины-руководители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органах власти: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федеральном уровне –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1,2 тыс. женщин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регионах –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25,3 тыс. женщин 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4221578" y="5808111"/>
            <a:ext cx="365034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женщины-депутаты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ГосДумы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16,3%</a:t>
            </a:r>
          </a:p>
          <a:p>
            <a:pPr algn="ctr">
              <a:lnSpc>
                <a:spcPts val="15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женщины-сенаторы – 19,5%</a:t>
            </a:r>
            <a:r>
              <a:rPr lang="ru-RU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endParaRPr lang="ru-RU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1"/>
          <p:cNvSpPr/>
          <p:nvPr/>
        </p:nvSpPr>
        <p:spPr>
          <a:xfrm>
            <a:off x="6578652" y="3200472"/>
            <a:ext cx="1080781" cy="1423785"/>
          </a:xfrm>
          <a:custGeom>
            <a:avLst/>
            <a:gdLst/>
            <a:ahLst/>
            <a:cxnLst/>
            <a:rect l="l" t="t" r="r" b="b"/>
            <a:pathLst>
              <a:path w="1003300" h="1322387">
                <a:moveTo>
                  <a:pt x="0" y="0"/>
                </a:moveTo>
                <a:lnTo>
                  <a:pt x="172251" y="0"/>
                </a:lnTo>
                <a:lnTo>
                  <a:pt x="393409" y="165051"/>
                </a:lnTo>
                <a:lnTo>
                  <a:pt x="396493" y="162748"/>
                </a:lnTo>
                <a:lnTo>
                  <a:pt x="501650" y="241228"/>
                </a:lnTo>
                <a:lnTo>
                  <a:pt x="615386" y="156346"/>
                </a:lnTo>
                <a:lnTo>
                  <a:pt x="618543" y="158702"/>
                </a:lnTo>
                <a:lnTo>
                  <a:pt x="831195" y="0"/>
                </a:lnTo>
                <a:lnTo>
                  <a:pt x="1003300" y="0"/>
                </a:lnTo>
                <a:lnTo>
                  <a:pt x="1003300" y="995362"/>
                </a:lnTo>
                <a:lnTo>
                  <a:pt x="555734" y="995362"/>
                </a:lnTo>
                <a:lnTo>
                  <a:pt x="555734" y="1106749"/>
                </a:lnTo>
                <a:lnTo>
                  <a:pt x="763587" y="1106749"/>
                </a:lnTo>
                <a:lnTo>
                  <a:pt x="474662" y="1322387"/>
                </a:lnTo>
                <a:lnTo>
                  <a:pt x="185737" y="1106749"/>
                </a:lnTo>
                <a:lnTo>
                  <a:pt x="393591" y="1106749"/>
                </a:lnTo>
                <a:lnTo>
                  <a:pt x="393591" y="995362"/>
                </a:lnTo>
                <a:lnTo>
                  <a:pt x="0" y="995362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28800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3200" kern="0" dirty="0">
                <a:solidFill>
                  <a:srgbClr val="4D4D4D"/>
                </a:solidFill>
                <a:latin typeface="Impact" pitchFamily="34" charset="0"/>
              </a:rPr>
              <a:t>4</a:t>
            </a:r>
            <a:endParaRPr lang="zh-CN" altLang="en-US" sz="3200" kern="0" dirty="0">
              <a:solidFill>
                <a:srgbClr val="4D4D4D"/>
              </a:solidFill>
              <a:latin typeface="Impact" pitchFamily="34" charset="0"/>
            </a:endParaRPr>
          </a:p>
        </p:txBody>
      </p:sp>
      <p:sp>
        <p:nvSpPr>
          <p:cNvPr id="30" name="矩形 4"/>
          <p:cNvSpPr/>
          <p:nvPr/>
        </p:nvSpPr>
        <p:spPr>
          <a:xfrm>
            <a:off x="4945613" y="4423633"/>
            <a:ext cx="1421628" cy="1082939"/>
          </a:xfrm>
          <a:custGeom>
            <a:avLst/>
            <a:gdLst/>
            <a:ahLst/>
            <a:cxnLst/>
            <a:rect l="l" t="t" r="r" b="b"/>
            <a:pathLst>
              <a:path w="1320797" h="1004887">
                <a:moveTo>
                  <a:pt x="325434" y="0"/>
                </a:moveTo>
                <a:lnTo>
                  <a:pt x="1320797" y="0"/>
                </a:lnTo>
                <a:lnTo>
                  <a:pt x="1320797" y="172378"/>
                </a:lnTo>
                <a:lnTo>
                  <a:pt x="1162095" y="385367"/>
                </a:lnTo>
                <a:lnTo>
                  <a:pt x="1164451" y="388528"/>
                </a:lnTo>
                <a:lnTo>
                  <a:pt x="1079569" y="502444"/>
                </a:lnTo>
                <a:lnTo>
                  <a:pt x="1158049" y="607767"/>
                </a:lnTo>
                <a:lnTo>
                  <a:pt x="1155746" y="610857"/>
                </a:lnTo>
                <a:lnTo>
                  <a:pt x="1320797" y="832365"/>
                </a:lnTo>
                <a:lnTo>
                  <a:pt x="1320797" y="1004887"/>
                </a:lnTo>
                <a:lnTo>
                  <a:pt x="325434" y="1004887"/>
                </a:lnTo>
                <a:lnTo>
                  <a:pt x="325434" y="583737"/>
                </a:lnTo>
                <a:lnTo>
                  <a:pt x="215638" y="583737"/>
                </a:lnTo>
                <a:lnTo>
                  <a:pt x="215638" y="792162"/>
                </a:lnTo>
                <a:lnTo>
                  <a:pt x="0" y="502444"/>
                </a:lnTo>
                <a:lnTo>
                  <a:pt x="215638" y="212725"/>
                </a:lnTo>
                <a:lnTo>
                  <a:pt x="215638" y="421149"/>
                </a:lnTo>
                <a:lnTo>
                  <a:pt x="325434" y="421149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32000" bIns="4680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3200" kern="0" dirty="0">
                <a:solidFill>
                  <a:srgbClr val="4D4D4D"/>
                </a:solidFill>
                <a:latin typeface="Impact" pitchFamily="34" charset="0"/>
              </a:rPr>
              <a:t>6</a:t>
            </a:r>
            <a:endParaRPr lang="zh-CN" altLang="en-US" sz="3200" kern="0" dirty="0">
              <a:solidFill>
                <a:srgbClr val="4D4D4D"/>
              </a:solidFill>
              <a:latin typeface="Impact" pitchFamily="34" charset="0"/>
            </a:endParaRPr>
          </a:p>
        </p:txBody>
      </p:sp>
      <p:sp>
        <p:nvSpPr>
          <p:cNvPr id="31" name="矩形 41"/>
          <p:cNvSpPr/>
          <p:nvPr/>
        </p:nvSpPr>
        <p:spPr>
          <a:xfrm>
            <a:off x="5292931" y="1947111"/>
            <a:ext cx="1423785" cy="1080781"/>
          </a:xfrm>
          <a:custGeom>
            <a:avLst/>
            <a:gdLst/>
            <a:ahLst/>
            <a:cxnLst/>
            <a:rect l="l" t="t" r="r" b="b"/>
            <a:pathLst>
              <a:path w="1322385" h="1004887">
                <a:moveTo>
                  <a:pt x="0" y="0"/>
                </a:moveTo>
                <a:lnTo>
                  <a:pt x="995363" y="0"/>
                </a:lnTo>
                <a:lnTo>
                  <a:pt x="995363" y="421150"/>
                </a:lnTo>
                <a:lnTo>
                  <a:pt x="1106747" y="421150"/>
                </a:lnTo>
                <a:lnTo>
                  <a:pt x="1106747" y="212725"/>
                </a:lnTo>
                <a:lnTo>
                  <a:pt x="1322385" y="502443"/>
                </a:lnTo>
                <a:lnTo>
                  <a:pt x="1106747" y="792162"/>
                </a:lnTo>
                <a:lnTo>
                  <a:pt x="1106747" y="583738"/>
                </a:lnTo>
                <a:lnTo>
                  <a:pt x="995363" y="583738"/>
                </a:lnTo>
                <a:lnTo>
                  <a:pt x="995363" y="1004887"/>
                </a:lnTo>
                <a:lnTo>
                  <a:pt x="0" y="1004887"/>
                </a:lnTo>
                <a:lnTo>
                  <a:pt x="0" y="832509"/>
                </a:lnTo>
                <a:lnTo>
                  <a:pt x="158702" y="619521"/>
                </a:lnTo>
                <a:lnTo>
                  <a:pt x="156346" y="616359"/>
                </a:lnTo>
                <a:lnTo>
                  <a:pt x="241228" y="502443"/>
                </a:lnTo>
                <a:lnTo>
                  <a:pt x="162748" y="397120"/>
                </a:lnTo>
                <a:lnTo>
                  <a:pt x="165051" y="394030"/>
                </a:lnTo>
                <a:lnTo>
                  <a:pt x="0" y="172523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Ins="43200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3200" kern="0" dirty="0">
                <a:solidFill>
                  <a:srgbClr val="4D4D4D"/>
                </a:solidFill>
                <a:latin typeface="Impact" pitchFamily="34" charset="0"/>
              </a:rPr>
              <a:t>2</a:t>
            </a:r>
            <a:endParaRPr lang="zh-CN" altLang="en-US" sz="3200" kern="0" dirty="0">
              <a:solidFill>
                <a:srgbClr val="4D4D4D"/>
              </a:solidFill>
              <a:latin typeface="Impact" pitchFamily="34" charset="0"/>
            </a:endParaRPr>
          </a:p>
        </p:txBody>
      </p:sp>
      <p:sp>
        <p:nvSpPr>
          <p:cNvPr id="32" name="矩形 47"/>
          <p:cNvSpPr/>
          <p:nvPr/>
        </p:nvSpPr>
        <p:spPr>
          <a:xfrm>
            <a:off x="6550607" y="1947111"/>
            <a:ext cx="1072154" cy="1430256"/>
          </a:xfrm>
          <a:custGeom>
            <a:avLst/>
            <a:gdLst/>
            <a:ahLst/>
            <a:cxnLst/>
            <a:rect l="l" t="t" r="r" b="b"/>
            <a:pathLst>
              <a:path w="995364" h="1328736">
                <a:moveTo>
                  <a:pt x="0" y="0"/>
                </a:moveTo>
                <a:lnTo>
                  <a:pt x="995364" y="0"/>
                </a:lnTo>
                <a:lnTo>
                  <a:pt x="995364" y="1004887"/>
                </a:lnTo>
                <a:lnTo>
                  <a:pt x="609711" y="1004887"/>
                </a:lnTo>
                <a:lnTo>
                  <a:pt x="609711" y="1113098"/>
                </a:lnTo>
                <a:lnTo>
                  <a:pt x="817564" y="1113098"/>
                </a:lnTo>
                <a:lnTo>
                  <a:pt x="528639" y="1328736"/>
                </a:lnTo>
                <a:lnTo>
                  <a:pt x="239713" y="1113098"/>
                </a:lnTo>
                <a:lnTo>
                  <a:pt x="447568" y="1113098"/>
                </a:lnTo>
                <a:lnTo>
                  <a:pt x="447568" y="1004887"/>
                </a:lnTo>
                <a:lnTo>
                  <a:pt x="0" y="1004887"/>
                </a:lnTo>
                <a:lnTo>
                  <a:pt x="0" y="832510"/>
                </a:lnTo>
                <a:lnTo>
                  <a:pt x="158702" y="619521"/>
                </a:lnTo>
                <a:lnTo>
                  <a:pt x="156346" y="616359"/>
                </a:lnTo>
                <a:lnTo>
                  <a:pt x="241228" y="502444"/>
                </a:lnTo>
                <a:lnTo>
                  <a:pt x="162748" y="397120"/>
                </a:lnTo>
                <a:lnTo>
                  <a:pt x="165051" y="394031"/>
                </a:lnTo>
                <a:lnTo>
                  <a:pt x="0" y="172523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28800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3200" kern="0" dirty="0">
                <a:solidFill>
                  <a:srgbClr val="4D4D4D"/>
                </a:solidFill>
                <a:latin typeface="Impact" pitchFamily="34" charset="0"/>
              </a:rPr>
              <a:t>3</a:t>
            </a:r>
            <a:endParaRPr lang="zh-CN" altLang="en-US" sz="3200" kern="0" dirty="0">
              <a:solidFill>
                <a:srgbClr val="4D4D4D"/>
              </a:solidFill>
              <a:latin typeface="Impact" pitchFamily="34" charset="0"/>
            </a:endParaRPr>
          </a:p>
        </p:txBody>
      </p:sp>
      <p:sp>
        <p:nvSpPr>
          <p:cNvPr id="33" name="矩形 53"/>
          <p:cNvSpPr/>
          <p:nvPr/>
        </p:nvSpPr>
        <p:spPr>
          <a:xfrm>
            <a:off x="6201133" y="4432262"/>
            <a:ext cx="1430257" cy="1074310"/>
          </a:xfrm>
          <a:custGeom>
            <a:avLst/>
            <a:gdLst/>
            <a:ahLst/>
            <a:cxnLst/>
            <a:rect l="l" t="t" r="r" b="b"/>
            <a:pathLst>
              <a:path w="1327147" h="996950">
                <a:moveTo>
                  <a:pt x="323847" y="0"/>
                </a:moveTo>
                <a:lnTo>
                  <a:pt x="496098" y="0"/>
                </a:lnTo>
                <a:lnTo>
                  <a:pt x="717256" y="165314"/>
                </a:lnTo>
                <a:lnTo>
                  <a:pt x="720340" y="163008"/>
                </a:lnTo>
                <a:lnTo>
                  <a:pt x="825497" y="241612"/>
                </a:lnTo>
                <a:lnTo>
                  <a:pt x="939233" y="156595"/>
                </a:lnTo>
                <a:lnTo>
                  <a:pt x="942390" y="158956"/>
                </a:lnTo>
                <a:lnTo>
                  <a:pt x="1155042" y="0"/>
                </a:lnTo>
                <a:lnTo>
                  <a:pt x="1327147" y="0"/>
                </a:lnTo>
                <a:lnTo>
                  <a:pt x="1327147" y="996950"/>
                </a:lnTo>
                <a:lnTo>
                  <a:pt x="323847" y="996950"/>
                </a:lnTo>
                <a:lnTo>
                  <a:pt x="323847" y="575800"/>
                </a:lnTo>
                <a:lnTo>
                  <a:pt x="215638" y="575800"/>
                </a:lnTo>
                <a:lnTo>
                  <a:pt x="215638" y="784225"/>
                </a:lnTo>
                <a:lnTo>
                  <a:pt x="0" y="494506"/>
                </a:lnTo>
                <a:lnTo>
                  <a:pt x="215638" y="204788"/>
                </a:lnTo>
                <a:lnTo>
                  <a:pt x="215638" y="413212"/>
                </a:lnTo>
                <a:lnTo>
                  <a:pt x="323847" y="413212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32000" bIns="4680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3200" kern="0" dirty="0">
                <a:solidFill>
                  <a:srgbClr val="4D4D4D"/>
                </a:solidFill>
                <a:latin typeface="Impact" pitchFamily="34" charset="0"/>
              </a:rPr>
              <a:t>5</a:t>
            </a:r>
            <a:endParaRPr lang="zh-CN" altLang="en-US" sz="3200" kern="0" dirty="0">
              <a:solidFill>
                <a:srgbClr val="4D4D4D"/>
              </a:solidFill>
              <a:latin typeface="Impac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63221" y="6389783"/>
            <a:ext cx="67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93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037" t="22378" r="26889" b="10988"/>
          <a:stretch/>
        </p:blipFill>
        <p:spPr>
          <a:xfrm>
            <a:off x="163499" y="1212861"/>
            <a:ext cx="9553379" cy="541929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4667" t="11053" r="42000" b="9551"/>
          <a:stretch/>
        </p:blipFill>
        <p:spPr>
          <a:xfrm>
            <a:off x="8226709" y="1600573"/>
            <a:ext cx="3855904" cy="516618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19" y="104686"/>
            <a:ext cx="1495887" cy="14958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2824" y="214410"/>
            <a:ext cx="81667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ЦЕЛЕЙ НАЦИОНАЛЬНОЙ СТРАТЕГИИ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КИРОВСКОЙ ОБЛАСТИ 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3221" y="6389783"/>
            <a:ext cx="67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021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19" y="104686"/>
            <a:ext cx="1495887" cy="14958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2824" y="214410"/>
            <a:ext cx="75544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ПЛАН МЕРОПРИЯТИЙ </a:t>
            </a:r>
            <a:b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РЕАЛИЗАЦИИ НАЦИОНАЛЬНОЙ СТРАТЕГИИ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3221" y="6389783"/>
            <a:ext cx="67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25186"/>
          <a:stretch/>
        </p:blipFill>
        <p:spPr>
          <a:xfrm>
            <a:off x="167294" y="1045407"/>
            <a:ext cx="10333525" cy="53684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264" y="1826668"/>
            <a:ext cx="3953058" cy="47477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53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824" y="214410"/>
            <a:ext cx="8863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РЕЗУЛЬТАТЫ, ДОСТИГНУТЫЕ В КИРОВСКОЙ ОБЛАСТИ: </a:t>
            </a:r>
          </a:p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19" y="104686"/>
            <a:ext cx="1495887" cy="14958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72733" y="5600716"/>
            <a:ext cx="15740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8399</a:t>
            </a: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3814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5" name="组合 68"/>
          <p:cNvGrpSpPr/>
          <p:nvPr/>
        </p:nvGrpSpPr>
        <p:grpSpPr>
          <a:xfrm>
            <a:off x="3620209" y="1167966"/>
            <a:ext cx="3029754" cy="3776406"/>
            <a:chOff x="2285732" y="3716686"/>
            <a:chExt cx="2763946" cy="3446339"/>
          </a:xfrm>
        </p:grpSpPr>
        <p:grpSp>
          <p:nvGrpSpPr>
            <p:cNvPr id="276" name="组合 69"/>
            <p:cNvGrpSpPr/>
            <p:nvPr/>
          </p:nvGrpSpPr>
          <p:grpSpPr>
            <a:xfrm>
              <a:off x="2285732" y="3716686"/>
              <a:ext cx="2763946" cy="3446339"/>
              <a:chOff x="3295850" y="1908877"/>
              <a:chExt cx="3738030" cy="4660916"/>
            </a:xfrm>
          </p:grpSpPr>
          <p:sp>
            <p:nvSpPr>
              <p:cNvPr id="280" name="圆角矩形 73"/>
              <p:cNvSpPr/>
              <p:nvPr/>
            </p:nvSpPr>
            <p:spPr>
              <a:xfrm rot="2760000">
                <a:off x="3098889" y="2634801"/>
                <a:ext cx="4660916" cy="32090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81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圆角矩形 75"/>
              <p:cNvSpPr/>
              <p:nvPr/>
            </p:nvSpPr>
            <p:spPr>
              <a:xfrm rot="2760000">
                <a:off x="3358628" y="2852802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83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C165"/>
                  </a:gs>
                  <a:gs pos="100000">
                    <a:srgbClr val="FF9A05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rgbClr val="FF9B09"/>
                    </a:gs>
                    <a:gs pos="100000">
                      <a:srgbClr val="FFDBA7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8" name="文本框 26"/>
            <p:cNvSpPr txBox="1"/>
            <p:nvPr/>
          </p:nvSpPr>
          <p:spPr>
            <a:xfrm>
              <a:off x="2653164" y="4215965"/>
              <a:ext cx="1198302" cy="126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6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СВЫШЕ</a:t>
              </a:r>
              <a:r>
                <a:rPr lang="ru-RU" altLang="zh-CN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zh-CN" sz="36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220</a:t>
              </a:r>
              <a:r>
                <a:rPr lang="ru-RU" altLang="zh-CN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zh-CN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тысяч женщин</a:t>
              </a:r>
              <a:endPara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4" name="组合 77"/>
          <p:cNvGrpSpPr/>
          <p:nvPr/>
        </p:nvGrpSpPr>
        <p:grpSpPr>
          <a:xfrm>
            <a:off x="3613984" y="3866355"/>
            <a:ext cx="3019314" cy="3776406"/>
            <a:chOff x="3885937" y="2769115"/>
            <a:chExt cx="2754422" cy="3446339"/>
          </a:xfrm>
        </p:grpSpPr>
        <p:grpSp>
          <p:nvGrpSpPr>
            <p:cNvPr id="285" name="组合 78"/>
            <p:cNvGrpSpPr/>
            <p:nvPr/>
          </p:nvGrpSpPr>
          <p:grpSpPr>
            <a:xfrm>
              <a:off x="3885937" y="2769115"/>
              <a:ext cx="2754422" cy="3446339"/>
              <a:chOff x="3295850" y="1895995"/>
              <a:chExt cx="3725149" cy="4660916"/>
            </a:xfrm>
          </p:grpSpPr>
          <p:sp>
            <p:nvSpPr>
              <p:cNvPr id="289" name="圆角矩形 82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圆角矩形 84"/>
              <p:cNvSpPr/>
              <p:nvPr/>
            </p:nvSpPr>
            <p:spPr>
              <a:xfrm rot="2760000">
                <a:off x="3384391" y="2878566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1BDD1"/>
                  </a:gs>
                  <a:gs pos="100000">
                    <a:srgbClr val="0194A3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rgbClr val="0194A3"/>
                    </a:gs>
                    <a:gs pos="100000">
                      <a:srgbClr val="01CFE5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87" name="文本框 32"/>
            <p:cNvSpPr txBox="1"/>
            <p:nvPr/>
          </p:nvSpPr>
          <p:spPr>
            <a:xfrm>
              <a:off x="4352303" y="3414855"/>
              <a:ext cx="1031437" cy="814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36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385</a:t>
              </a:r>
            </a:p>
            <a:p>
              <a:pPr algn="ctr"/>
              <a:r>
                <a:rPr lang="ru-RU" altLang="zh-CN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женщин</a:t>
              </a:r>
              <a:endPara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3" name="组合 86"/>
          <p:cNvGrpSpPr/>
          <p:nvPr/>
        </p:nvGrpSpPr>
        <p:grpSpPr>
          <a:xfrm>
            <a:off x="6421214" y="1154184"/>
            <a:ext cx="3019314" cy="3776406"/>
            <a:chOff x="5489223" y="1837839"/>
            <a:chExt cx="2754422" cy="3446339"/>
          </a:xfrm>
        </p:grpSpPr>
        <p:grpSp>
          <p:nvGrpSpPr>
            <p:cNvPr id="294" name="组合 87"/>
            <p:cNvGrpSpPr/>
            <p:nvPr/>
          </p:nvGrpSpPr>
          <p:grpSpPr>
            <a:xfrm>
              <a:off x="5489223" y="1837839"/>
              <a:ext cx="2754422" cy="3446339"/>
              <a:chOff x="3295850" y="1895995"/>
              <a:chExt cx="3725149" cy="4660916"/>
            </a:xfrm>
          </p:grpSpPr>
          <p:sp>
            <p:nvSpPr>
              <p:cNvPr id="298" name="圆角矩形 91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99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圆角矩形 93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01" name="Freeform 5"/>
              <p:cNvSpPr>
                <a:spLocks/>
              </p:cNvSpPr>
              <p:nvPr/>
            </p:nvSpPr>
            <p:spPr bwMode="auto">
              <a:xfrm rot="10800000">
                <a:off x="3584718" y="2524359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C8C8C"/>
                  </a:gs>
                  <a:gs pos="100000">
                    <a:srgbClr val="E35353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rgbClr val="E35353"/>
                    </a:gs>
                    <a:gs pos="100000">
                      <a:srgbClr val="F1A9A9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96" name="文本框 35"/>
            <p:cNvSpPr txBox="1"/>
            <p:nvPr/>
          </p:nvSpPr>
          <p:spPr>
            <a:xfrm>
              <a:off x="5928454" y="2493093"/>
              <a:ext cx="1066345" cy="983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36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328</a:t>
              </a:r>
            </a:p>
            <a:p>
              <a:pPr algn="ctr"/>
              <a:r>
                <a:rPr lang="ru-RU" altLang="zh-CN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младенцев родилось</a:t>
              </a:r>
              <a:endPara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2" name="组合 95"/>
          <p:cNvGrpSpPr/>
          <p:nvPr/>
        </p:nvGrpSpPr>
        <p:grpSpPr>
          <a:xfrm>
            <a:off x="6417413" y="3861344"/>
            <a:ext cx="3019314" cy="3776406"/>
            <a:chOff x="7094696" y="911444"/>
            <a:chExt cx="2754422" cy="3446339"/>
          </a:xfrm>
        </p:grpSpPr>
        <p:grpSp>
          <p:nvGrpSpPr>
            <p:cNvPr id="303" name="组合 96"/>
            <p:cNvGrpSpPr/>
            <p:nvPr/>
          </p:nvGrpSpPr>
          <p:grpSpPr>
            <a:xfrm>
              <a:off x="7094696" y="911444"/>
              <a:ext cx="2754422" cy="3446339"/>
              <a:chOff x="3295850" y="1895995"/>
              <a:chExt cx="3725149" cy="4660916"/>
            </a:xfrm>
          </p:grpSpPr>
          <p:sp>
            <p:nvSpPr>
              <p:cNvPr id="307" name="圆角矩形 100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08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圆角矩形 102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7468A"/>
                  </a:gs>
                  <a:gs pos="100000">
                    <a:srgbClr val="553363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100000">
                      <a:srgbClr val="8F54A6"/>
                    </a:gs>
                    <a:gs pos="0">
                      <a:srgbClr val="4A2C56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5" name="文本框 38"/>
            <p:cNvSpPr txBox="1"/>
            <p:nvPr/>
          </p:nvSpPr>
          <p:spPr>
            <a:xfrm>
              <a:off x="7481264" y="1693325"/>
              <a:ext cx="1355234" cy="589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r>
                <a:rPr lang="ru-RU" altLang="zh-CN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zh-CN" sz="36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altLang="zh-CN" sz="28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zh-CN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раза</a:t>
              </a:r>
              <a:endParaRPr lang="zh-CN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1" name="组合 104"/>
          <p:cNvGrpSpPr/>
          <p:nvPr/>
        </p:nvGrpSpPr>
        <p:grpSpPr>
          <a:xfrm flipV="1">
            <a:off x="8407966" y="1657335"/>
            <a:ext cx="2673214" cy="802628"/>
            <a:chOff x="5246304" y="4593021"/>
            <a:chExt cx="2438687" cy="732476"/>
          </a:xfrm>
        </p:grpSpPr>
        <p:sp>
          <p:nvSpPr>
            <p:cNvPr id="312" name="椭圆 105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13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314" name="组合 107"/>
          <p:cNvGrpSpPr/>
          <p:nvPr/>
        </p:nvGrpSpPr>
        <p:grpSpPr>
          <a:xfrm flipH="1" flipV="1">
            <a:off x="1097328" y="1661896"/>
            <a:ext cx="2673214" cy="802628"/>
            <a:chOff x="5246304" y="4593021"/>
            <a:chExt cx="2438687" cy="732476"/>
          </a:xfrm>
        </p:grpSpPr>
        <p:sp>
          <p:nvSpPr>
            <p:cNvPr id="315" name="椭圆 108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16" name="任意多边形 109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319" name="文本框 96"/>
          <p:cNvSpPr txBox="1"/>
          <p:nvPr/>
        </p:nvSpPr>
        <p:spPr>
          <a:xfrm>
            <a:off x="1001943" y="998035"/>
            <a:ext cx="2945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 smtClean="0">
                <a:solidFill>
                  <a:srgbClr val="FFB8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ПРОШЛИ ДИСПАНСЕРИЗАЦИЮ</a:t>
            </a:r>
            <a:endParaRPr lang="zh-CN" altLang="en-US" b="1" dirty="0">
              <a:solidFill>
                <a:srgbClr val="FFB8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34" name="组合 127"/>
          <p:cNvGrpSpPr/>
          <p:nvPr/>
        </p:nvGrpSpPr>
        <p:grpSpPr>
          <a:xfrm>
            <a:off x="8438095" y="5030916"/>
            <a:ext cx="2673214" cy="802628"/>
            <a:chOff x="5246304" y="4593021"/>
            <a:chExt cx="2438687" cy="732476"/>
          </a:xfrm>
        </p:grpSpPr>
        <p:sp>
          <p:nvSpPr>
            <p:cNvPr id="335" name="椭圆 128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36" name="任意多边形 129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337" name="组合 130"/>
          <p:cNvGrpSpPr/>
          <p:nvPr/>
        </p:nvGrpSpPr>
        <p:grpSpPr>
          <a:xfrm flipH="1">
            <a:off x="1107835" y="5030916"/>
            <a:ext cx="2673214" cy="802628"/>
            <a:chOff x="5246304" y="4593021"/>
            <a:chExt cx="2438687" cy="732476"/>
          </a:xfrm>
        </p:grpSpPr>
        <p:sp>
          <p:nvSpPr>
            <p:cNvPr id="338" name="椭圆 131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39" name="任意多边形 132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342" name="文本框 100"/>
          <p:cNvSpPr txBox="1"/>
          <p:nvPr/>
        </p:nvSpPr>
        <p:spPr>
          <a:xfrm>
            <a:off x="1026033" y="5146210"/>
            <a:ext cx="247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 smtClean="0">
                <a:solidFill>
                  <a:srgbClr val="01ACB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СОХРАНИЛИ БЕРЕМЕННОСТЬ</a:t>
            </a:r>
            <a:endParaRPr lang="zh-CN" altLang="en-US" b="1" dirty="0">
              <a:solidFill>
                <a:srgbClr val="01ACB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9" name="文本框 102"/>
          <p:cNvSpPr txBox="1"/>
          <p:nvPr/>
        </p:nvSpPr>
        <p:spPr>
          <a:xfrm>
            <a:off x="9080332" y="961890"/>
            <a:ext cx="193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 smtClean="0">
                <a:solidFill>
                  <a:srgbClr val="E8707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БОРЬБА С БЕСПЛОДИЕМ</a:t>
            </a:r>
            <a:endParaRPr lang="zh-CN" altLang="en-US" b="1" dirty="0">
              <a:solidFill>
                <a:srgbClr val="E8707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6" name="文本框 104"/>
          <p:cNvSpPr txBox="1"/>
          <p:nvPr/>
        </p:nvSpPr>
        <p:spPr>
          <a:xfrm>
            <a:off x="9063539" y="5137612"/>
            <a:ext cx="327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 smtClean="0">
                <a:solidFill>
                  <a:srgbClr val="653C7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СНИЗИЛОСЬ КОЛИЧЕСТВО АБОРТОВ</a:t>
            </a:r>
            <a:endParaRPr lang="zh-CN" altLang="en-US" b="1" dirty="0">
              <a:solidFill>
                <a:srgbClr val="653C7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5" name="TextBox 364"/>
          <p:cNvSpPr txBox="1"/>
          <p:nvPr/>
        </p:nvSpPr>
        <p:spPr>
          <a:xfrm>
            <a:off x="1008857" y="1742543"/>
            <a:ext cx="27468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выявлено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случаев</a:t>
            </a:r>
          </a:p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рака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90 – на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ранних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стадиях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TextBox 366"/>
          <p:cNvSpPr txBox="1"/>
          <p:nvPr/>
        </p:nvSpPr>
        <p:spPr>
          <a:xfrm>
            <a:off x="9096670" y="1663077"/>
            <a:ext cx="31541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осле проведения</a:t>
            </a:r>
          </a:p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579 полных циклов ЭКО </a:t>
            </a:r>
          </a:p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310 процедур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криопереноса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" name="Рисунок 3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40" y="2751281"/>
            <a:ext cx="1821109" cy="1821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9" name="Рисунок 3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3" y="2596364"/>
            <a:ext cx="3163002" cy="237225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70" name="Рисунок 36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4"/>
          <a:stretch/>
        </p:blipFill>
        <p:spPr>
          <a:xfrm>
            <a:off x="8875152" y="2686709"/>
            <a:ext cx="2877101" cy="227246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4" name="TextBox 53"/>
          <p:cNvSpPr txBox="1"/>
          <p:nvPr/>
        </p:nvSpPr>
        <p:spPr>
          <a:xfrm>
            <a:off x="11763221" y="6389783"/>
            <a:ext cx="67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108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824" y="214410"/>
            <a:ext cx="90746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РЕЗУЛЬТАТЫ, ДОСТИГНУТЫЕ В КИРОВСКОЙ ОБЛАСТИ: </a:t>
            </a:r>
          </a:p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ЭКОНОМИЧЕСКОГО ПОЛОЖЕНИЯ ЖЕНЩИН 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19" y="104686"/>
            <a:ext cx="1495887" cy="1495887"/>
          </a:xfrm>
          <a:prstGeom prst="rect">
            <a:avLst/>
          </a:prstGeom>
        </p:spPr>
      </p:pic>
      <p:cxnSp>
        <p:nvCxnSpPr>
          <p:cNvPr id="139" name="Straight Connector 11">
            <a:extLst>
              <a:ext uri="{FF2B5EF4-FFF2-40B4-BE49-F238E27FC236}">
                <a16:creationId xmlns:a16="http://schemas.microsoft.com/office/drawing/2014/main" xmlns="" id="{C33CE201-BF80-49BC-9FDF-540E7E4E6689}"/>
              </a:ext>
            </a:extLst>
          </p:cNvPr>
          <p:cNvCxnSpPr>
            <a:cxnSpLocks/>
            <a:endCxn id="144" idx="3"/>
          </p:cNvCxnSpPr>
          <p:nvPr/>
        </p:nvCxnSpPr>
        <p:spPr>
          <a:xfrm flipV="1">
            <a:off x="-8546" y="3975498"/>
            <a:ext cx="3612383" cy="103035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2">
            <a:extLst>
              <a:ext uri="{FF2B5EF4-FFF2-40B4-BE49-F238E27FC236}">
                <a16:creationId xmlns:a16="http://schemas.microsoft.com/office/drawing/2014/main" xmlns="" id="{76290574-DFA5-4EEA-8C7D-4B5F09FA6401}"/>
              </a:ext>
            </a:extLst>
          </p:cNvPr>
          <p:cNvCxnSpPr>
            <a:cxnSpLocks/>
            <a:stCxn id="144" idx="5"/>
            <a:endCxn id="145" idx="2"/>
          </p:cNvCxnSpPr>
          <p:nvPr/>
        </p:nvCxnSpPr>
        <p:spPr>
          <a:xfrm>
            <a:off x="3719621" y="3975498"/>
            <a:ext cx="1834827" cy="43554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3">
            <a:extLst>
              <a:ext uri="{FF2B5EF4-FFF2-40B4-BE49-F238E27FC236}">
                <a16:creationId xmlns:a16="http://schemas.microsoft.com/office/drawing/2014/main" xmlns="" id="{0DEFB414-B788-4F3B-8C00-F3ED9662DAA8}"/>
              </a:ext>
            </a:extLst>
          </p:cNvPr>
          <p:cNvCxnSpPr>
            <a:cxnSpLocks/>
            <a:stCxn id="145" idx="7"/>
            <a:endCxn id="146" idx="3"/>
          </p:cNvCxnSpPr>
          <p:nvPr/>
        </p:nvCxnSpPr>
        <p:spPr>
          <a:xfrm flipV="1">
            <a:off x="5694211" y="2548757"/>
            <a:ext cx="1918721" cy="180439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5">
            <a:extLst>
              <a:ext uri="{FF2B5EF4-FFF2-40B4-BE49-F238E27FC236}">
                <a16:creationId xmlns:a16="http://schemas.microsoft.com/office/drawing/2014/main" xmlns="" id="{66FFDBE8-BFD1-42D5-8A56-6917EA3CF017}"/>
              </a:ext>
            </a:extLst>
          </p:cNvPr>
          <p:cNvCxnSpPr>
            <a:cxnSpLocks/>
            <a:stCxn id="146" idx="6"/>
            <a:endCxn id="147" idx="1"/>
          </p:cNvCxnSpPr>
          <p:nvPr/>
        </p:nvCxnSpPr>
        <p:spPr>
          <a:xfrm>
            <a:off x="7752695" y="2490865"/>
            <a:ext cx="1816809" cy="73404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6">
            <a:extLst>
              <a:ext uri="{FF2B5EF4-FFF2-40B4-BE49-F238E27FC236}">
                <a16:creationId xmlns:a16="http://schemas.microsoft.com/office/drawing/2014/main" xmlns="" id="{6646F58B-0E7C-4CC8-8E09-A0198895DA26}"/>
              </a:ext>
            </a:extLst>
          </p:cNvPr>
          <p:cNvCxnSpPr>
            <a:cxnSpLocks/>
            <a:stCxn id="147" idx="7"/>
          </p:cNvCxnSpPr>
          <p:nvPr/>
        </p:nvCxnSpPr>
        <p:spPr>
          <a:xfrm flipV="1">
            <a:off x="9685288" y="1632086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8">
            <a:extLst>
              <a:ext uri="{FF2B5EF4-FFF2-40B4-BE49-F238E27FC236}">
                <a16:creationId xmlns:a16="http://schemas.microsoft.com/office/drawing/2014/main" xmlns="" id="{2B9429FD-59DD-4B31-82AD-F23D165AB690}"/>
              </a:ext>
            </a:extLst>
          </p:cNvPr>
          <p:cNvSpPr/>
          <p:nvPr/>
        </p:nvSpPr>
        <p:spPr>
          <a:xfrm>
            <a:off x="3579858" y="3835735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5" name="Oval 19">
            <a:extLst>
              <a:ext uri="{FF2B5EF4-FFF2-40B4-BE49-F238E27FC236}">
                <a16:creationId xmlns:a16="http://schemas.microsoft.com/office/drawing/2014/main" xmlns="" id="{20FEF283-9461-4F46-87FA-780FFABCBCB2}"/>
              </a:ext>
            </a:extLst>
          </p:cNvPr>
          <p:cNvSpPr/>
          <p:nvPr/>
        </p:nvSpPr>
        <p:spPr>
          <a:xfrm>
            <a:off x="5554448" y="4329175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6" name="Oval 20">
            <a:extLst>
              <a:ext uri="{FF2B5EF4-FFF2-40B4-BE49-F238E27FC236}">
                <a16:creationId xmlns:a16="http://schemas.microsoft.com/office/drawing/2014/main" xmlns="" id="{4F420DD2-B5DA-49FF-BBE0-53AB29FCF344}"/>
              </a:ext>
            </a:extLst>
          </p:cNvPr>
          <p:cNvSpPr/>
          <p:nvPr/>
        </p:nvSpPr>
        <p:spPr>
          <a:xfrm>
            <a:off x="7588953" y="2408994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7" name="Oval 21">
            <a:extLst>
              <a:ext uri="{FF2B5EF4-FFF2-40B4-BE49-F238E27FC236}">
                <a16:creationId xmlns:a16="http://schemas.microsoft.com/office/drawing/2014/main" xmlns="" id="{18594D69-9421-4955-8596-85C50C2926A0}"/>
              </a:ext>
            </a:extLst>
          </p:cNvPr>
          <p:cNvSpPr/>
          <p:nvPr/>
        </p:nvSpPr>
        <p:spPr>
          <a:xfrm>
            <a:off x="9545525" y="3200930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9954E9F2-1E79-4521-9306-C579FF95FEAE}"/>
              </a:ext>
            </a:extLst>
          </p:cNvPr>
          <p:cNvSpPr txBox="1"/>
          <p:nvPr/>
        </p:nvSpPr>
        <p:spPr>
          <a:xfrm>
            <a:off x="3264520" y="3308671"/>
            <a:ext cx="95929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  <a:endParaRPr lang="ko-KR" alt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59ED791A-C747-4AAB-BB4A-552B630B7368}"/>
              </a:ext>
            </a:extLst>
          </p:cNvPr>
          <p:cNvSpPr txBox="1"/>
          <p:nvPr/>
        </p:nvSpPr>
        <p:spPr>
          <a:xfrm>
            <a:off x="5091875" y="3382131"/>
            <a:ext cx="11745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ko-KR" altLang="en-US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E7B56664-5048-4E6B-A7AE-9C5F33BAB55A}"/>
              </a:ext>
            </a:extLst>
          </p:cNvPr>
          <p:cNvSpPr txBox="1"/>
          <p:nvPr/>
        </p:nvSpPr>
        <p:spPr>
          <a:xfrm>
            <a:off x="7111884" y="1800890"/>
            <a:ext cx="10512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26%</a:t>
            </a:r>
            <a:endParaRPr lang="ko-KR" alt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71BC92FF-2A6F-456F-B232-1490A82D79A6}"/>
              </a:ext>
            </a:extLst>
          </p:cNvPr>
          <p:cNvSpPr txBox="1"/>
          <p:nvPr/>
        </p:nvSpPr>
        <p:spPr>
          <a:xfrm>
            <a:off x="9051889" y="3289302"/>
            <a:ext cx="105738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57%</a:t>
            </a:r>
            <a:endParaRPr lang="ko-KR" altLang="en-US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Freeform: Shape 62">
            <a:extLst>
              <a:ext uri="{FF2B5EF4-FFF2-40B4-BE49-F238E27FC236}">
                <a16:creationId xmlns:a16="http://schemas.microsoft.com/office/drawing/2014/main" xmlns="" id="{2D269DEB-55EF-4ACD-8E94-44AB0DC4FF27}"/>
              </a:ext>
            </a:extLst>
          </p:cNvPr>
          <p:cNvSpPr/>
          <p:nvPr/>
        </p:nvSpPr>
        <p:spPr>
          <a:xfrm>
            <a:off x="10673993" y="4801108"/>
            <a:ext cx="82477" cy="7171"/>
          </a:xfrm>
          <a:custGeom>
            <a:avLst/>
            <a:gdLst>
              <a:gd name="connsiteX0" fmla="*/ 104440 w 105356"/>
              <a:gd name="connsiteY0" fmla="*/ 11396 h 9161"/>
              <a:gd name="connsiteX1" fmla="*/ 69169 w 105356"/>
              <a:gd name="connsiteY1" fmla="*/ 9564 h 9161"/>
              <a:gd name="connsiteX2" fmla="*/ 0 w 105356"/>
              <a:gd name="connsiteY2" fmla="*/ 6357 h 9161"/>
              <a:gd name="connsiteX3" fmla="*/ 5039 w 105356"/>
              <a:gd name="connsiteY3" fmla="*/ 3609 h 9161"/>
              <a:gd name="connsiteX4" fmla="*/ 95279 w 105356"/>
              <a:gd name="connsiteY4" fmla="*/ 4983 h 9161"/>
              <a:gd name="connsiteX5" fmla="*/ 105357 w 105356"/>
              <a:gd name="connsiteY5" fmla="*/ 6357 h 9161"/>
              <a:gd name="connsiteX6" fmla="*/ 104440 w 105356"/>
              <a:gd name="connsiteY6" fmla="*/ 11396 h 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56" h="9161">
                <a:moveTo>
                  <a:pt x="104440" y="11396"/>
                </a:moveTo>
                <a:cubicBezTo>
                  <a:pt x="92989" y="6816"/>
                  <a:pt x="81079" y="9564"/>
                  <a:pt x="69169" y="9564"/>
                </a:cubicBezTo>
                <a:cubicBezTo>
                  <a:pt x="46265" y="9106"/>
                  <a:pt x="22904" y="10022"/>
                  <a:pt x="0" y="6357"/>
                </a:cubicBezTo>
                <a:cubicBezTo>
                  <a:pt x="1832" y="5441"/>
                  <a:pt x="3206" y="3609"/>
                  <a:pt x="5039" y="3609"/>
                </a:cubicBezTo>
                <a:cubicBezTo>
                  <a:pt x="35271" y="-514"/>
                  <a:pt x="65504" y="-2346"/>
                  <a:pt x="95279" y="4983"/>
                </a:cubicBezTo>
                <a:cubicBezTo>
                  <a:pt x="98485" y="5899"/>
                  <a:pt x="102150" y="5899"/>
                  <a:pt x="105357" y="6357"/>
                </a:cubicBezTo>
                <a:cubicBezTo>
                  <a:pt x="109479" y="8648"/>
                  <a:pt x="106731" y="10022"/>
                  <a:pt x="104440" y="11396"/>
                </a:cubicBezTo>
                <a:close/>
              </a:path>
            </a:pathLst>
          </a:custGeom>
          <a:solidFill>
            <a:srgbClr val="006000"/>
          </a:solidFill>
          <a:ln w="457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3" name="Group 202">
            <a:extLst>
              <a:ext uri="{FF2B5EF4-FFF2-40B4-BE49-F238E27FC236}">
                <a16:creationId xmlns:a16="http://schemas.microsoft.com/office/drawing/2014/main" xmlns="" id="{BC653F2D-986B-44FC-8F9E-D9BDC9437223}"/>
              </a:ext>
            </a:extLst>
          </p:cNvPr>
          <p:cNvGrpSpPr/>
          <p:nvPr/>
        </p:nvGrpSpPr>
        <p:grpSpPr>
          <a:xfrm>
            <a:off x="8911020" y="3649622"/>
            <a:ext cx="2239070" cy="2666157"/>
            <a:chOff x="8911020" y="3649622"/>
            <a:chExt cx="2239070" cy="2666157"/>
          </a:xfrm>
        </p:grpSpPr>
        <p:grpSp>
          <p:nvGrpSpPr>
            <p:cNvPr id="154" name="Group 61">
              <a:extLst>
                <a:ext uri="{FF2B5EF4-FFF2-40B4-BE49-F238E27FC236}">
                  <a16:creationId xmlns:a16="http://schemas.microsoft.com/office/drawing/2014/main" xmlns="" id="{9339BCE3-D911-4FA9-BD05-7EC71E8EE1FB}"/>
                </a:ext>
              </a:extLst>
            </p:cNvPr>
            <p:cNvGrpSpPr/>
            <p:nvPr/>
          </p:nvGrpSpPr>
          <p:grpSpPr>
            <a:xfrm>
              <a:off x="8911020" y="4215025"/>
              <a:ext cx="993309" cy="1312459"/>
              <a:chOff x="4414182" y="2417791"/>
              <a:chExt cx="1684167" cy="2225289"/>
            </a:xfrm>
          </p:grpSpPr>
          <p:sp>
            <p:nvSpPr>
              <p:cNvPr id="166" name="Freeform: Shape 74">
                <a:extLst>
                  <a:ext uri="{FF2B5EF4-FFF2-40B4-BE49-F238E27FC236}">
                    <a16:creationId xmlns:a16="http://schemas.microsoft.com/office/drawing/2014/main" xmlns="" id="{055DD9F9-E027-4817-A5A2-2EA452FAFF42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75">
                <a:extLst>
                  <a:ext uri="{FF2B5EF4-FFF2-40B4-BE49-F238E27FC236}">
                    <a16:creationId xmlns:a16="http://schemas.microsoft.com/office/drawing/2014/main" xmlns="" id="{4E478D4C-2B88-4DD6-B0B5-21694159BE80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76">
                <a:extLst>
                  <a:ext uri="{FF2B5EF4-FFF2-40B4-BE49-F238E27FC236}">
                    <a16:creationId xmlns:a16="http://schemas.microsoft.com/office/drawing/2014/main" xmlns="" id="{22E2D12C-9709-4D52-ADA8-66B10334C819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77">
                <a:extLst>
                  <a:ext uri="{FF2B5EF4-FFF2-40B4-BE49-F238E27FC236}">
                    <a16:creationId xmlns:a16="http://schemas.microsoft.com/office/drawing/2014/main" xmlns="" id="{1ED11F03-A47B-4D97-9F46-40C39911E094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5" name="Group 63">
              <a:extLst>
                <a:ext uri="{FF2B5EF4-FFF2-40B4-BE49-F238E27FC236}">
                  <a16:creationId xmlns:a16="http://schemas.microsoft.com/office/drawing/2014/main" xmlns="" id="{ECE49D1F-261E-43C2-B3BC-92F798F4199E}"/>
                </a:ext>
              </a:extLst>
            </p:cNvPr>
            <p:cNvGrpSpPr/>
            <p:nvPr/>
          </p:nvGrpSpPr>
          <p:grpSpPr>
            <a:xfrm>
              <a:off x="9787428" y="3649622"/>
              <a:ext cx="1362662" cy="1879040"/>
              <a:chOff x="5900141" y="1459144"/>
              <a:chExt cx="2310409" cy="3185932"/>
            </a:xfrm>
          </p:grpSpPr>
          <p:sp>
            <p:nvSpPr>
              <p:cNvPr id="161" name="Freeform: Shape 69">
                <a:extLst>
                  <a:ext uri="{FF2B5EF4-FFF2-40B4-BE49-F238E27FC236}">
                    <a16:creationId xmlns:a16="http://schemas.microsoft.com/office/drawing/2014/main" xmlns="" id="{84146CBA-6DF8-403F-94A8-444D6BE94BA7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70">
                <a:extLst>
                  <a:ext uri="{FF2B5EF4-FFF2-40B4-BE49-F238E27FC236}">
                    <a16:creationId xmlns:a16="http://schemas.microsoft.com/office/drawing/2014/main" xmlns="" id="{28FA978D-6E33-4E94-B07A-461E6B603927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71">
                <a:extLst>
                  <a:ext uri="{FF2B5EF4-FFF2-40B4-BE49-F238E27FC236}">
                    <a16:creationId xmlns:a16="http://schemas.microsoft.com/office/drawing/2014/main" xmlns="" id="{394BAC58-37A0-493D-83CE-0EB6CCE7CEEA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72">
                <a:extLst>
                  <a:ext uri="{FF2B5EF4-FFF2-40B4-BE49-F238E27FC236}">
                    <a16:creationId xmlns:a16="http://schemas.microsoft.com/office/drawing/2014/main" xmlns="" id="{711B228E-5BDB-41BF-949D-6577EF494C3C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73">
                <a:extLst>
                  <a:ext uri="{FF2B5EF4-FFF2-40B4-BE49-F238E27FC236}">
                    <a16:creationId xmlns:a16="http://schemas.microsoft.com/office/drawing/2014/main" xmlns="" id="{37C722DD-7412-4CA9-9E39-DD45C9D25DE7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6" name="Group 64">
              <a:extLst>
                <a:ext uri="{FF2B5EF4-FFF2-40B4-BE49-F238E27FC236}">
                  <a16:creationId xmlns:a16="http://schemas.microsoft.com/office/drawing/2014/main" xmlns="" id="{DEEFA7A2-93E6-40E3-B082-5A29E5D4738D}"/>
                </a:ext>
              </a:extLst>
            </p:cNvPr>
            <p:cNvGrpSpPr/>
            <p:nvPr/>
          </p:nvGrpSpPr>
          <p:grpSpPr>
            <a:xfrm>
              <a:off x="9419663" y="5501642"/>
              <a:ext cx="953249" cy="814137"/>
              <a:chOff x="4983166" y="4633525"/>
              <a:chExt cx="2207049" cy="1884966"/>
            </a:xfrm>
          </p:grpSpPr>
          <p:sp>
            <p:nvSpPr>
              <p:cNvPr id="157" name="Freeform: Shape 65">
                <a:extLst>
                  <a:ext uri="{FF2B5EF4-FFF2-40B4-BE49-F238E27FC236}">
                    <a16:creationId xmlns:a16="http://schemas.microsoft.com/office/drawing/2014/main" xmlns="" id="{F0DC0CF2-4955-4046-9D08-5813C4F546DB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66">
                <a:extLst>
                  <a:ext uri="{FF2B5EF4-FFF2-40B4-BE49-F238E27FC236}">
                    <a16:creationId xmlns:a16="http://schemas.microsoft.com/office/drawing/2014/main" xmlns="" id="{E6FB25BF-913D-4843-A396-F7C2ABB8B378}"/>
                  </a:ext>
                </a:extLst>
              </p:cNvPr>
              <p:cNvSpPr/>
              <p:nvPr/>
            </p:nvSpPr>
            <p:spPr>
              <a:xfrm>
                <a:off x="6087405" y="4633525"/>
                <a:ext cx="1100484" cy="1884808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67">
                <a:extLst>
                  <a:ext uri="{FF2B5EF4-FFF2-40B4-BE49-F238E27FC236}">
                    <a16:creationId xmlns:a16="http://schemas.microsoft.com/office/drawing/2014/main" xmlns="" id="{F2F50E20-493F-4AFD-8B81-3C888F3D5F7D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68">
                <a:extLst>
                  <a:ext uri="{FF2B5EF4-FFF2-40B4-BE49-F238E27FC236}">
                    <a16:creationId xmlns:a16="http://schemas.microsoft.com/office/drawing/2014/main" xmlns="" id="{3CC60E3B-D204-44CF-9C45-6F51E8D12A19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70" name="Group 198">
            <a:extLst>
              <a:ext uri="{FF2B5EF4-FFF2-40B4-BE49-F238E27FC236}">
                <a16:creationId xmlns:a16="http://schemas.microsoft.com/office/drawing/2014/main" xmlns="" id="{F3B2E911-4BD9-4E74-9612-7377B459CEE8}"/>
              </a:ext>
            </a:extLst>
          </p:cNvPr>
          <p:cNvGrpSpPr/>
          <p:nvPr/>
        </p:nvGrpSpPr>
        <p:grpSpPr>
          <a:xfrm>
            <a:off x="7200213" y="4377641"/>
            <a:ext cx="1384943" cy="1938138"/>
            <a:chOff x="7200213" y="4377641"/>
            <a:chExt cx="1384943" cy="1938138"/>
          </a:xfrm>
        </p:grpSpPr>
        <p:grpSp>
          <p:nvGrpSpPr>
            <p:cNvPr id="171" name="Group 197">
              <a:extLst>
                <a:ext uri="{FF2B5EF4-FFF2-40B4-BE49-F238E27FC236}">
                  <a16:creationId xmlns:a16="http://schemas.microsoft.com/office/drawing/2014/main" xmlns="" id="{AC7F46D0-F75D-4EEC-8E44-640822C12CAA}"/>
                </a:ext>
              </a:extLst>
            </p:cNvPr>
            <p:cNvGrpSpPr/>
            <p:nvPr/>
          </p:nvGrpSpPr>
          <p:grpSpPr>
            <a:xfrm>
              <a:off x="7200213" y="4377641"/>
              <a:ext cx="1384943" cy="1273416"/>
              <a:chOff x="7174858" y="4292183"/>
              <a:chExt cx="1451257" cy="1334390"/>
            </a:xfrm>
          </p:grpSpPr>
          <p:sp>
            <p:nvSpPr>
              <p:cNvPr id="177" name="Freeform: Shape 174">
                <a:extLst>
                  <a:ext uri="{FF2B5EF4-FFF2-40B4-BE49-F238E27FC236}">
                    <a16:creationId xmlns:a16="http://schemas.microsoft.com/office/drawing/2014/main" xmlns="" id="{E84CE527-688C-4FD9-A3BB-E44CE2B883F5}"/>
                  </a:ext>
                </a:extLst>
              </p:cNvPr>
              <p:cNvSpPr/>
              <p:nvPr/>
            </p:nvSpPr>
            <p:spPr>
              <a:xfrm>
                <a:off x="7580996" y="5046153"/>
                <a:ext cx="270253" cy="578736"/>
              </a:xfrm>
              <a:custGeom>
                <a:avLst/>
                <a:gdLst>
                  <a:gd name="connsiteX0" fmla="*/ 5349 w 208810"/>
                  <a:gd name="connsiteY0" fmla="*/ 0 h 447159"/>
                  <a:gd name="connsiteX1" fmla="*/ 17474 w 208810"/>
                  <a:gd name="connsiteY1" fmla="*/ 10445 h 447159"/>
                  <a:gd name="connsiteX2" fmla="*/ 63564 w 208810"/>
                  <a:gd name="connsiteY2" fmla="*/ 34977 h 447159"/>
                  <a:gd name="connsiteX3" fmla="*/ 56243 w 208810"/>
                  <a:gd name="connsiteY3" fmla="*/ 4648 h 447159"/>
                  <a:gd name="connsiteX4" fmla="*/ 66195 w 208810"/>
                  <a:gd name="connsiteY4" fmla="*/ 7847 h 447159"/>
                  <a:gd name="connsiteX5" fmla="*/ 66629 w 208810"/>
                  <a:gd name="connsiteY5" fmla="*/ 7708 h 447159"/>
                  <a:gd name="connsiteX6" fmla="*/ 67777 w 208810"/>
                  <a:gd name="connsiteY6" fmla="*/ 19861 h 447159"/>
                  <a:gd name="connsiteX7" fmla="*/ 87848 w 208810"/>
                  <a:gd name="connsiteY7" fmla="*/ 52075 h 447159"/>
                  <a:gd name="connsiteX8" fmla="*/ 98504 w 208810"/>
                  <a:gd name="connsiteY8" fmla="*/ 49845 h 447159"/>
                  <a:gd name="connsiteX9" fmla="*/ 102964 w 208810"/>
                  <a:gd name="connsiteY9" fmla="*/ 42163 h 447159"/>
                  <a:gd name="connsiteX10" fmla="*/ 109159 w 208810"/>
                  <a:gd name="connsiteY10" fmla="*/ 36712 h 447159"/>
                  <a:gd name="connsiteX11" fmla="*/ 112876 w 208810"/>
                  <a:gd name="connsiteY11" fmla="*/ 43898 h 447159"/>
                  <a:gd name="connsiteX12" fmla="*/ 116097 w 208810"/>
                  <a:gd name="connsiteY12" fmla="*/ 66943 h 447159"/>
                  <a:gd name="connsiteX13" fmla="*/ 125266 w 208810"/>
                  <a:gd name="connsiteY13" fmla="*/ 92962 h 447159"/>
                  <a:gd name="connsiteX14" fmla="*/ 188206 w 208810"/>
                  <a:gd name="connsiteY14" fmla="*/ 228755 h 447159"/>
                  <a:gd name="connsiteX15" fmla="*/ 208278 w 208810"/>
                  <a:gd name="connsiteY15" fmla="*/ 352406 h 447159"/>
                  <a:gd name="connsiteX16" fmla="*/ 206296 w 208810"/>
                  <a:gd name="connsiteY16" fmla="*/ 435170 h 447159"/>
                  <a:gd name="connsiteX17" fmla="*/ 203818 w 208810"/>
                  <a:gd name="connsiteY17" fmla="*/ 444339 h 447159"/>
                  <a:gd name="connsiteX18" fmla="*/ 201587 w 208810"/>
                  <a:gd name="connsiteY18" fmla="*/ 446073 h 447159"/>
                  <a:gd name="connsiteX19" fmla="*/ 177799 w 208810"/>
                  <a:gd name="connsiteY19" fmla="*/ 445825 h 447159"/>
                  <a:gd name="connsiteX20" fmla="*/ 176808 w 208810"/>
                  <a:gd name="connsiteY20" fmla="*/ 444834 h 447159"/>
                  <a:gd name="connsiteX21" fmla="*/ 180029 w 208810"/>
                  <a:gd name="connsiteY21" fmla="*/ 358105 h 447159"/>
                  <a:gd name="connsiteX22" fmla="*/ 174825 w 208810"/>
                  <a:gd name="connsiteY22" fmla="*/ 302102 h 447159"/>
                  <a:gd name="connsiteX23" fmla="*/ 169126 w 208810"/>
                  <a:gd name="connsiteY23" fmla="*/ 289961 h 447159"/>
                  <a:gd name="connsiteX24" fmla="*/ 157480 w 208810"/>
                  <a:gd name="connsiteY24" fmla="*/ 271376 h 447159"/>
                  <a:gd name="connsiteX25" fmla="*/ 169126 w 208810"/>
                  <a:gd name="connsiteY25" fmla="*/ 273854 h 447159"/>
                  <a:gd name="connsiteX26" fmla="*/ 157231 w 208810"/>
                  <a:gd name="connsiteY26" fmla="*/ 227516 h 447159"/>
                  <a:gd name="connsiteX27" fmla="*/ 150789 w 208810"/>
                  <a:gd name="connsiteY27" fmla="*/ 223056 h 447159"/>
                  <a:gd name="connsiteX28" fmla="*/ 107177 w 208810"/>
                  <a:gd name="connsiteY28" fmla="*/ 209674 h 447159"/>
                  <a:gd name="connsiteX29" fmla="*/ 106813 w 208810"/>
                  <a:gd name="connsiteY29" fmla="*/ 209596 h 447159"/>
                  <a:gd name="connsiteX30" fmla="*/ 107614 w 208810"/>
                  <a:gd name="connsiteY30" fmla="*/ 202003 h 447159"/>
                  <a:gd name="connsiteX31" fmla="*/ 106874 w 208810"/>
                  <a:gd name="connsiteY31" fmla="*/ 199234 h 447159"/>
                  <a:gd name="connsiteX32" fmla="*/ 115601 w 208810"/>
                  <a:gd name="connsiteY32" fmla="*/ 204470 h 447159"/>
                  <a:gd name="connsiteX33" fmla="*/ 153514 w 208810"/>
                  <a:gd name="connsiteY33" fmla="*/ 216860 h 447159"/>
                  <a:gd name="connsiteX34" fmla="*/ 125018 w 208810"/>
                  <a:gd name="connsiteY34" fmla="*/ 147477 h 447159"/>
                  <a:gd name="connsiteX35" fmla="*/ 36802 w 208810"/>
                  <a:gd name="connsiteY35" fmla="*/ 50588 h 447159"/>
                  <a:gd name="connsiteX36" fmla="*/ 31846 w 208810"/>
                  <a:gd name="connsiteY36" fmla="*/ 33490 h 447159"/>
                  <a:gd name="connsiteX37" fmla="*/ 29864 w 208810"/>
                  <a:gd name="connsiteY37" fmla="*/ 26552 h 447159"/>
                  <a:gd name="connsiteX38" fmla="*/ 0 w 208810"/>
                  <a:gd name="connsiteY38" fmla="*/ 7414 h 447159"/>
                  <a:gd name="connsiteX39" fmla="*/ 5322 w 208810"/>
                  <a:gd name="connsiteY39" fmla="*/ 100 h 44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08810" h="447159">
                    <a:moveTo>
                      <a:pt x="5349" y="0"/>
                    </a:moveTo>
                    <a:lnTo>
                      <a:pt x="17474" y="10445"/>
                    </a:lnTo>
                    <a:cubicBezTo>
                      <a:pt x="32094" y="19614"/>
                      <a:pt x="47705" y="26552"/>
                      <a:pt x="63564" y="34977"/>
                    </a:cubicBezTo>
                    <a:lnTo>
                      <a:pt x="56243" y="4648"/>
                    </a:lnTo>
                    <a:lnTo>
                      <a:pt x="66195" y="7847"/>
                    </a:lnTo>
                    <a:lnTo>
                      <a:pt x="66629" y="7708"/>
                    </a:lnTo>
                    <a:lnTo>
                      <a:pt x="67777" y="19861"/>
                    </a:lnTo>
                    <a:cubicBezTo>
                      <a:pt x="71494" y="32499"/>
                      <a:pt x="77193" y="43649"/>
                      <a:pt x="87848" y="52075"/>
                    </a:cubicBezTo>
                    <a:cubicBezTo>
                      <a:pt x="92557" y="55792"/>
                      <a:pt x="95778" y="55792"/>
                      <a:pt x="98504" y="49845"/>
                    </a:cubicBezTo>
                    <a:cubicBezTo>
                      <a:pt x="99743" y="47119"/>
                      <a:pt x="101229" y="44641"/>
                      <a:pt x="102964" y="42163"/>
                    </a:cubicBezTo>
                    <a:cubicBezTo>
                      <a:pt x="104698" y="39933"/>
                      <a:pt x="105690" y="36216"/>
                      <a:pt x="109159" y="36712"/>
                    </a:cubicBezTo>
                    <a:cubicBezTo>
                      <a:pt x="112876" y="37207"/>
                      <a:pt x="112381" y="41172"/>
                      <a:pt x="112876" y="43898"/>
                    </a:cubicBezTo>
                    <a:cubicBezTo>
                      <a:pt x="114115" y="51579"/>
                      <a:pt x="115354" y="59261"/>
                      <a:pt x="116097" y="66943"/>
                    </a:cubicBezTo>
                    <a:cubicBezTo>
                      <a:pt x="116841" y="76359"/>
                      <a:pt x="119319" y="85032"/>
                      <a:pt x="125266" y="92962"/>
                    </a:cubicBezTo>
                    <a:cubicBezTo>
                      <a:pt x="155497" y="133848"/>
                      <a:pt x="174825" y="180186"/>
                      <a:pt x="188206" y="228755"/>
                    </a:cubicBezTo>
                    <a:cubicBezTo>
                      <a:pt x="199357" y="269146"/>
                      <a:pt x="206791" y="310280"/>
                      <a:pt x="208278" y="352406"/>
                    </a:cubicBezTo>
                    <a:cubicBezTo>
                      <a:pt x="209269" y="380159"/>
                      <a:pt x="209022" y="407665"/>
                      <a:pt x="206296" y="435170"/>
                    </a:cubicBezTo>
                    <a:cubicBezTo>
                      <a:pt x="206048" y="438391"/>
                      <a:pt x="205800" y="441613"/>
                      <a:pt x="203818" y="444339"/>
                    </a:cubicBezTo>
                    <a:cubicBezTo>
                      <a:pt x="203322" y="445082"/>
                      <a:pt x="202579" y="445578"/>
                      <a:pt x="201587" y="446073"/>
                    </a:cubicBezTo>
                    <a:cubicBezTo>
                      <a:pt x="193658" y="447312"/>
                      <a:pt x="185728" y="447808"/>
                      <a:pt x="177799" y="445825"/>
                    </a:cubicBezTo>
                    <a:cubicBezTo>
                      <a:pt x="177551" y="445578"/>
                      <a:pt x="177055" y="445082"/>
                      <a:pt x="176808" y="444834"/>
                    </a:cubicBezTo>
                    <a:cubicBezTo>
                      <a:pt x="180029" y="416090"/>
                      <a:pt x="181268" y="387097"/>
                      <a:pt x="180029" y="358105"/>
                    </a:cubicBezTo>
                    <a:cubicBezTo>
                      <a:pt x="179286" y="339272"/>
                      <a:pt x="177055" y="320688"/>
                      <a:pt x="174825" y="302102"/>
                    </a:cubicBezTo>
                    <a:cubicBezTo>
                      <a:pt x="174082" y="297395"/>
                      <a:pt x="171356" y="293678"/>
                      <a:pt x="169126" y="289961"/>
                    </a:cubicBezTo>
                    <a:cubicBezTo>
                      <a:pt x="165409" y="283766"/>
                      <a:pt x="161444" y="277571"/>
                      <a:pt x="157480" y="271376"/>
                    </a:cubicBezTo>
                    <a:cubicBezTo>
                      <a:pt x="161692" y="270384"/>
                      <a:pt x="164666" y="273854"/>
                      <a:pt x="169126" y="273854"/>
                    </a:cubicBezTo>
                    <a:cubicBezTo>
                      <a:pt x="166400" y="257995"/>
                      <a:pt x="162188" y="242631"/>
                      <a:pt x="157231" y="227516"/>
                    </a:cubicBezTo>
                    <a:cubicBezTo>
                      <a:pt x="156240" y="224790"/>
                      <a:pt x="153267" y="224047"/>
                      <a:pt x="150789" y="223056"/>
                    </a:cubicBezTo>
                    <a:cubicBezTo>
                      <a:pt x="137160" y="216117"/>
                      <a:pt x="122292" y="212152"/>
                      <a:pt x="107177" y="209674"/>
                    </a:cubicBezTo>
                    <a:lnTo>
                      <a:pt x="106813" y="209596"/>
                    </a:lnTo>
                    <a:lnTo>
                      <a:pt x="107614" y="202003"/>
                    </a:lnTo>
                    <a:lnTo>
                      <a:pt x="106874" y="199234"/>
                    </a:lnTo>
                    <a:lnTo>
                      <a:pt x="115601" y="204470"/>
                    </a:lnTo>
                    <a:cubicBezTo>
                      <a:pt x="128239" y="206453"/>
                      <a:pt x="140382" y="210665"/>
                      <a:pt x="153514" y="216860"/>
                    </a:cubicBezTo>
                    <a:cubicBezTo>
                      <a:pt x="145585" y="191833"/>
                      <a:pt x="136416" y="169283"/>
                      <a:pt x="125018" y="147477"/>
                    </a:cubicBezTo>
                    <a:cubicBezTo>
                      <a:pt x="103955" y="107582"/>
                      <a:pt x="76945" y="73138"/>
                      <a:pt x="36802" y="50588"/>
                    </a:cubicBezTo>
                    <a:cubicBezTo>
                      <a:pt x="29616" y="46375"/>
                      <a:pt x="28129" y="41172"/>
                      <a:pt x="31846" y="33490"/>
                    </a:cubicBezTo>
                    <a:cubicBezTo>
                      <a:pt x="33829" y="29525"/>
                      <a:pt x="32094" y="28534"/>
                      <a:pt x="29864" y="26552"/>
                    </a:cubicBezTo>
                    <a:lnTo>
                      <a:pt x="0" y="7414"/>
                    </a:lnTo>
                    <a:lnTo>
                      <a:pt x="5322" y="100"/>
                    </a:ln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78" name="Freeform: Shape 175">
                <a:extLst>
                  <a:ext uri="{FF2B5EF4-FFF2-40B4-BE49-F238E27FC236}">
                    <a16:creationId xmlns:a16="http://schemas.microsoft.com/office/drawing/2014/main" xmlns="" id="{9FDF5516-5945-4C18-A945-744F280653EF}"/>
                  </a:ext>
                </a:extLst>
              </p:cNvPr>
              <p:cNvSpPr/>
              <p:nvPr/>
            </p:nvSpPr>
            <p:spPr>
              <a:xfrm>
                <a:off x="7851201" y="4729847"/>
                <a:ext cx="365841" cy="896726"/>
              </a:xfrm>
              <a:custGeom>
                <a:avLst/>
                <a:gdLst>
                  <a:gd name="connsiteX0" fmla="*/ 206792 w 282666"/>
                  <a:gd name="connsiteY0" fmla="*/ 0 h 692853"/>
                  <a:gd name="connsiteX1" fmla="*/ 214100 w 282666"/>
                  <a:gd name="connsiteY1" fmla="*/ 38262 h 692853"/>
                  <a:gd name="connsiteX2" fmla="*/ 221286 w 282666"/>
                  <a:gd name="connsiteY2" fmla="*/ 64776 h 692853"/>
                  <a:gd name="connsiteX3" fmla="*/ 241853 w 282666"/>
                  <a:gd name="connsiteY3" fmla="*/ 38510 h 692853"/>
                  <a:gd name="connsiteX4" fmla="*/ 259695 w 282666"/>
                  <a:gd name="connsiteY4" fmla="*/ 15713 h 692853"/>
                  <a:gd name="connsiteX5" fmla="*/ 275802 w 282666"/>
                  <a:gd name="connsiteY5" fmla="*/ 11747 h 692853"/>
                  <a:gd name="connsiteX6" fmla="*/ 281253 w 282666"/>
                  <a:gd name="connsiteY6" fmla="*/ 30085 h 692853"/>
                  <a:gd name="connsiteX7" fmla="*/ 276793 w 282666"/>
                  <a:gd name="connsiteY7" fmla="*/ 36775 h 692853"/>
                  <a:gd name="connsiteX8" fmla="*/ 209640 w 282666"/>
                  <a:gd name="connsiteY8" fmla="*/ 124248 h 692853"/>
                  <a:gd name="connsiteX9" fmla="*/ 204931 w 282666"/>
                  <a:gd name="connsiteY9" fmla="*/ 130938 h 692853"/>
                  <a:gd name="connsiteX10" fmla="*/ 213852 w 282666"/>
                  <a:gd name="connsiteY10" fmla="*/ 129451 h 692853"/>
                  <a:gd name="connsiteX11" fmla="*/ 272085 w 282666"/>
                  <a:gd name="connsiteY11" fmla="*/ 118548 h 692853"/>
                  <a:gd name="connsiteX12" fmla="*/ 272419 w 282666"/>
                  <a:gd name="connsiteY12" fmla="*/ 118355 h 692853"/>
                  <a:gd name="connsiteX13" fmla="*/ 272495 w 282666"/>
                  <a:gd name="connsiteY13" fmla="*/ 127946 h 692853"/>
                  <a:gd name="connsiteX14" fmla="*/ 271156 w 282666"/>
                  <a:gd name="connsiteY14" fmla="*/ 128336 h 692853"/>
                  <a:gd name="connsiteX15" fmla="*/ 258456 w 282666"/>
                  <a:gd name="connsiteY15" fmla="*/ 128956 h 692853"/>
                  <a:gd name="connsiteX16" fmla="*/ 202949 w 282666"/>
                  <a:gd name="connsiteY16" fmla="*/ 142337 h 692853"/>
                  <a:gd name="connsiteX17" fmla="*/ 197250 w 282666"/>
                  <a:gd name="connsiteY17" fmla="*/ 146549 h 692853"/>
                  <a:gd name="connsiteX18" fmla="*/ 149920 w 282666"/>
                  <a:gd name="connsiteY18" fmla="*/ 215685 h 692853"/>
                  <a:gd name="connsiteX19" fmla="*/ 193781 w 282666"/>
                  <a:gd name="connsiteY19" fmla="*/ 209242 h 692853"/>
                  <a:gd name="connsiteX20" fmla="*/ 198173 w 282666"/>
                  <a:gd name="connsiteY20" fmla="*/ 207216 h 692853"/>
                  <a:gd name="connsiteX21" fmla="*/ 190778 w 282666"/>
                  <a:gd name="connsiteY21" fmla="*/ 217389 h 692853"/>
                  <a:gd name="connsiteX22" fmla="*/ 180400 w 282666"/>
                  <a:gd name="connsiteY22" fmla="*/ 218163 h 692853"/>
                  <a:gd name="connsiteX23" fmla="*/ 142982 w 282666"/>
                  <a:gd name="connsiteY23" fmla="*/ 227331 h 692853"/>
                  <a:gd name="connsiteX24" fmla="*/ 136787 w 282666"/>
                  <a:gd name="connsiteY24" fmla="*/ 233031 h 692853"/>
                  <a:gd name="connsiteX25" fmla="*/ 58236 w 282666"/>
                  <a:gd name="connsiteY25" fmla="*/ 398064 h 692853"/>
                  <a:gd name="connsiteX26" fmla="*/ 64926 w 282666"/>
                  <a:gd name="connsiteY26" fmla="*/ 407232 h 692853"/>
                  <a:gd name="connsiteX27" fmla="*/ 79298 w 282666"/>
                  <a:gd name="connsiteY27" fmla="*/ 407728 h 692853"/>
                  <a:gd name="connsiteX28" fmla="*/ 81033 w 282666"/>
                  <a:gd name="connsiteY28" fmla="*/ 408471 h 692853"/>
                  <a:gd name="connsiteX29" fmla="*/ 53032 w 282666"/>
                  <a:gd name="connsiteY29" fmla="*/ 428543 h 692853"/>
                  <a:gd name="connsiteX30" fmla="*/ 46589 w 282666"/>
                  <a:gd name="connsiteY30" fmla="*/ 437216 h 692853"/>
                  <a:gd name="connsiteX31" fmla="*/ 29491 w 282666"/>
                  <a:gd name="connsiteY31" fmla="*/ 588868 h 692853"/>
                  <a:gd name="connsiteX32" fmla="*/ 30235 w 282666"/>
                  <a:gd name="connsiteY32" fmla="*/ 591098 h 692853"/>
                  <a:gd name="connsiteX33" fmla="*/ 50058 w 282666"/>
                  <a:gd name="connsiteY33" fmla="*/ 579204 h 692853"/>
                  <a:gd name="connsiteX34" fmla="*/ 32960 w 282666"/>
                  <a:gd name="connsiteY34" fmla="*/ 623560 h 692853"/>
                  <a:gd name="connsiteX35" fmla="*/ 29739 w 282666"/>
                  <a:gd name="connsiteY35" fmla="*/ 642392 h 692853"/>
                  <a:gd name="connsiteX36" fmla="*/ 30482 w 282666"/>
                  <a:gd name="connsiteY36" fmla="*/ 687491 h 692853"/>
                  <a:gd name="connsiteX37" fmla="*/ 24783 w 282666"/>
                  <a:gd name="connsiteY37" fmla="*/ 692448 h 692853"/>
                  <a:gd name="connsiteX38" fmla="*/ 5703 w 282666"/>
                  <a:gd name="connsiteY38" fmla="*/ 691951 h 692853"/>
                  <a:gd name="connsiteX39" fmla="*/ 3472 w 282666"/>
                  <a:gd name="connsiteY39" fmla="*/ 690465 h 692853"/>
                  <a:gd name="connsiteX40" fmla="*/ 1985 w 282666"/>
                  <a:gd name="connsiteY40" fmla="*/ 684270 h 692853"/>
                  <a:gd name="connsiteX41" fmla="*/ 251 w 282666"/>
                  <a:gd name="connsiteY41" fmla="*/ 574000 h 692853"/>
                  <a:gd name="connsiteX42" fmla="*/ 30730 w 282666"/>
                  <a:gd name="connsiteY42" fmla="*/ 391869 h 692853"/>
                  <a:gd name="connsiteX43" fmla="*/ 80785 w 282666"/>
                  <a:gd name="connsiteY43" fmla="*/ 274909 h 692853"/>
                  <a:gd name="connsiteX44" fmla="*/ 82767 w 282666"/>
                  <a:gd name="connsiteY44" fmla="*/ 255580 h 692853"/>
                  <a:gd name="connsiteX45" fmla="*/ 75086 w 282666"/>
                  <a:gd name="connsiteY45" fmla="*/ 219402 h 692853"/>
                  <a:gd name="connsiteX46" fmla="*/ 71618 w 282666"/>
                  <a:gd name="connsiteY46" fmla="*/ 212979 h 692853"/>
                  <a:gd name="connsiteX47" fmla="*/ 81385 w 282666"/>
                  <a:gd name="connsiteY47" fmla="*/ 206730 h 692853"/>
                  <a:gd name="connsiteX48" fmla="*/ 85741 w 282666"/>
                  <a:gd name="connsiteY48" fmla="*/ 221632 h 692853"/>
                  <a:gd name="connsiteX49" fmla="*/ 92184 w 282666"/>
                  <a:gd name="connsiteY49" fmla="*/ 251616 h 692853"/>
                  <a:gd name="connsiteX50" fmla="*/ 108538 w 282666"/>
                  <a:gd name="connsiteY50" fmla="*/ 224110 h 692853"/>
                  <a:gd name="connsiteX51" fmla="*/ 206914 w 282666"/>
                  <a:gd name="connsiteY51" fmla="*/ 82618 h 692853"/>
                  <a:gd name="connsiteX52" fmla="*/ 211374 w 282666"/>
                  <a:gd name="connsiteY52" fmla="*/ 60316 h 692853"/>
                  <a:gd name="connsiteX53" fmla="*/ 200967 w 282666"/>
                  <a:gd name="connsiteY53" fmla="*/ 13978 h 692853"/>
                  <a:gd name="connsiteX54" fmla="*/ 197889 w 282666"/>
                  <a:gd name="connsiteY54" fmla="*/ 2268 h 69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82666" h="692853">
                    <a:moveTo>
                      <a:pt x="206792" y="0"/>
                    </a:moveTo>
                    <a:lnTo>
                      <a:pt x="214100" y="38262"/>
                    </a:lnTo>
                    <a:cubicBezTo>
                      <a:pt x="216826" y="46687"/>
                      <a:pt x="218808" y="55360"/>
                      <a:pt x="221286" y="64776"/>
                    </a:cubicBezTo>
                    <a:cubicBezTo>
                      <a:pt x="228472" y="55608"/>
                      <a:pt x="235163" y="46935"/>
                      <a:pt x="241853" y="38510"/>
                    </a:cubicBezTo>
                    <a:cubicBezTo>
                      <a:pt x="247801" y="30828"/>
                      <a:pt x="253747" y="23394"/>
                      <a:pt x="259695" y="15713"/>
                    </a:cubicBezTo>
                    <a:cubicBezTo>
                      <a:pt x="263907" y="10013"/>
                      <a:pt x="269111" y="7783"/>
                      <a:pt x="275802" y="11747"/>
                    </a:cubicBezTo>
                    <a:cubicBezTo>
                      <a:pt x="281997" y="15464"/>
                      <a:pt x="284474" y="23642"/>
                      <a:pt x="281253" y="30085"/>
                    </a:cubicBezTo>
                    <a:cubicBezTo>
                      <a:pt x="280014" y="32562"/>
                      <a:pt x="278280" y="34545"/>
                      <a:pt x="276793" y="36775"/>
                    </a:cubicBezTo>
                    <a:cubicBezTo>
                      <a:pt x="254491" y="66015"/>
                      <a:pt x="231941" y="95255"/>
                      <a:pt x="209640" y="124248"/>
                    </a:cubicBezTo>
                    <a:cubicBezTo>
                      <a:pt x="207905" y="126478"/>
                      <a:pt x="206666" y="128460"/>
                      <a:pt x="204931" y="130938"/>
                    </a:cubicBezTo>
                    <a:cubicBezTo>
                      <a:pt x="208401" y="131929"/>
                      <a:pt x="211126" y="130443"/>
                      <a:pt x="213852" y="129451"/>
                    </a:cubicBezTo>
                    <a:cubicBezTo>
                      <a:pt x="232685" y="122265"/>
                      <a:pt x="252261" y="119787"/>
                      <a:pt x="272085" y="118548"/>
                    </a:cubicBezTo>
                    <a:lnTo>
                      <a:pt x="272419" y="118355"/>
                    </a:lnTo>
                    <a:lnTo>
                      <a:pt x="272495" y="127946"/>
                    </a:lnTo>
                    <a:lnTo>
                      <a:pt x="271156" y="128336"/>
                    </a:lnTo>
                    <a:cubicBezTo>
                      <a:pt x="266881" y="128708"/>
                      <a:pt x="262545" y="128584"/>
                      <a:pt x="258456" y="128956"/>
                    </a:cubicBezTo>
                    <a:cubicBezTo>
                      <a:pt x="239128" y="130443"/>
                      <a:pt x="221286" y="137133"/>
                      <a:pt x="202949" y="142337"/>
                    </a:cubicBezTo>
                    <a:cubicBezTo>
                      <a:pt x="200471" y="143080"/>
                      <a:pt x="198736" y="144567"/>
                      <a:pt x="197250" y="146549"/>
                    </a:cubicBezTo>
                    <a:cubicBezTo>
                      <a:pt x="180895" y="168851"/>
                      <a:pt x="165036" y="191400"/>
                      <a:pt x="149920" y="215685"/>
                    </a:cubicBezTo>
                    <a:cubicBezTo>
                      <a:pt x="165036" y="211472"/>
                      <a:pt x="178913" y="207755"/>
                      <a:pt x="193781" y="209242"/>
                    </a:cubicBezTo>
                    <a:lnTo>
                      <a:pt x="198173" y="207216"/>
                    </a:lnTo>
                    <a:lnTo>
                      <a:pt x="190778" y="217389"/>
                    </a:lnTo>
                    <a:lnTo>
                      <a:pt x="180400" y="218163"/>
                    </a:lnTo>
                    <a:cubicBezTo>
                      <a:pt x="167514" y="219898"/>
                      <a:pt x="155124" y="223367"/>
                      <a:pt x="142982" y="227331"/>
                    </a:cubicBezTo>
                    <a:cubicBezTo>
                      <a:pt x="139761" y="228322"/>
                      <a:pt x="138274" y="230553"/>
                      <a:pt x="136787" y="233031"/>
                    </a:cubicBezTo>
                    <a:cubicBezTo>
                      <a:pt x="104821" y="285316"/>
                      <a:pt x="77316" y="339831"/>
                      <a:pt x="58236" y="398064"/>
                    </a:cubicBezTo>
                    <a:cubicBezTo>
                      <a:pt x="55262" y="406985"/>
                      <a:pt x="55262" y="406985"/>
                      <a:pt x="64926" y="407232"/>
                    </a:cubicBezTo>
                    <a:cubicBezTo>
                      <a:pt x="69634" y="407480"/>
                      <a:pt x="74590" y="407480"/>
                      <a:pt x="79298" y="407728"/>
                    </a:cubicBezTo>
                    <a:cubicBezTo>
                      <a:pt x="79546" y="407728"/>
                      <a:pt x="79794" y="407976"/>
                      <a:pt x="81033" y="408471"/>
                    </a:cubicBezTo>
                    <a:cubicBezTo>
                      <a:pt x="71369" y="415410"/>
                      <a:pt x="62200" y="422100"/>
                      <a:pt x="53032" y="428543"/>
                    </a:cubicBezTo>
                    <a:cubicBezTo>
                      <a:pt x="49810" y="430773"/>
                      <a:pt x="47580" y="433251"/>
                      <a:pt x="46589" y="437216"/>
                    </a:cubicBezTo>
                    <a:cubicBezTo>
                      <a:pt x="34447" y="487023"/>
                      <a:pt x="29243" y="537574"/>
                      <a:pt x="29491" y="588868"/>
                    </a:cubicBezTo>
                    <a:cubicBezTo>
                      <a:pt x="29491" y="589364"/>
                      <a:pt x="29739" y="589859"/>
                      <a:pt x="30235" y="591098"/>
                    </a:cubicBezTo>
                    <a:cubicBezTo>
                      <a:pt x="36429" y="587381"/>
                      <a:pt x="42376" y="583912"/>
                      <a:pt x="50058" y="579204"/>
                    </a:cubicBezTo>
                    <a:cubicBezTo>
                      <a:pt x="43863" y="595310"/>
                      <a:pt x="38659" y="609435"/>
                      <a:pt x="32960" y="623560"/>
                    </a:cubicBezTo>
                    <a:cubicBezTo>
                      <a:pt x="30482" y="629755"/>
                      <a:pt x="29491" y="635702"/>
                      <a:pt x="29739" y="642392"/>
                    </a:cubicBezTo>
                    <a:cubicBezTo>
                      <a:pt x="30235" y="657508"/>
                      <a:pt x="30235" y="672376"/>
                      <a:pt x="30482" y="687491"/>
                    </a:cubicBezTo>
                    <a:cubicBezTo>
                      <a:pt x="30730" y="691704"/>
                      <a:pt x="27509" y="692200"/>
                      <a:pt x="24783" y="692448"/>
                    </a:cubicBezTo>
                    <a:cubicBezTo>
                      <a:pt x="18340" y="692695"/>
                      <a:pt x="12145" y="693439"/>
                      <a:pt x="5703" y="691951"/>
                    </a:cubicBezTo>
                    <a:cubicBezTo>
                      <a:pt x="4959" y="691704"/>
                      <a:pt x="4216" y="691208"/>
                      <a:pt x="3472" y="690465"/>
                    </a:cubicBezTo>
                    <a:cubicBezTo>
                      <a:pt x="2233" y="688483"/>
                      <a:pt x="1985" y="686500"/>
                      <a:pt x="1985" y="684270"/>
                    </a:cubicBezTo>
                    <a:cubicBezTo>
                      <a:pt x="1490" y="647596"/>
                      <a:pt x="-740" y="610674"/>
                      <a:pt x="251" y="574000"/>
                    </a:cubicBezTo>
                    <a:cubicBezTo>
                      <a:pt x="2233" y="512051"/>
                      <a:pt x="11154" y="451093"/>
                      <a:pt x="30730" y="391869"/>
                    </a:cubicBezTo>
                    <a:cubicBezTo>
                      <a:pt x="44111" y="351478"/>
                      <a:pt x="60961" y="312574"/>
                      <a:pt x="80785" y="274909"/>
                    </a:cubicBezTo>
                    <a:cubicBezTo>
                      <a:pt x="84254" y="268466"/>
                      <a:pt x="84998" y="262519"/>
                      <a:pt x="82767" y="255580"/>
                    </a:cubicBezTo>
                    <a:cubicBezTo>
                      <a:pt x="79051" y="243686"/>
                      <a:pt x="76572" y="231544"/>
                      <a:pt x="75086" y="219402"/>
                    </a:cubicBezTo>
                    <a:lnTo>
                      <a:pt x="71618" y="212979"/>
                    </a:lnTo>
                    <a:lnTo>
                      <a:pt x="81385" y="206730"/>
                    </a:lnTo>
                    <a:lnTo>
                      <a:pt x="85741" y="221632"/>
                    </a:lnTo>
                    <a:cubicBezTo>
                      <a:pt x="87228" y="231544"/>
                      <a:pt x="89458" y="241208"/>
                      <a:pt x="92184" y="251616"/>
                    </a:cubicBezTo>
                    <a:cubicBezTo>
                      <a:pt x="98626" y="242447"/>
                      <a:pt x="103087" y="233031"/>
                      <a:pt x="108538" y="224110"/>
                    </a:cubicBezTo>
                    <a:cubicBezTo>
                      <a:pt x="138274" y="174798"/>
                      <a:pt x="171727" y="127965"/>
                      <a:pt x="206914" y="82618"/>
                    </a:cubicBezTo>
                    <a:cubicBezTo>
                      <a:pt x="212365" y="75432"/>
                      <a:pt x="213605" y="68493"/>
                      <a:pt x="211374" y="60316"/>
                    </a:cubicBezTo>
                    <a:cubicBezTo>
                      <a:pt x="207162" y="44952"/>
                      <a:pt x="200967" y="29837"/>
                      <a:pt x="200967" y="13978"/>
                    </a:cubicBezTo>
                    <a:lnTo>
                      <a:pt x="197889" y="2268"/>
                    </a:ln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179" name="Group 176">
                <a:extLst>
                  <a:ext uri="{FF2B5EF4-FFF2-40B4-BE49-F238E27FC236}">
                    <a16:creationId xmlns:a16="http://schemas.microsoft.com/office/drawing/2014/main" xmlns="" id="{923C98F6-F11E-4BF5-AA70-86D754581BE0}"/>
                  </a:ext>
                </a:extLst>
              </p:cNvPr>
              <p:cNvGrpSpPr/>
              <p:nvPr/>
            </p:nvGrpSpPr>
            <p:grpSpPr>
              <a:xfrm>
                <a:off x="8095070" y="4908898"/>
                <a:ext cx="509301" cy="187947"/>
                <a:chOff x="8637381" y="4172403"/>
                <a:chExt cx="393510" cy="145217"/>
              </a:xfrm>
            </p:grpSpPr>
            <p:sp>
              <p:nvSpPr>
                <p:cNvPr id="198" name="Freeform: Shape 186">
                  <a:extLst>
                    <a:ext uri="{FF2B5EF4-FFF2-40B4-BE49-F238E27FC236}">
                      <a16:creationId xmlns:a16="http://schemas.microsoft.com/office/drawing/2014/main" xmlns="" id="{C6B5F8C8-9281-4F7C-85E1-87BB2969FF8A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: Shape 187">
                  <a:extLst>
                    <a:ext uri="{FF2B5EF4-FFF2-40B4-BE49-F238E27FC236}">
                      <a16:creationId xmlns:a16="http://schemas.microsoft.com/office/drawing/2014/main" xmlns="" id="{18A1C67A-58AE-40DC-8FCE-F5C2B081FD0B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177">
                <a:extLst>
                  <a:ext uri="{FF2B5EF4-FFF2-40B4-BE49-F238E27FC236}">
                    <a16:creationId xmlns:a16="http://schemas.microsoft.com/office/drawing/2014/main" xmlns="" id="{2C90BE53-D93C-4E07-A364-CC0DE8CBBD21}"/>
                  </a:ext>
                </a:extLst>
              </p:cNvPr>
              <p:cNvGrpSpPr/>
              <p:nvPr/>
            </p:nvGrpSpPr>
            <p:grpSpPr>
              <a:xfrm>
                <a:off x="7601805" y="4585829"/>
                <a:ext cx="193399" cy="511016"/>
                <a:chOff x="7639492" y="4748236"/>
                <a:chExt cx="147703" cy="390274"/>
              </a:xfrm>
            </p:grpSpPr>
            <p:sp>
              <p:nvSpPr>
                <p:cNvPr id="196" name="Freeform: Shape 184">
                  <a:extLst>
                    <a:ext uri="{FF2B5EF4-FFF2-40B4-BE49-F238E27FC236}">
                      <a16:creationId xmlns:a16="http://schemas.microsoft.com/office/drawing/2014/main" xmlns="" id="{E5CB501D-61F3-464E-8B0A-4BE1FA0C8ED3}"/>
                    </a:ext>
                  </a:extLst>
                </p:cNvPr>
                <p:cNvSpPr/>
                <p:nvPr/>
              </p:nvSpPr>
              <p:spPr>
                <a:xfrm>
                  <a:off x="7683120" y="4748236"/>
                  <a:ext cx="104075" cy="354351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7" name="Freeform: Shape 185">
                  <a:extLst>
                    <a:ext uri="{FF2B5EF4-FFF2-40B4-BE49-F238E27FC236}">
                      <a16:creationId xmlns:a16="http://schemas.microsoft.com/office/drawing/2014/main" xmlns="" id="{75A86AE2-59A5-41CC-BBD8-6A565F33166C}"/>
                    </a:ext>
                  </a:extLst>
                </p:cNvPr>
                <p:cNvSpPr/>
                <p:nvPr/>
              </p:nvSpPr>
              <p:spPr>
                <a:xfrm>
                  <a:off x="7639492" y="4749768"/>
                  <a:ext cx="107522" cy="388742"/>
                </a:xfrm>
                <a:custGeom>
                  <a:avLst/>
                  <a:gdLst>
                    <a:gd name="connsiteX0" fmla="*/ 105912 w 107522"/>
                    <a:gd name="connsiteY0" fmla="*/ 0 h 388742"/>
                    <a:gd name="connsiteX1" fmla="*/ 106903 w 107522"/>
                    <a:gd name="connsiteY1" fmla="*/ 11647 h 388742"/>
                    <a:gd name="connsiteX2" fmla="*/ 69486 w 107522"/>
                    <a:gd name="connsiteY2" fmla="*/ 228469 h 388742"/>
                    <a:gd name="connsiteX3" fmla="*/ 49662 w 107522"/>
                    <a:gd name="connsiteY3" fmla="*/ 344439 h 388742"/>
                    <a:gd name="connsiteX4" fmla="*/ 49414 w 107522"/>
                    <a:gd name="connsiteY4" fmla="*/ 354103 h 388742"/>
                    <a:gd name="connsiteX5" fmla="*/ 52686 w 107522"/>
                    <a:gd name="connsiteY5" fmla="*/ 388742 h 388742"/>
                    <a:gd name="connsiteX6" fmla="*/ 42040 w 107522"/>
                    <a:gd name="connsiteY6" fmla="*/ 383271 h 388742"/>
                    <a:gd name="connsiteX7" fmla="*/ 40741 w 107522"/>
                    <a:gd name="connsiteY7" fmla="*/ 377891 h 388742"/>
                    <a:gd name="connsiteX8" fmla="*/ 40494 w 107522"/>
                    <a:gd name="connsiteY8" fmla="*/ 365997 h 388742"/>
                    <a:gd name="connsiteX9" fmla="*/ 34051 w 107522"/>
                    <a:gd name="connsiteY9" fmla="*/ 340969 h 388742"/>
                    <a:gd name="connsiteX10" fmla="*/ 100708 w 107522"/>
                    <a:gd name="connsiteY10" fmla="*/ 3221 h 388742"/>
                    <a:gd name="connsiteX11" fmla="*/ 105912 w 107522"/>
                    <a:gd name="connsiteY11" fmla="*/ 0 h 38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522" h="388742">
                      <a:moveTo>
                        <a:pt x="105912" y="0"/>
                      </a:moveTo>
                      <a:cubicBezTo>
                        <a:pt x="108390" y="3717"/>
                        <a:pt x="107399" y="7681"/>
                        <a:pt x="106903" y="11647"/>
                      </a:cubicBezTo>
                      <a:cubicBezTo>
                        <a:pt x="94513" y="84003"/>
                        <a:pt x="81876" y="156112"/>
                        <a:pt x="69486" y="228469"/>
                      </a:cubicBezTo>
                      <a:cubicBezTo>
                        <a:pt x="62795" y="267126"/>
                        <a:pt x="56105" y="305782"/>
                        <a:pt x="49662" y="344439"/>
                      </a:cubicBezTo>
                      <a:cubicBezTo>
                        <a:pt x="49166" y="347660"/>
                        <a:pt x="48671" y="350881"/>
                        <a:pt x="49414" y="354103"/>
                      </a:cubicBezTo>
                      <a:lnTo>
                        <a:pt x="52686" y="388742"/>
                      </a:lnTo>
                      <a:lnTo>
                        <a:pt x="42040" y="383271"/>
                      </a:lnTo>
                      <a:lnTo>
                        <a:pt x="40741" y="377891"/>
                      </a:lnTo>
                      <a:cubicBezTo>
                        <a:pt x="40494" y="373927"/>
                        <a:pt x="39254" y="369466"/>
                        <a:pt x="40494" y="365997"/>
                      </a:cubicBezTo>
                      <a:cubicBezTo>
                        <a:pt x="43467" y="356085"/>
                        <a:pt x="38511" y="348899"/>
                        <a:pt x="34051" y="340969"/>
                      </a:cubicBezTo>
                      <a:cubicBezTo>
                        <a:pt x="-29881" y="226982"/>
                        <a:pt x="-1632" y="83507"/>
                        <a:pt x="100708" y="3221"/>
                      </a:cubicBezTo>
                      <a:cubicBezTo>
                        <a:pt x="102443" y="1982"/>
                        <a:pt x="104177" y="991"/>
                        <a:pt x="1059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1" name="Group 178">
                <a:extLst>
                  <a:ext uri="{FF2B5EF4-FFF2-40B4-BE49-F238E27FC236}">
                    <a16:creationId xmlns:a16="http://schemas.microsoft.com/office/drawing/2014/main" xmlns="" id="{BC79AF1B-0FC9-437E-8E52-D434BC5DE1DE}"/>
                  </a:ext>
                </a:extLst>
              </p:cNvPr>
              <p:cNvGrpSpPr/>
              <p:nvPr/>
            </p:nvGrpSpPr>
            <p:grpSpPr>
              <a:xfrm rot="18000000">
                <a:off x="7333667" y="4674520"/>
                <a:ext cx="193399" cy="511017"/>
                <a:chOff x="7639492" y="4748236"/>
                <a:chExt cx="147703" cy="390274"/>
              </a:xfrm>
            </p:grpSpPr>
            <p:sp>
              <p:nvSpPr>
                <p:cNvPr id="194" name="Freeform: Shape 182">
                  <a:extLst>
                    <a:ext uri="{FF2B5EF4-FFF2-40B4-BE49-F238E27FC236}">
                      <a16:creationId xmlns:a16="http://schemas.microsoft.com/office/drawing/2014/main" xmlns="" id="{5904CC7F-053E-428F-BE37-0313148C10AC}"/>
                    </a:ext>
                  </a:extLst>
                </p:cNvPr>
                <p:cNvSpPr/>
                <p:nvPr/>
              </p:nvSpPr>
              <p:spPr>
                <a:xfrm>
                  <a:off x="7683120" y="4748236"/>
                  <a:ext cx="104075" cy="354351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5" name="Freeform: Shape 183">
                  <a:extLst>
                    <a:ext uri="{FF2B5EF4-FFF2-40B4-BE49-F238E27FC236}">
                      <a16:creationId xmlns:a16="http://schemas.microsoft.com/office/drawing/2014/main" xmlns="" id="{B68254CC-4FB7-4DA9-96D3-EE0754925B10}"/>
                    </a:ext>
                  </a:extLst>
                </p:cNvPr>
                <p:cNvSpPr/>
                <p:nvPr/>
              </p:nvSpPr>
              <p:spPr>
                <a:xfrm>
                  <a:off x="7639492" y="4749768"/>
                  <a:ext cx="107522" cy="388742"/>
                </a:xfrm>
                <a:custGeom>
                  <a:avLst/>
                  <a:gdLst>
                    <a:gd name="connsiteX0" fmla="*/ 105912 w 107522"/>
                    <a:gd name="connsiteY0" fmla="*/ 0 h 388742"/>
                    <a:gd name="connsiteX1" fmla="*/ 106903 w 107522"/>
                    <a:gd name="connsiteY1" fmla="*/ 11647 h 388742"/>
                    <a:gd name="connsiteX2" fmla="*/ 69486 w 107522"/>
                    <a:gd name="connsiteY2" fmla="*/ 228469 h 388742"/>
                    <a:gd name="connsiteX3" fmla="*/ 49662 w 107522"/>
                    <a:gd name="connsiteY3" fmla="*/ 344439 h 388742"/>
                    <a:gd name="connsiteX4" fmla="*/ 49414 w 107522"/>
                    <a:gd name="connsiteY4" fmla="*/ 354103 h 388742"/>
                    <a:gd name="connsiteX5" fmla="*/ 52686 w 107522"/>
                    <a:gd name="connsiteY5" fmla="*/ 388742 h 388742"/>
                    <a:gd name="connsiteX6" fmla="*/ 42040 w 107522"/>
                    <a:gd name="connsiteY6" fmla="*/ 383271 h 388742"/>
                    <a:gd name="connsiteX7" fmla="*/ 40741 w 107522"/>
                    <a:gd name="connsiteY7" fmla="*/ 377891 h 388742"/>
                    <a:gd name="connsiteX8" fmla="*/ 40494 w 107522"/>
                    <a:gd name="connsiteY8" fmla="*/ 365997 h 388742"/>
                    <a:gd name="connsiteX9" fmla="*/ 34051 w 107522"/>
                    <a:gd name="connsiteY9" fmla="*/ 340969 h 388742"/>
                    <a:gd name="connsiteX10" fmla="*/ 100708 w 107522"/>
                    <a:gd name="connsiteY10" fmla="*/ 3221 h 388742"/>
                    <a:gd name="connsiteX11" fmla="*/ 105912 w 107522"/>
                    <a:gd name="connsiteY11" fmla="*/ 0 h 38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522" h="388742">
                      <a:moveTo>
                        <a:pt x="105912" y="0"/>
                      </a:moveTo>
                      <a:cubicBezTo>
                        <a:pt x="108390" y="3717"/>
                        <a:pt x="107399" y="7681"/>
                        <a:pt x="106903" y="11647"/>
                      </a:cubicBezTo>
                      <a:cubicBezTo>
                        <a:pt x="94513" y="84003"/>
                        <a:pt x="81876" y="156112"/>
                        <a:pt x="69486" y="228469"/>
                      </a:cubicBezTo>
                      <a:cubicBezTo>
                        <a:pt x="62795" y="267126"/>
                        <a:pt x="56105" y="305782"/>
                        <a:pt x="49662" y="344439"/>
                      </a:cubicBezTo>
                      <a:cubicBezTo>
                        <a:pt x="49166" y="347660"/>
                        <a:pt x="48671" y="350881"/>
                        <a:pt x="49414" y="354103"/>
                      </a:cubicBezTo>
                      <a:lnTo>
                        <a:pt x="52686" y="388742"/>
                      </a:lnTo>
                      <a:lnTo>
                        <a:pt x="42040" y="383271"/>
                      </a:lnTo>
                      <a:lnTo>
                        <a:pt x="40741" y="377891"/>
                      </a:lnTo>
                      <a:cubicBezTo>
                        <a:pt x="40494" y="373927"/>
                        <a:pt x="39254" y="369466"/>
                        <a:pt x="40494" y="365997"/>
                      </a:cubicBezTo>
                      <a:cubicBezTo>
                        <a:pt x="43467" y="356085"/>
                        <a:pt x="38511" y="348899"/>
                        <a:pt x="34051" y="340969"/>
                      </a:cubicBezTo>
                      <a:cubicBezTo>
                        <a:pt x="-29881" y="226982"/>
                        <a:pt x="-1632" y="83507"/>
                        <a:pt x="100708" y="3221"/>
                      </a:cubicBezTo>
                      <a:cubicBezTo>
                        <a:pt x="102443" y="1982"/>
                        <a:pt x="104177" y="991"/>
                        <a:pt x="1059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2" name="Group 179">
                <a:extLst>
                  <a:ext uri="{FF2B5EF4-FFF2-40B4-BE49-F238E27FC236}">
                    <a16:creationId xmlns:a16="http://schemas.microsoft.com/office/drawing/2014/main" xmlns="" id="{50FDB8CC-1D93-4B26-AC0B-7ED045FE5882}"/>
                  </a:ext>
                </a:extLst>
              </p:cNvPr>
              <p:cNvGrpSpPr/>
              <p:nvPr/>
            </p:nvGrpSpPr>
            <p:grpSpPr>
              <a:xfrm rot="16568835">
                <a:off x="7892885" y="4452860"/>
                <a:ext cx="509301" cy="187947"/>
                <a:chOff x="8637381" y="4172403"/>
                <a:chExt cx="393510" cy="145217"/>
              </a:xfrm>
            </p:grpSpPr>
            <p:sp>
              <p:nvSpPr>
                <p:cNvPr id="192" name="Freeform: Shape 180">
                  <a:extLst>
                    <a:ext uri="{FF2B5EF4-FFF2-40B4-BE49-F238E27FC236}">
                      <a16:creationId xmlns:a16="http://schemas.microsoft.com/office/drawing/2014/main" xmlns="" id="{CDDDD15C-3800-4D4A-80F7-EC6363894912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: Shape 181">
                  <a:extLst>
                    <a:ext uri="{FF2B5EF4-FFF2-40B4-BE49-F238E27FC236}">
                      <a16:creationId xmlns:a16="http://schemas.microsoft.com/office/drawing/2014/main" xmlns="" id="{E23C7926-8490-44B5-B9E8-6AAD9464DE37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3" name="Group 188">
                <a:extLst>
                  <a:ext uri="{FF2B5EF4-FFF2-40B4-BE49-F238E27FC236}">
                    <a16:creationId xmlns:a16="http://schemas.microsoft.com/office/drawing/2014/main" xmlns="" id="{AD8EFDB5-925E-49E0-9EA8-19F0F9EECC4F}"/>
                  </a:ext>
                </a:extLst>
              </p:cNvPr>
              <p:cNvGrpSpPr/>
              <p:nvPr/>
            </p:nvGrpSpPr>
            <p:grpSpPr>
              <a:xfrm rot="17100000">
                <a:off x="7449421" y="4972563"/>
                <a:ext cx="193399" cy="511016"/>
                <a:chOff x="7639492" y="4748236"/>
                <a:chExt cx="147703" cy="390274"/>
              </a:xfrm>
            </p:grpSpPr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xmlns="" id="{B58A3B69-AE7C-4112-BFDF-2FA99FAC7687}"/>
                    </a:ext>
                  </a:extLst>
                </p:cNvPr>
                <p:cNvSpPr/>
                <p:nvPr/>
              </p:nvSpPr>
              <p:spPr>
                <a:xfrm>
                  <a:off x="7683120" y="4748236"/>
                  <a:ext cx="104075" cy="354351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xmlns="" id="{F3B00A68-1C65-4238-88F9-0A4BC74B56A9}"/>
                    </a:ext>
                  </a:extLst>
                </p:cNvPr>
                <p:cNvSpPr/>
                <p:nvPr/>
              </p:nvSpPr>
              <p:spPr>
                <a:xfrm>
                  <a:off x="7639492" y="4749768"/>
                  <a:ext cx="107522" cy="388742"/>
                </a:xfrm>
                <a:custGeom>
                  <a:avLst/>
                  <a:gdLst>
                    <a:gd name="connsiteX0" fmla="*/ 105912 w 107522"/>
                    <a:gd name="connsiteY0" fmla="*/ 0 h 388742"/>
                    <a:gd name="connsiteX1" fmla="*/ 106903 w 107522"/>
                    <a:gd name="connsiteY1" fmla="*/ 11647 h 388742"/>
                    <a:gd name="connsiteX2" fmla="*/ 69486 w 107522"/>
                    <a:gd name="connsiteY2" fmla="*/ 228469 h 388742"/>
                    <a:gd name="connsiteX3" fmla="*/ 49662 w 107522"/>
                    <a:gd name="connsiteY3" fmla="*/ 344439 h 388742"/>
                    <a:gd name="connsiteX4" fmla="*/ 49414 w 107522"/>
                    <a:gd name="connsiteY4" fmla="*/ 354103 h 388742"/>
                    <a:gd name="connsiteX5" fmla="*/ 52686 w 107522"/>
                    <a:gd name="connsiteY5" fmla="*/ 388742 h 388742"/>
                    <a:gd name="connsiteX6" fmla="*/ 42040 w 107522"/>
                    <a:gd name="connsiteY6" fmla="*/ 383271 h 388742"/>
                    <a:gd name="connsiteX7" fmla="*/ 40741 w 107522"/>
                    <a:gd name="connsiteY7" fmla="*/ 377891 h 388742"/>
                    <a:gd name="connsiteX8" fmla="*/ 40494 w 107522"/>
                    <a:gd name="connsiteY8" fmla="*/ 365997 h 388742"/>
                    <a:gd name="connsiteX9" fmla="*/ 34051 w 107522"/>
                    <a:gd name="connsiteY9" fmla="*/ 340969 h 388742"/>
                    <a:gd name="connsiteX10" fmla="*/ 100708 w 107522"/>
                    <a:gd name="connsiteY10" fmla="*/ 3221 h 388742"/>
                    <a:gd name="connsiteX11" fmla="*/ 105912 w 107522"/>
                    <a:gd name="connsiteY11" fmla="*/ 0 h 38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522" h="388742">
                      <a:moveTo>
                        <a:pt x="105912" y="0"/>
                      </a:moveTo>
                      <a:cubicBezTo>
                        <a:pt x="108390" y="3717"/>
                        <a:pt x="107399" y="7681"/>
                        <a:pt x="106903" y="11647"/>
                      </a:cubicBezTo>
                      <a:cubicBezTo>
                        <a:pt x="94513" y="84003"/>
                        <a:pt x="81876" y="156112"/>
                        <a:pt x="69486" y="228469"/>
                      </a:cubicBezTo>
                      <a:cubicBezTo>
                        <a:pt x="62795" y="267126"/>
                        <a:pt x="56105" y="305782"/>
                        <a:pt x="49662" y="344439"/>
                      </a:cubicBezTo>
                      <a:cubicBezTo>
                        <a:pt x="49166" y="347660"/>
                        <a:pt x="48671" y="350881"/>
                        <a:pt x="49414" y="354103"/>
                      </a:cubicBezTo>
                      <a:lnTo>
                        <a:pt x="52686" y="388742"/>
                      </a:lnTo>
                      <a:lnTo>
                        <a:pt x="42040" y="383271"/>
                      </a:lnTo>
                      <a:lnTo>
                        <a:pt x="40741" y="377891"/>
                      </a:lnTo>
                      <a:cubicBezTo>
                        <a:pt x="40494" y="373927"/>
                        <a:pt x="39254" y="369466"/>
                        <a:pt x="40494" y="365997"/>
                      </a:cubicBezTo>
                      <a:cubicBezTo>
                        <a:pt x="43467" y="356085"/>
                        <a:pt x="38511" y="348899"/>
                        <a:pt x="34051" y="340969"/>
                      </a:cubicBezTo>
                      <a:cubicBezTo>
                        <a:pt x="-29881" y="226982"/>
                        <a:pt x="-1632" y="83507"/>
                        <a:pt x="100708" y="3221"/>
                      </a:cubicBezTo>
                      <a:cubicBezTo>
                        <a:pt x="102443" y="1982"/>
                        <a:pt x="104177" y="991"/>
                        <a:pt x="1059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4" name="Group 191">
                <a:extLst>
                  <a:ext uri="{FF2B5EF4-FFF2-40B4-BE49-F238E27FC236}">
                    <a16:creationId xmlns:a16="http://schemas.microsoft.com/office/drawing/2014/main" xmlns="" id="{3C788BDA-9028-4ACF-82ED-7628E872EB91}"/>
                  </a:ext>
                </a:extLst>
              </p:cNvPr>
              <p:cNvGrpSpPr/>
              <p:nvPr/>
            </p:nvGrpSpPr>
            <p:grpSpPr>
              <a:xfrm rot="19218218">
                <a:off x="8116814" y="4529028"/>
                <a:ext cx="509301" cy="187947"/>
                <a:chOff x="8637381" y="4172403"/>
                <a:chExt cx="393510" cy="145217"/>
              </a:xfrm>
            </p:grpSpPr>
            <p:sp>
              <p:nvSpPr>
                <p:cNvPr id="188" name="Freeform: Shape 192">
                  <a:extLst>
                    <a:ext uri="{FF2B5EF4-FFF2-40B4-BE49-F238E27FC236}">
                      <a16:creationId xmlns:a16="http://schemas.microsoft.com/office/drawing/2014/main" xmlns="" id="{5DFC47CA-1819-49BB-A279-3C7F4ABA148C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: Shape 193">
                  <a:extLst>
                    <a:ext uri="{FF2B5EF4-FFF2-40B4-BE49-F238E27FC236}">
                      <a16:creationId xmlns:a16="http://schemas.microsoft.com/office/drawing/2014/main" xmlns="" id="{7A9D5C12-78A2-4605-A845-29F7CCB03569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" name="Group 194">
                <a:extLst>
                  <a:ext uri="{FF2B5EF4-FFF2-40B4-BE49-F238E27FC236}">
                    <a16:creationId xmlns:a16="http://schemas.microsoft.com/office/drawing/2014/main" xmlns="" id="{EDB73B8A-1728-4F16-B630-84773AE83E25}"/>
                  </a:ext>
                </a:extLst>
              </p:cNvPr>
              <p:cNvGrpSpPr/>
              <p:nvPr/>
            </p:nvGrpSpPr>
            <p:grpSpPr>
              <a:xfrm rot="15668630">
                <a:off x="7662927" y="4680921"/>
                <a:ext cx="509301" cy="187947"/>
                <a:chOff x="8637381" y="4172403"/>
                <a:chExt cx="393510" cy="145217"/>
              </a:xfrm>
            </p:grpSpPr>
            <p:sp>
              <p:nvSpPr>
                <p:cNvPr id="186" name="Freeform: Shape 195">
                  <a:extLst>
                    <a:ext uri="{FF2B5EF4-FFF2-40B4-BE49-F238E27FC236}">
                      <a16:creationId xmlns:a16="http://schemas.microsoft.com/office/drawing/2014/main" xmlns="" id="{97681B14-B0FE-47DF-9BD3-B857815A8171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" name="Freeform: Shape 196">
                  <a:extLst>
                    <a:ext uri="{FF2B5EF4-FFF2-40B4-BE49-F238E27FC236}">
                      <a16:creationId xmlns:a16="http://schemas.microsoft.com/office/drawing/2014/main" xmlns="" id="{9755424C-2228-4442-A726-972BF191D534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2" name="Group 82">
              <a:extLst>
                <a:ext uri="{FF2B5EF4-FFF2-40B4-BE49-F238E27FC236}">
                  <a16:creationId xmlns:a16="http://schemas.microsoft.com/office/drawing/2014/main" xmlns="" id="{6B6400D2-47BE-4008-AB15-5CC45D208D4D}"/>
                </a:ext>
              </a:extLst>
            </p:cNvPr>
            <p:cNvGrpSpPr/>
            <p:nvPr/>
          </p:nvGrpSpPr>
          <p:grpSpPr>
            <a:xfrm>
              <a:off x="7358488" y="5501642"/>
              <a:ext cx="953249" cy="814137"/>
              <a:chOff x="4983204" y="4633559"/>
              <a:chExt cx="2207066" cy="1884979"/>
            </a:xfrm>
          </p:grpSpPr>
          <p:sp>
            <p:nvSpPr>
              <p:cNvPr id="173" name="Freeform: Shape 83">
                <a:extLst>
                  <a:ext uri="{FF2B5EF4-FFF2-40B4-BE49-F238E27FC236}">
                    <a16:creationId xmlns:a16="http://schemas.microsoft.com/office/drawing/2014/main" xmlns="" id="{30459602-753C-43BF-A8A0-ADCB4CA5FDF2}"/>
                  </a:ext>
                </a:extLst>
              </p:cNvPr>
              <p:cNvSpPr/>
              <p:nvPr/>
            </p:nvSpPr>
            <p:spPr>
              <a:xfrm>
                <a:off x="4983204" y="4633716"/>
                <a:ext cx="2207066" cy="1884822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84">
                <a:extLst>
                  <a:ext uri="{FF2B5EF4-FFF2-40B4-BE49-F238E27FC236}">
                    <a16:creationId xmlns:a16="http://schemas.microsoft.com/office/drawing/2014/main" xmlns="" id="{F27D2083-7011-41B5-B108-E4825065BE40}"/>
                  </a:ext>
                </a:extLst>
              </p:cNvPr>
              <p:cNvSpPr/>
              <p:nvPr/>
            </p:nvSpPr>
            <p:spPr>
              <a:xfrm>
                <a:off x="6087451" y="4633559"/>
                <a:ext cx="1100492" cy="1884822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85">
                <a:extLst>
                  <a:ext uri="{FF2B5EF4-FFF2-40B4-BE49-F238E27FC236}">
                    <a16:creationId xmlns:a16="http://schemas.microsoft.com/office/drawing/2014/main" xmlns="" id="{117E81A0-59AE-4F61-9F5B-8A10427FB82B}"/>
                  </a:ext>
                </a:extLst>
              </p:cNvPr>
              <p:cNvSpPr/>
              <p:nvPr/>
            </p:nvSpPr>
            <p:spPr>
              <a:xfrm>
                <a:off x="5221704" y="4967985"/>
                <a:ext cx="1726741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86">
                <a:extLst>
                  <a:ext uri="{FF2B5EF4-FFF2-40B4-BE49-F238E27FC236}">
                    <a16:creationId xmlns:a16="http://schemas.microsoft.com/office/drawing/2014/main" xmlns="" id="{F327B8D0-E1A6-4328-8255-BC979CA867B3}"/>
                  </a:ext>
                </a:extLst>
              </p:cNvPr>
              <p:cNvSpPr/>
              <p:nvPr/>
            </p:nvSpPr>
            <p:spPr>
              <a:xfrm>
                <a:off x="6022956" y="4640820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xmlns="" id="{166A0C03-3775-4EA1-91AF-19CD31D6FDB0}"/>
              </a:ext>
            </a:extLst>
          </p:cNvPr>
          <p:cNvGrpSpPr/>
          <p:nvPr/>
        </p:nvGrpSpPr>
        <p:grpSpPr>
          <a:xfrm>
            <a:off x="5253117" y="4621218"/>
            <a:ext cx="1104510" cy="1694561"/>
            <a:chOff x="5253117" y="4621218"/>
            <a:chExt cx="1104510" cy="1694561"/>
          </a:xfrm>
        </p:grpSpPr>
        <p:grpSp>
          <p:nvGrpSpPr>
            <p:cNvPr id="201" name="Group 168">
              <a:extLst>
                <a:ext uri="{FF2B5EF4-FFF2-40B4-BE49-F238E27FC236}">
                  <a16:creationId xmlns:a16="http://schemas.microsoft.com/office/drawing/2014/main" xmlns="" id="{600DC9A9-8356-4AB1-A956-6DFDF7E9AFC1}"/>
                </a:ext>
              </a:extLst>
            </p:cNvPr>
            <p:cNvGrpSpPr/>
            <p:nvPr/>
          </p:nvGrpSpPr>
          <p:grpSpPr>
            <a:xfrm>
              <a:off x="5253117" y="4621218"/>
              <a:ext cx="1104510" cy="1031011"/>
              <a:chOff x="7309611" y="4544531"/>
              <a:chExt cx="1104510" cy="1031011"/>
            </a:xfrm>
          </p:grpSpPr>
          <p:sp>
            <p:nvSpPr>
              <p:cNvPr id="207" name="Freeform: Shape 157">
                <a:extLst>
                  <a:ext uri="{FF2B5EF4-FFF2-40B4-BE49-F238E27FC236}">
                    <a16:creationId xmlns:a16="http://schemas.microsoft.com/office/drawing/2014/main" xmlns="" id="{312090D5-3FDB-4A6A-9C61-87E5F52EA463}"/>
                  </a:ext>
                </a:extLst>
              </p:cNvPr>
              <p:cNvSpPr/>
              <p:nvPr/>
            </p:nvSpPr>
            <p:spPr>
              <a:xfrm>
                <a:off x="7623414" y="5127082"/>
                <a:ext cx="208810" cy="447159"/>
              </a:xfrm>
              <a:custGeom>
                <a:avLst/>
                <a:gdLst>
                  <a:gd name="connsiteX0" fmla="*/ 5349 w 208810"/>
                  <a:gd name="connsiteY0" fmla="*/ 0 h 447159"/>
                  <a:gd name="connsiteX1" fmla="*/ 17474 w 208810"/>
                  <a:gd name="connsiteY1" fmla="*/ 10445 h 447159"/>
                  <a:gd name="connsiteX2" fmla="*/ 63564 w 208810"/>
                  <a:gd name="connsiteY2" fmla="*/ 34977 h 447159"/>
                  <a:gd name="connsiteX3" fmla="*/ 56243 w 208810"/>
                  <a:gd name="connsiteY3" fmla="*/ 4648 h 447159"/>
                  <a:gd name="connsiteX4" fmla="*/ 66195 w 208810"/>
                  <a:gd name="connsiteY4" fmla="*/ 7847 h 447159"/>
                  <a:gd name="connsiteX5" fmla="*/ 66629 w 208810"/>
                  <a:gd name="connsiteY5" fmla="*/ 7708 h 447159"/>
                  <a:gd name="connsiteX6" fmla="*/ 67777 w 208810"/>
                  <a:gd name="connsiteY6" fmla="*/ 19861 h 447159"/>
                  <a:gd name="connsiteX7" fmla="*/ 87848 w 208810"/>
                  <a:gd name="connsiteY7" fmla="*/ 52075 h 447159"/>
                  <a:gd name="connsiteX8" fmla="*/ 98504 w 208810"/>
                  <a:gd name="connsiteY8" fmla="*/ 49845 h 447159"/>
                  <a:gd name="connsiteX9" fmla="*/ 102964 w 208810"/>
                  <a:gd name="connsiteY9" fmla="*/ 42163 h 447159"/>
                  <a:gd name="connsiteX10" fmla="*/ 109159 w 208810"/>
                  <a:gd name="connsiteY10" fmla="*/ 36712 h 447159"/>
                  <a:gd name="connsiteX11" fmla="*/ 112876 w 208810"/>
                  <a:gd name="connsiteY11" fmla="*/ 43898 h 447159"/>
                  <a:gd name="connsiteX12" fmla="*/ 116097 w 208810"/>
                  <a:gd name="connsiteY12" fmla="*/ 66943 h 447159"/>
                  <a:gd name="connsiteX13" fmla="*/ 125266 w 208810"/>
                  <a:gd name="connsiteY13" fmla="*/ 92962 h 447159"/>
                  <a:gd name="connsiteX14" fmla="*/ 188206 w 208810"/>
                  <a:gd name="connsiteY14" fmla="*/ 228755 h 447159"/>
                  <a:gd name="connsiteX15" fmla="*/ 208278 w 208810"/>
                  <a:gd name="connsiteY15" fmla="*/ 352406 h 447159"/>
                  <a:gd name="connsiteX16" fmla="*/ 206296 w 208810"/>
                  <a:gd name="connsiteY16" fmla="*/ 435170 h 447159"/>
                  <a:gd name="connsiteX17" fmla="*/ 203818 w 208810"/>
                  <a:gd name="connsiteY17" fmla="*/ 444339 h 447159"/>
                  <a:gd name="connsiteX18" fmla="*/ 201587 w 208810"/>
                  <a:gd name="connsiteY18" fmla="*/ 446073 h 447159"/>
                  <a:gd name="connsiteX19" fmla="*/ 177799 w 208810"/>
                  <a:gd name="connsiteY19" fmla="*/ 445825 h 447159"/>
                  <a:gd name="connsiteX20" fmla="*/ 176808 w 208810"/>
                  <a:gd name="connsiteY20" fmla="*/ 444834 h 447159"/>
                  <a:gd name="connsiteX21" fmla="*/ 180029 w 208810"/>
                  <a:gd name="connsiteY21" fmla="*/ 358105 h 447159"/>
                  <a:gd name="connsiteX22" fmla="*/ 174825 w 208810"/>
                  <a:gd name="connsiteY22" fmla="*/ 302102 h 447159"/>
                  <a:gd name="connsiteX23" fmla="*/ 169126 w 208810"/>
                  <a:gd name="connsiteY23" fmla="*/ 289961 h 447159"/>
                  <a:gd name="connsiteX24" fmla="*/ 157480 w 208810"/>
                  <a:gd name="connsiteY24" fmla="*/ 271376 h 447159"/>
                  <a:gd name="connsiteX25" fmla="*/ 169126 w 208810"/>
                  <a:gd name="connsiteY25" fmla="*/ 273854 h 447159"/>
                  <a:gd name="connsiteX26" fmla="*/ 157231 w 208810"/>
                  <a:gd name="connsiteY26" fmla="*/ 227516 h 447159"/>
                  <a:gd name="connsiteX27" fmla="*/ 150789 w 208810"/>
                  <a:gd name="connsiteY27" fmla="*/ 223056 h 447159"/>
                  <a:gd name="connsiteX28" fmla="*/ 107177 w 208810"/>
                  <a:gd name="connsiteY28" fmla="*/ 209674 h 447159"/>
                  <a:gd name="connsiteX29" fmla="*/ 106813 w 208810"/>
                  <a:gd name="connsiteY29" fmla="*/ 209596 h 447159"/>
                  <a:gd name="connsiteX30" fmla="*/ 107614 w 208810"/>
                  <a:gd name="connsiteY30" fmla="*/ 202003 h 447159"/>
                  <a:gd name="connsiteX31" fmla="*/ 106874 w 208810"/>
                  <a:gd name="connsiteY31" fmla="*/ 199234 h 447159"/>
                  <a:gd name="connsiteX32" fmla="*/ 115601 w 208810"/>
                  <a:gd name="connsiteY32" fmla="*/ 204470 h 447159"/>
                  <a:gd name="connsiteX33" fmla="*/ 153514 w 208810"/>
                  <a:gd name="connsiteY33" fmla="*/ 216860 h 447159"/>
                  <a:gd name="connsiteX34" fmla="*/ 125018 w 208810"/>
                  <a:gd name="connsiteY34" fmla="*/ 147477 h 447159"/>
                  <a:gd name="connsiteX35" fmla="*/ 36802 w 208810"/>
                  <a:gd name="connsiteY35" fmla="*/ 50588 h 447159"/>
                  <a:gd name="connsiteX36" fmla="*/ 31846 w 208810"/>
                  <a:gd name="connsiteY36" fmla="*/ 33490 h 447159"/>
                  <a:gd name="connsiteX37" fmla="*/ 29864 w 208810"/>
                  <a:gd name="connsiteY37" fmla="*/ 26552 h 447159"/>
                  <a:gd name="connsiteX38" fmla="*/ 0 w 208810"/>
                  <a:gd name="connsiteY38" fmla="*/ 7414 h 447159"/>
                  <a:gd name="connsiteX39" fmla="*/ 5322 w 208810"/>
                  <a:gd name="connsiteY39" fmla="*/ 100 h 44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08810" h="447159">
                    <a:moveTo>
                      <a:pt x="5349" y="0"/>
                    </a:moveTo>
                    <a:lnTo>
                      <a:pt x="17474" y="10445"/>
                    </a:lnTo>
                    <a:cubicBezTo>
                      <a:pt x="32094" y="19614"/>
                      <a:pt x="47705" y="26552"/>
                      <a:pt x="63564" y="34977"/>
                    </a:cubicBezTo>
                    <a:lnTo>
                      <a:pt x="56243" y="4648"/>
                    </a:lnTo>
                    <a:lnTo>
                      <a:pt x="66195" y="7847"/>
                    </a:lnTo>
                    <a:lnTo>
                      <a:pt x="66629" y="7708"/>
                    </a:lnTo>
                    <a:lnTo>
                      <a:pt x="67777" y="19861"/>
                    </a:lnTo>
                    <a:cubicBezTo>
                      <a:pt x="71494" y="32499"/>
                      <a:pt x="77193" y="43649"/>
                      <a:pt x="87848" y="52075"/>
                    </a:cubicBezTo>
                    <a:cubicBezTo>
                      <a:pt x="92557" y="55792"/>
                      <a:pt x="95778" y="55792"/>
                      <a:pt x="98504" y="49845"/>
                    </a:cubicBezTo>
                    <a:cubicBezTo>
                      <a:pt x="99743" y="47119"/>
                      <a:pt x="101229" y="44641"/>
                      <a:pt x="102964" y="42163"/>
                    </a:cubicBezTo>
                    <a:cubicBezTo>
                      <a:pt x="104698" y="39933"/>
                      <a:pt x="105690" y="36216"/>
                      <a:pt x="109159" y="36712"/>
                    </a:cubicBezTo>
                    <a:cubicBezTo>
                      <a:pt x="112876" y="37207"/>
                      <a:pt x="112381" y="41172"/>
                      <a:pt x="112876" y="43898"/>
                    </a:cubicBezTo>
                    <a:cubicBezTo>
                      <a:pt x="114115" y="51579"/>
                      <a:pt x="115354" y="59261"/>
                      <a:pt x="116097" y="66943"/>
                    </a:cubicBezTo>
                    <a:cubicBezTo>
                      <a:pt x="116841" y="76359"/>
                      <a:pt x="119319" y="85032"/>
                      <a:pt x="125266" y="92962"/>
                    </a:cubicBezTo>
                    <a:cubicBezTo>
                      <a:pt x="155497" y="133848"/>
                      <a:pt x="174825" y="180186"/>
                      <a:pt x="188206" y="228755"/>
                    </a:cubicBezTo>
                    <a:cubicBezTo>
                      <a:pt x="199357" y="269146"/>
                      <a:pt x="206791" y="310280"/>
                      <a:pt x="208278" y="352406"/>
                    </a:cubicBezTo>
                    <a:cubicBezTo>
                      <a:pt x="209269" y="380159"/>
                      <a:pt x="209022" y="407665"/>
                      <a:pt x="206296" y="435170"/>
                    </a:cubicBezTo>
                    <a:cubicBezTo>
                      <a:pt x="206048" y="438391"/>
                      <a:pt x="205800" y="441613"/>
                      <a:pt x="203818" y="444339"/>
                    </a:cubicBezTo>
                    <a:cubicBezTo>
                      <a:pt x="203322" y="445082"/>
                      <a:pt x="202579" y="445578"/>
                      <a:pt x="201587" y="446073"/>
                    </a:cubicBezTo>
                    <a:cubicBezTo>
                      <a:pt x="193658" y="447312"/>
                      <a:pt x="185728" y="447808"/>
                      <a:pt x="177799" y="445825"/>
                    </a:cubicBezTo>
                    <a:cubicBezTo>
                      <a:pt x="177551" y="445578"/>
                      <a:pt x="177055" y="445082"/>
                      <a:pt x="176808" y="444834"/>
                    </a:cubicBezTo>
                    <a:cubicBezTo>
                      <a:pt x="180029" y="416090"/>
                      <a:pt x="181268" y="387097"/>
                      <a:pt x="180029" y="358105"/>
                    </a:cubicBezTo>
                    <a:cubicBezTo>
                      <a:pt x="179286" y="339272"/>
                      <a:pt x="177055" y="320688"/>
                      <a:pt x="174825" y="302102"/>
                    </a:cubicBezTo>
                    <a:cubicBezTo>
                      <a:pt x="174082" y="297395"/>
                      <a:pt x="171356" y="293678"/>
                      <a:pt x="169126" y="289961"/>
                    </a:cubicBezTo>
                    <a:cubicBezTo>
                      <a:pt x="165409" y="283766"/>
                      <a:pt x="161444" y="277571"/>
                      <a:pt x="157480" y="271376"/>
                    </a:cubicBezTo>
                    <a:cubicBezTo>
                      <a:pt x="161692" y="270384"/>
                      <a:pt x="164666" y="273854"/>
                      <a:pt x="169126" y="273854"/>
                    </a:cubicBezTo>
                    <a:cubicBezTo>
                      <a:pt x="166400" y="257995"/>
                      <a:pt x="162188" y="242631"/>
                      <a:pt x="157231" y="227516"/>
                    </a:cubicBezTo>
                    <a:cubicBezTo>
                      <a:pt x="156240" y="224790"/>
                      <a:pt x="153267" y="224047"/>
                      <a:pt x="150789" y="223056"/>
                    </a:cubicBezTo>
                    <a:cubicBezTo>
                      <a:pt x="137160" y="216117"/>
                      <a:pt x="122292" y="212152"/>
                      <a:pt x="107177" y="209674"/>
                    </a:cubicBezTo>
                    <a:lnTo>
                      <a:pt x="106813" y="209596"/>
                    </a:lnTo>
                    <a:lnTo>
                      <a:pt x="107614" y="202003"/>
                    </a:lnTo>
                    <a:lnTo>
                      <a:pt x="106874" y="199234"/>
                    </a:lnTo>
                    <a:lnTo>
                      <a:pt x="115601" y="204470"/>
                    </a:lnTo>
                    <a:cubicBezTo>
                      <a:pt x="128239" y="206453"/>
                      <a:pt x="140382" y="210665"/>
                      <a:pt x="153514" y="216860"/>
                    </a:cubicBezTo>
                    <a:cubicBezTo>
                      <a:pt x="145585" y="191833"/>
                      <a:pt x="136416" y="169283"/>
                      <a:pt x="125018" y="147477"/>
                    </a:cubicBezTo>
                    <a:cubicBezTo>
                      <a:pt x="103955" y="107582"/>
                      <a:pt x="76945" y="73138"/>
                      <a:pt x="36802" y="50588"/>
                    </a:cubicBezTo>
                    <a:cubicBezTo>
                      <a:pt x="29616" y="46375"/>
                      <a:pt x="28129" y="41172"/>
                      <a:pt x="31846" y="33490"/>
                    </a:cubicBezTo>
                    <a:cubicBezTo>
                      <a:pt x="33829" y="29525"/>
                      <a:pt x="32094" y="28534"/>
                      <a:pt x="29864" y="26552"/>
                    </a:cubicBezTo>
                    <a:lnTo>
                      <a:pt x="0" y="7414"/>
                    </a:lnTo>
                    <a:lnTo>
                      <a:pt x="5322" y="100"/>
                    </a:ln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: Shape 151">
                <a:extLst>
                  <a:ext uri="{FF2B5EF4-FFF2-40B4-BE49-F238E27FC236}">
                    <a16:creationId xmlns:a16="http://schemas.microsoft.com/office/drawing/2014/main" xmlns="" id="{8F84946A-9432-4EC5-A675-53E83BB0CC6A}"/>
                  </a:ext>
                </a:extLst>
              </p:cNvPr>
              <p:cNvSpPr/>
              <p:nvPr/>
            </p:nvSpPr>
            <p:spPr>
              <a:xfrm>
                <a:off x="7832186" y="4882689"/>
                <a:ext cx="282666" cy="692853"/>
              </a:xfrm>
              <a:custGeom>
                <a:avLst/>
                <a:gdLst>
                  <a:gd name="connsiteX0" fmla="*/ 206792 w 282666"/>
                  <a:gd name="connsiteY0" fmla="*/ 0 h 692853"/>
                  <a:gd name="connsiteX1" fmla="*/ 214100 w 282666"/>
                  <a:gd name="connsiteY1" fmla="*/ 38262 h 692853"/>
                  <a:gd name="connsiteX2" fmla="*/ 221286 w 282666"/>
                  <a:gd name="connsiteY2" fmla="*/ 64776 h 692853"/>
                  <a:gd name="connsiteX3" fmla="*/ 241853 w 282666"/>
                  <a:gd name="connsiteY3" fmla="*/ 38510 h 692853"/>
                  <a:gd name="connsiteX4" fmla="*/ 259695 w 282666"/>
                  <a:gd name="connsiteY4" fmla="*/ 15713 h 692853"/>
                  <a:gd name="connsiteX5" fmla="*/ 275802 w 282666"/>
                  <a:gd name="connsiteY5" fmla="*/ 11747 h 692853"/>
                  <a:gd name="connsiteX6" fmla="*/ 281253 w 282666"/>
                  <a:gd name="connsiteY6" fmla="*/ 30085 h 692853"/>
                  <a:gd name="connsiteX7" fmla="*/ 276793 w 282666"/>
                  <a:gd name="connsiteY7" fmla="*/ 36775 h 692853"/>
                  <a:gd name="connsiteX8" fmla="*/ 209640 w 282666"/>
                  <a:gd name="connsiteY8" fmla="*/ 124248 h 692853"/>
                  <a:gd name="connsiteX9" fmla="*/ 204931 w 282666"/>
                  <a:gd name="connsiteY9" fmla="*/ 130938 h 692853"/>
                  <a:gd name="connsiteX10" fmla="*/ 213852 w 282666"/>
                  <a:gd name="connsiteY10" fmla="*/ 129451 h 692853"/>
                  <a:gd name="connsiteX11" fmla="*/ 272085 w 282666"/>
                  <a:gd name="connsiteY11" fmla="*/ 118548 h 692853"/>
                  <a:gd name="connsiteX12" fmla="*/ 272419 w 282666"/>
                  <a:gd name="connsiteY12" fmla="*/ 118355 h 692853"/>
                  <a:gd name="connsiteX13" fmla="*/ 272495 w 282666"/>
                  <a:gd name="connsiteY13" fmla="*/ 127946 h 692853"/>
                  <a:gd name="connsiteX14" fmla="*/ 271156 w 282666"/>
                  <a:gd name="connsiteY14" fmla="*/ 128336 h 692853"/>
                  <a:gd name="connsiteX15" fmla="*/ 258456 w 282666"/>
                  <a:gd name="connsiteY15" fmla="*/ 128956 h 692853"/>
                  <a:gd name="connsiteX16" fmla="*/ 202949 w 282666"/>
                  <a:gd name="connsiteY16" fmla="*/ 142337 h 692853"/>
                  <a:gd name="connsiteX17" fmla="*/ 197250 w 282666"/>
                  <a:gd name="connsiteY17" fmla="*/ 146549 h 692853"/>
                  <a:gd name="connsiteX18" fmla="*/ 149920 w 282666"/>
                  <a:gd name="connsiteY18" fmla="*/ 215685 h 692853"/>
                  <a:gd name="connsiteX19" fmla="*/ 193781 w 282666"/>
                  <a:gd name="connsiteY19" fmla="*/ 209242 h 692853"/>
                  <a:gd name="connsiteX20" fmla="*/ 198173 w 282666"/>
                  <a:gd name="connsiteY20" fmla="*/ 207216 h 692853"/>
                  <a:gd name="connsiteX21" fmla="*/ 190778 w 282666"/>
                  <a:gd name="connsiteY21" fmla="*/ 217389 h 692853"/>
                  <a:gd name="connsiteX22" fmla="*/ 180400 w 282666"/>
                  <a:gd name="connsiteY22" fmla="*/ 218163 h 692853"/>
                  <a:gd name="connsiteX23" fmla="*/ 142982 w 282666"/>
                  <a:gd name="connsiteY23" fmla="*/ 227331 h 692853"/>
                  <a:gd name="connsiteX24" fmla="*/ 136787 w 282666"/>
                  <a:gd name="connsiteY24" fmla="*/ 233031 h 692853"/>
                  <a:gd name="connsiteX25" fmla="*/ 58236 w 282666"/>
                  <a:gd name="connsiteY25" fmla="*/ 398064 h 692853"/>
                  <a:gd name="connsiteX26" fmla="*/ 64926 w 282666"/>
                  <a:gd name="connsiteY26" fmla="*/ 407232 h 692853"/>
                  <a:gd name="connsiteX27" fmla="*/ 79298 w 282666"/>
                  <a:gd name="connsiteY27" fmla="*/ 407728 h 692853"/>
                  <a:gd name="connsiteX28" fmla="*/ 81033 w 282666"/>
                  <a:gd name="connsiteY28" fmla="*/ 408471 h 692853"/>
                  <a:gd name="connsiteX29" fmla="*/ 53032 w 282666"/>
                  <a:gd name="connsiteY29" fmla="*/ 428543 h 692853"/>
                  <a:gd name="connsiteX30" fmla="*/ 46589 w 282666"/>
                  <a:gd name="connsiteY30" fmla="*/ 437216 h 692853"/>
                  <a:gd name="connsiteX31" fmla="*/ 29491 w 282666"/>
                  <a:gd name="connsiteY31" fmla="*/ 588868 h 692853"/>
                  <a:gd name="connsiteX32" fmla="*/ 30235 w 282666"/>
                  <a:gd name="connsiteY32" fmla="*/ 591098 h 692853"/>
                  <a:gd name="connsiteX33" fmla="*/ 50058 w 282666"/>
                  <a:gd name="connsiteY33" fmla="*/ 579204 h 692853"/>
                  <a:gd name="connsiteX34" fmla="*/ 32960 w 282666"/>
                  <a:gd name="connsiteY34" fmla="*/ 623560 h 692853"/>
                  <a:gd name="connsiteX35" fmla="*/ 29739 w 282666"/>
                  <a:gd name="connsiteY35" fmla="*/ 642392 h 692853"/>
                  <a:gd name="connsiteX36" fmla="*/ 30482 w 282666"/>
                  <a:gd name="connsiteY36" fmla="*/ 687491 h 692853"/>
                  <a:gd name="connsiteX37" fmla="*/ 24783 w 282666"/>
                  <a:gd name="connsiteY37" fmla="*/ 692448 h 692853"/>
                  <a:gd name="connsiteX38" fmla="*/ 5703 w 282666"/>
                  <a:gd name="connsiteY38" fmla="*/ 691951 h 692853"/>
                  <a:gd name="connsiteX39" fmla="*/ 3472 w 282666"/>
                  <a:gd name="connsiteY39" fmla="*/ 690465 h 692853"/>
                  <a:gd name="connsiteX40" fmla="*/ 1985 w 282666"/>
                  <a:gd name="connsiteY40" fmla="*/ 684270 h 692853"/>
                  <a:gd name="connsiteX41" fmla="*/ 251 w 282666"/>
                  <a:gd name="connsiteY41" fmla="*/ 574000 h 692853"/>
                  <a:gd name="connsiteX42" fmla="*/ 30730 w 282666"/>
                  <a:gd name="connsiteY42" fmla="*/ 391869 h 692853"/>
                  <a:gd name="connsiteX43" fmla="*/ 80785 w 282666"/>
                  <a:gd name="connsiteY43" fmla="*/ 274909 h 692853"/>
                  <a:gd name="connsiteX44" fmla="*/ 82767 w 282666"/>
                  <a:gd name="connsiteY44" fmla="*/ 255580 h 692853"/>
                  <a:gd name="connsiteX45" fmla="*/ 75086 w 282666"/>
                  <a:gd name="connsiteY45" fmla="*/ 219402 h 692853"/>
                  <a:gd name="connsiteX46" fmla="*/ 71618 w 282666"/>
                  <a:gd name="connsiteY46" fmla="*/ 212979 h 692853"/>
                  <a:gd name="connsiteX47" fmla="*/ 81385 w 282666"/>
                  <a:gd name="connsiteY47" fmla="*/ 206730 h 692853"/>
                  <a:gd name="connsiteX48" fmla="*/ 85741 w 282666"/>
                  <a:gd name="connsiteY48" fmla="*/ 221632 h 692853"/>
                  <a:gd name="connsiteX49" fmla="*/ 92184 w 282666"/>
                  <a:gd name="connsiteY49" fmla="*/ 251616 h 692853"/>
                  <a:gd name="connsiteX50" fmla="*/ 108538 w 282666"/>
                  <a:gd name="connsiteY50" fmla="*/ 224110 h 692853"/>
                  <a:gd name="connsiteX51" fmla="*/ 206914 w 282666"/>
                  <a:gd name="connsiteY51" fmla="*/ 82618 h 692853"/>
                  <a:gd name="connsiteX52" fmla="*/ 211374 w 282666"/>
                  <a:gd name="connsiteY52" fmla="*/ 60316 h 692853"/>
                  <a:gd name="connsiteX53" fmla="*/ 200967 w 282666"/>
                  <a:gd name="connsiteY53" fmla="*/ 13978 h 692853"/>
                  <a:gd name="connsiteX54" fmla="*/ 197889 w 282666"/>
                  <a:gd name="connsiteY54" fmla="*/ 2268 h 69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82666" h="692853">
                    <a:moveTo>
                      <a:pt x="206792" y="0"/>
                    </a:moveTo>
                    <a:lnTo>
                      <a:pt x="214100" y="38262"/>
                    </a:lnTo>
                    <a:cubicBezTo>
                      <a:pt x="216826" y="46687"/>
                      <a:pt x="218808" y="55360"/>
                      <a:pt x="221286" y="64776"/>
                    </a:cubicBezTo>
                    <a:cubicBezTo>
                      <a:pt x="228472" y="55608"/>
                      <a:pt x="235163" y="46935"/>
                      <a:pt x="241853" y="38510"/>
                    </a:cubicBezTo>
                    <a:cubicBezTo>
                      <a:pt x="247801" y="30828"/>
                      <a:pt x="253747" y="23394"/>
                      <a:pt x="259695" y="15713"/>
                    </a:cubicBezTo>
                    <a:cubicBezTo>
                      <a:pt x="263907" y="10013"/>
                      <a:pt x="269111" y="7783"/>
                      <a:pt x="275802" y="11747"/>
                    </a:cubicBezTo>
                    <a:cubicBezTo>
                      <a:pt x="281997" y="15464"/>
                      <a:pt x="284474" y="23642"/>
                      <a:pt x="281253" y="30085"/>
                    </a:cubicBezTo>
                    <a:cubicBezTo>
                      <a:pt x="280014" y="32562"/>
                      <a:pt x="278280" y="34545"/>
                      <a:pt x="276793" y="36775"/>
                    </a:cubicBezTo>
                    <a:cubicBezTo>
                      <a:pt x="254491" y="66015"/>
                      <a:pt x="231941" y="95255"/>
                      <a:pt x="209640" y="124248"/>
                    </a:cubicBezTo>
                    <a:cubicBezTo>
                      <a:pt x="207905" y="126478"/>
                      <a:pt x="206666" y="128460"/>
                      <a:pt x="204931" y="130938"/>
                    </a:cubicBezTo>
                    <a:cubicBezTo>
                      <a:pt x="208401" y="131929"/>
                      <a:pt x="211126" y="130443"/>
                      <a:pt x="213852" y="129451"/>
                    </a:cubicBezTo>
                    <a:cubicBezTo>
                      <a:pt x="232685" y="122265"/>
                      <a:pt x="252261" y="119787"/>
                      <a:pt x="272085" y="118548"/>
                    </a:cubicBezTo>
                    <a:lnTo>
                      <a:pt x="272419" y="118355"/>
                    </a:lnTo>
                    <a:lnTo>
                      <a:pt x="272495" y="127946"/>
                    </a:lnTo>
                    <a:lnTo>
                      <a:pt x="271156" y="128336"/>
                    </a:lnTo>
                    <a:cubicBezTo>
                      <a:pt x="266881" y="128708"/>
                      <a:pt x="262545" y="128584"/>
                      <a:pt x="258456" y="128956"/>
                    </a:cubicBezTo>
                    <a:cubicBezTo>
                      <a:pt x="239128" y="130443"/>
                      <a:pt x="221286" y="137133"/>
                      <a:pt x="202949" y="142337"/>
                    </a:cubicBezTo>
                    <a:cubicBezTo>
                      <a:pt x="200471" y="143080"/>
                      <a:pt x="198736" y="144567"/>
                      <a:pt x="197250" y="146549"/>
                    </a:cubicBezTo>
                    <a:cubicBezTo>
                      <a:pt x="180895" y="168851"/>
                      <a:pt x="165036" y="191400"/>
                      <a:pt x="149920" y="215685"/>
                    </a:cubicBezTo>
                    <a:cubicBezTo>
                      <a:pt x="165036" y="211472"/>
                      <a:pt x="178913" y="207755"/>
                      <a:pt x="193781" y="209242"/>
                    </a:cubicBezTo>
                    <a:lnTo>
                      <a:pt x="198173" y="207216"/>
                    </a:lnTo>
                    <a:lnTo>
                      <a:pt x="190778" y="217389"/>
                    </a:lnTo>
                    <a:lnTo>
                      <a:pt x="180400" y="218163"/>
                    </a:lnTo>
                    <a:cubicBezTo>
                      <a:pt x="167514" y="219898"/>
                      <a:pt x="155124" y="223367"/>
                      <a:pt x="142982" y="227331"/>
                    </a:cubicBezTo>
                    <a:cubicBezTo>
                      <a:pt x="139761" y="228322"/>
                      <a:pt x="138274" y="230553"/>
                      <a:pt x="136787" y="233031"/>
                    </a:cubicBezTo>
                    <a:cubicBezTo>
                      <a:pt x="104821" y="285316"/>
                      <a:pt x="77316" y="339831"/>
                      <a:pt x="58236" y="398064"/>
                    </a:cubicBezTo>
                    <a:cubicBezTo>
                      <a:pt x="55262" y="406985"/>
                      <a:pt x="55262" y="406985"/>
                      <a:pt x="64926" y="407232"/>
                    </a:cubicBezTo>
                    <a:cubicBezTo>
                      <a:pt x="69634" y="407480"/>
                      <a:pt x="74590" y="407480"/>
                      <a:pt x="79298" y="407728"/>
                    </a:cubicBezTo>
                    <a:cubicBezTo>
                      <a:pt x="79546" y="407728"/>
                      <a:pt x="79794" y="407976"/>
                      <a:pt x="81033" y="408471"/>
                    </a:cubicBezTo>
                    <a:cubicBezTo>
                      <a:pt x="71369" y="415410"/>
                      <a:pt x="62200" y="422100"/>
                      <a:pt x="53032" y="428543"/>
                    </a:cubicBezTo>
                    <a:cubicBezTo>
                      <a:pt x="49810" y="430773"/>
                      <a:pt x="47580" y="433251"/>
                      <a:pt x="46589" y="437216"/>
                    </a:cubicBezTo>
                    <a:cubicBezTo>
                      <a:pt x="34447" y="487023"/>
                      <a:pt x="29243" y="537574"/>
                      <a:pt x="29491" y="588868"/>
                    </a:cubicBezTo>
                    <a:cubicBezTo>
                      <a:pt x="29491" y="589364"/>
                      <a:pt x="29739" y="589859"/>
                      <a:pt x="30235" y="591098"/>
                    </a:cubicBezTo>
                    <a:cubicBezTo>
                      <a:pt x="36429" y="587381"/>
                      <a:pt x="42376" y="583912"/>
                      <a:pt x="50058" y="579204"/>
                    </a:cubicBezTo>
                    <a:cubicBezTo>
                      <a:pt x="43863" y="595310"/>
                      <a:pt x="38659" y="609435"/>
                      <a:pt x="32960" y="623560"/>
                    </a:cubicBezTo>
                    <a:cubicBezTo>
                      <a:pt x="30482" y="629755"/>
                      <a:pt x="29491" y="635702"/>
                      <a:pt x="29739" y="642392"/>
                    </a:cubicBezTo>
                    <a:cubicBezTo>
                      <a:pt x="30235" y="657508"/>
                      <a:pt x="30235" y="672376"/>
                      <a:pt x="30482" y="687491"/>
                    </a:cubicBezTo>
                    <a:cubicBezTo>
                      <a:pt x="30730" y="691704"/>
                      <a:pt x="27509" y="692200"/>
                      <a:pt x="24783" y="692448"/>
                    </a:cubicBezTo>
                    <a:cubicBezTo>
                      <a:pt x="18340" y="692695"/>
                      <a:pt x="12145" y="693439"/>
                      <a:pt x="5703" y="691951"/>
                    </a:cubicBezTo>
                    <a:cubicBezTo>
                      <a:pt x="4959" y="691704"/>
                      <a:pt x="4216" y="691208"/>
                      <a:pt x="3472" y="690465"/>
                    </a:cubicBezTo>
                    <a:cubicBezTo>
                      <a:pt x="2233" y="688483"/>
                      <a:pt x="1985" y="686500"/>
                      <a:pt x="1985" y="684270"/>
                    </a:cubicBezTo>
                    <a:cubicBezTo>
                      <a:pt x="1490" y="647596"/>
                      <a:pt x="-740" y="610674"/>
                      <a:pt x="251" y="574000"/>
                    </a:cubicBezTo>
                    <a:cubicBezTo>
                      <a:pt x="2233" y="512051"/>
                      <a:pt x="11154" y="451093"/>
                      <a:pt x="30730" y="391869"/>
                    </a:cubicBezTo>
                    <a:cubicBezTo>
                      <a:pt x="44111" y="351478"/>
                      <a:pt x="60961" y="312574"/>
                      <a:pt x="80785" y="274909"/>
                    </a:cubicBezTo>
                    <a:cubicBezTo>
                      <a:pt x="84254" y="268466"/>
                      <a:pt x="84998" y="262519"/>
                      <a:pt x="82767" y="255580"/>
                    </a:cubicBezTo>
                    <a:cubicBezTo>
                      <a:pt x="79051" y="243686"/>
                      <a:pt x="76572" y="231544"/>
                      <a:pt x="75086" y="219402"/>
                    </a:cubicBezTo>
                    <a:lnTo>
                      <a:pt x="71618" y="212979"/>
                    </a:lnTo>
                    <a:lnTo>
                      <a:pt x="81385" y="206730"/>
                    </a:lnTo>
                    <a:lnTo>
                      <a:pt x="85741" y="221632"/>
                    </a:lnTo>
                    <a:cubicBezTo>
                      <a:pt x="87228" y="231544"/>
                      <a:pt x="89458" y="241208"/>
                      <a:pt x="92184" y="251616"/>
                    </a:cubicBezTo>
                    <a:cubicBezTo>
                      <a:pt x="98626" y="242447"/>
                      <a:pt x="103087" y="233031"/>
                      <a:pt x="108538" y="224110"/>
                    </a:cubicBezTo>
                    <a:cubicBezTo>
                      <a:pt x="138274" y="174798"/>
                      <a:pt x="171727" y="127965"/>
                      <a:pt x="206914" y="82618"/>
                    </a:cubicBezTo>
                    <a:cubicBezTo>
                      <a:pt x="212365" y="75432"/>
                      <a:pt x="213605" y="68493"/>
                      <a:pt x="211374" y="60316"/>
                    </a:cubicBezTo>
                    <a:cubicBezTo>
                      <a:pt x="207162" y="44952"/>
                      <a:pt x="200967" y="29837"/>
                      <a:pt x="200967" y="13978"/>
                    </a:cubicBezTo>
                    <a:lnTo>
                      <a:pt x="197889" y="2268"/>
                    </a:ln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209" name="Group 138">
                <a:extLst>
                  <a:ext uri="{FF2B5EF4-FFF2-40B4-BE49-F238E27FC236}">
                    <a16:creationId xmlns:a16="http://schemas.microsoft.com/office/drawing/2014/main" xmlns="" id="{1CEFDB55-AA62-4ED6-8588-0A9C4C69CD4A}"/>
                  </a:ext>
                </a:extLst>
              </p:cNvPr>
              <p:cNvGrpSpPr/>
              <p:nvPr/>
            </p:nvGrpSpPr>
            <p:grpSpPr>
              <a:xfrm>
                <a:off x="8020611" y="5021033"/>
                <a:ext cx="393510" cy="145217"/>
                <a:chOff x="8637381" y="4172403"/>
                <a:chExt cx="393510" cy="145217"/>
              </a:xfrm>
            </p:grpSpPr>
            <p:sp>
              <p:nvSpPr>
                <p:cNvPr id="219" name="Freeform: Shape 137">
                  <a:extLst>
                    <a:ext uri="{FF2B5EF4-FFF2-40B4-BE49-F238E27FC236}">
                      <a16:creationId xmlns:a16="http://schemas.microsoft.com/office/drawing/2014/main" xmlns="" id="{D44E90A9-B1CF-4D6B-AEEF-48079C419F7D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" name="Freeform: Shape 134">
                  <a:extLst>
                    <a:ext uri="{FF2B5EF4-FFF2-40B4-BE49-F238E27FC236}">
                      <a16:creationId xmlns:a16="http://schemas.microsoft.com/office/drawing/2014/main" xmlns="" id="{6A48EFCB-E4F6-486F-AA28-FAA156FEB544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0" name="Group 158">
                <a:extLst>
                  <a:ext uri="{FF2B5EF4-FFF2-40B4-BE49-F238E27FC236}">
                    <a16:creationId xmlns:a16="http://schemas.microsoft.com/office/drawing/2014/main" xmlns="" id="{4683A692-651F-4C11-9F08-A8D79EE60C2D}"/>
                  </a:ext>
                </a:extLst>
              </p:cNvPr>
              <p:cNvGrpSpPr/>
              <p:nvPr/>
            </p:nvGrpSpPr>
            <p:grpSpPr>
              <a:xfrm>
                <a:off x="7639492" y="4771415"/>
                <a:ext cx="149429" cy="394835"/>
                <a:chOff x="7639492" y="4748236"/>
                <a:chExt cx="147703" cy="390274"/>
              </a:xfrm>
            </p:grpSpPr>
            <p:sp>
              <p:nvSpPr>
                <p:cNvPr id="217" name="Freeform: Shape 95">
                  <a:extLst>
                    <a:ext uri="{FF2B5EF4-FFF2-40B4-BE49-F238E27FC236}">
                      <a16:creationId xmlns:a16="http://schemas.microsoft.com/office/drawing/2014/main" xmlns="" id="{A7E985B6-C888-47AD-95D4-1DECE8CC84AF}"/>
                    </a:ext>
                  </a:extLst>
                </p:cNvPr>
                <p:cNvSpPr/>
                <p:nvPr/>
              </p:nvSpPr>
              <p:spPr>
                <a:xfrm>
                  <a:off x="7683120" y="4748236"/>
                  <a:ext cx="104075" cy="354351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8" name="Freeform: Shape 155">
                  <a:extLst>
                    <a:ext uri="{FF2B5EF4-FFF2-40B4-BE49-F238E27FC236}">
                      <a16:creationId xmlns:a16="http://schemas.microsoft.com/office/drawing/2014/main" xmlns="" id="{F8CD1CC5-33FE-4A7E-9B38-89CC94BF8163}"/>
                    </a:ext>
                  </a:extLst>
                </p:cNvPr>
                <p:cNvSpPr/>
                <p:nvPr/>
              </p:nvSpPr>
              <p:spPr>
                <a:xfrm>
                  <a:off x="7639492" y="4749768"/>
                  <a:ext cx="107522" cy="388742"/>
                </a:xfrm>
                <a:custGeom>
                  <a:avLst/>
                  <a:gdLst>
                    <a:gd name="connsiteX0" fmla="*/ 105912 w 107522"/>
                    <a:gd name="connsiteY0" fmla="*/ 0 h 388742"/>
                    <a:gd name="connsiteX1" fmla="*/ 106903 w 107522"/>
                    <a:gd name="connsiteY1" fmla="*/ 11647 h 388742"/>
                    <a:gd name="connsiteX2" fmla="*/ 69486 w 107522"/>
                    <a:gd name="connsiteY2" fmla="*/ 228469 h 388742"/>
                    <a:gd name="connsiteX3" fmla="*/ 49662 w 107522"/>
                    <a:gd name="connsiteY3" fmla="*/ 344439 h 388742"/>
                    <a:gd name="connsiteX4" fmla="*/ 49414 w 107522"/>
                    <a:gd name="connsiteY4" fmla="*/ 354103 h 388742"/>
                    <a:gd name="connsiteX5" fmla="*/ 52686 w 107522"/>
                    <a:gd name="connsiteY5" fmla="*/ 388742 h 388742"/>
                    <a:gd name="connsiteX6" fmla="*/ 42040 w 107522"/>
                    <a:gd name="connsiteY6" fmla="*/ 383271 h 388742"/>
                    <a:gd name="connsiteX7" fmla="*/ 40741 w 107522"/>
                    <a:gd name="connsiteY7" fmla="*/ 377891 h 388742"/>
                    <a:gd name="connsiteX8" fmla="*/ 40494 w 107522"/>
                    <a:gd name="connsiteY8" fmla="*/ 365997 h 388742"/>
                    <a:gd name="connsiteX9" fmla="*/ 34051 w 107522"/>
                    <a:gd name="connsiteY9" fmla="*/ 340969 h 388742"/>
                    <a:gd name="connsiteX10" fmla="*/ 100708 w 107522"/>
                    <a:gd name="connsiteY10" fmla="*/ 3221 h 388742"/>
                    <a:gd name="connsiteX11" fmla="*/ 105912 w 107522"/>
                    <a:gd name="connsiteY11" fmla="*/ 0 h 38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522" h="388742">
                      <a:moveTo>
                        <a:pt x="105912" y="0"/>
                      </a:moveTo>
                      <a:cubicBezTo>
                        <a:pt x="108390" y="3717"/>
                        <a:pt x="107399" y="7681"/>
                        <a:pt x="106903" y="11647"/>
                      </a:cubicBezTo>
                      <a:cubicBezTo>
                        <a:pt x="94513" y="84003"/>
                        <a:pt x="81876" y="156112"/>
                        <a:pt x="69486" y="228469"/>
                      </a:cubicBezTo>
                      <a:cubicBezTo>
                        <a:pt x="62795" y="267126"/>
                        <a:pt x="56105" y="305782"/>
                        <a:pt x="49662" y="344439"/>
                      </a:cubicBezTo>
                      <a:cubicBezTo>
                        <a:pt x="49166" y="347660"/>
                        <a:pt x="48671" y="350881"/>
                        <a:pt x="49414" y="354103"/>
                      </a:cubicBezTo>
                      <a:lnTo>
                        <a:pt x="52686" y="388742"/>
                      </a:lnTo>
                      <a:lnTo>
                        <a:pt x="42040" y="383271"/>
                      </a:lnTo>
                      <a:lnTo>
                        <a:pt x="40741" y="377891"/>
                      </a:lnTo>
                      <a:cubicBezTo>
                        <a:pt x="40494" y="373927"/>
                        <a:pt x="39254" y="369466"/>
                        <a:pt x="40494" y="365997"/>
                      </a:cubicBezTo>
                      <a:cubicBezTo>
                        <a:pt x="43467" y="356085"/>
                        <a:pt x="38511" y="348899"/>
                        <a:pt x="34051" y="340969"/>
                      </a:cubicBezTo>
                      <a:cubicBezTo>
                        <a:pt x="-29881" y="226982"/>
                        <a:pt x="-1632" y="83507"/>
                        <a:pt x="100708" y="3221"/>
                      </a:cubicBezTo>
                      <a:cubicBezTo>
                        <a:pt x="102443" y="1982"/>
                        <a:pt x="104177" y="991"/>
                        <a:pt x="1059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1" name="Group 159">
                <a:extLst>
                  <a:ext uri="{FF2B5EF4-FFF2-40B4-BE49-F238E27FC236}">
                    <a16:creationId xmlns:a16="http://schemas.microsoft.com/office/drawing/2014/main" xmlns="" id="{448F4747-4016-4F51-BB01-0ADD7575B853}"/>
                  </a:ext>
                </a:extLst>
              </p:cNvPr>
              <p:cNvGrpSpPr/>
              <p:nvPr/>
            </p:nvGrpSpPr>
            <p:grpSpPr>
              <a:xfrm rot="18000000">
                <a:off x="7432314" y="4839942"/>
                <a:ext cx="149429" cy="394835"/>
                <a:chOff x="7639492" y="4748236"/>
                <a:chExt cx="147703" cy="390274"/>
              </a:xfrm>
            </p:grpSpPr>
            <p:sp>
              <p:nvSpPr>
                <p:cNvPr id="215" name="Freeform: Shape 160">
                  <a:extLst>
                    <a:ext uri="{FF2B5EF4-FFF2-40B4-BE49-F238E27FC236}">
                      <a16:creationId xmlns:a16="http://schemas.microsoft.com/office/drawing/2014/main" xmlns="" id="{785389B1-C769-4265-B048-62366ABF1823}"/>
                    </a:ext>
                  </a:extLst>
                </p:cNvPr>
                <p:cNvSpPr/>
                <p:nvPr/>
              </p:nvSpPr>
              <p:spPr>
                <a:xfrm>
                  <a:off x="7683120" y="4748236"/>
                  <a:ext cx="104075" cy="354351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6" name="Freeform: Shape 161">
                  <a:extLst>
                    <a:ext uri="{FF2B5EF4-FFF2-40B4-BE49-F238E27FC236}">
                      <a16:creationId xmlns:a16="http://schemas.microsoft.com/office/drawing/2014/main" xmlns="" id="{38CBEBD5-3C10-4F3E-A473-0A1DFB64040F}"/>
                    </a:ext>
                  </a:extLst>
                </p:cNvPr>
                <p:cNvSpPr/>
                <p:nvPr/>
              </p:nvSpPr>
              <p:spPr>
                <a:xfrm>
                  <a:off x="7639492" y="4749768"/>
                  <a:ext cx="107522" cy="388742"/>
                </a:xfrm>
                <a:custGeom>
                  <a:avLst/>
                  <a:gdLst>
                    <a:gd name="connsiteX0" fmla="*/ 105912 w 107522"/>
                    <a:gd name="connsiteY0" fmla="*/ 0 h 388742"/>
                    <a:gd name="connsiteX1" fmla="*/ 106903 w 107522"/>
                    <a:gd name="connsiteY1" fmla="*/ 11647 h 388742"/>
                    <a:gd name="connsiteX2" fmla="*/ 69486 w 107522"/>
                    <a:gd name="connsiteY2" fmla="*/ 228469 h 388742"/>
                    <a:gd name="connsiteX3" fmla="*/ 49662 w 107522"/>
                    <a:gd name="connsiteY3" fmla="*/ 344439 h 388742"/>
                    <a:gd name="connsiteX4" fmla="*/ 49414 w 107522"/>
                    <a:gd name="connsiteY4" fmla="*/ 354103 h 388742"/>
                    <a:gd name="connsiteX5" fmla="*/ 52686 w 107522"/>
                    <a:gd name="connsiteY5" fmla="*/ 388742 h 388742"/>
                    <a:gd name="connsiteX6" fmla="*/ 42040 w 107522"/>
                    <a:gd name="connsiteY6" fmla="*/ 383271 h 388742"/>
                    <a:gd name="connsiteX7" fmla="*/ 40741 w 107522"/>
                    <a:gd name="connsiteY7" fmla="*/ 377891 h 388742"/>
                    <a:gd name="connsiteX8" fmla="*/ 40494 w 107522"/>
                    <a:gd name="connsiteY8" fmla="*/ 365997 h 388742"/>
                    <a:gd name="connsiteX9" fmla="*/ 34051 w 107522"/>
                    <a:gd name="connsiteY9" fmla="*/ 340969 h 388742"/>
                    <a:gd name="connsiteX10" fmla="*/ 100708 w 107522"/>
                    <a:gd name="connsiteY10" fmla="*/ 3221 h 388742"/>
                    <a:gd name="connsiteX11" fmla="*/ 105912 w 107522"/>
                    <a:gd name="connsiteY11" fmla="*/ 0 h 38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522" h="388742">
                      <a:moveTo>
                        <a:pt x="105912" y="0"/>
                      </a:moveTo>
                      <a:cubicBezTo>
                        <a:pt x="108390" y="3717"/>
                        <a:pt x="107399" y="7681"/>
                        <a:pt x="106903" y="11647"/>
                      </a:cubicBezTo>
                      <a:cubicBezTo>
                        <a:pt x="94513" y="84003"/>
                        <a:pt x="81876" y="156112"/>
                        <a:pt x="69486" y="228469"/>
                      </a:cubicBezTo>
                      <a:cubicBezTo>
                        <a:pt x="62795" y="267126"/>
                        <a:pt x="56105" y="305782"/>
                        <a:pt x="49662" y="344439"/>
                      </a:cubicBezTo>
                      <a:cubicBezTo>
                        <a:pt x="49166" y="347660"/>
                        <a:pt x="48671" y="350881"/>
                        <a:pt x="49414" y="354103"/>
                      </a:cubicBezTo>
                      <a:lnTo>
                        <a:pt x="52686" y="388742"/>
                      </a:lnTo>
                      <a:lnTo>
                        <a:pt x="42040" y="383271"/>
                      </a:lnTo>
                      <a:lnTo>
                        <a:pt x="40741" y="377891"/>
                      </a:lnTo>
                      <a:cubicBezTo>
                        <a:pt x="40494" y="373927"/>
                        <a:pt x="39254" y="369466"/>
                        <a:pt x="40494" y="365997"/>
                      </a:cubicBezTo>
                      <a:cubicBezTo>
                        <a:pt x="43467" y="356085"/>
                        <a:pt x="38511" y="348899"/>
                        <a:pt x="34051" y="340969"/>
                      </a:cubicBezTo>
                      <a:cubicBezTo>
                        <a:pt x="-29881" y="226982"/>
                        <a:pt x="-1632" y="83507"/>
                        <a:pt x="100708" y="3221"/>
                      </a:cubicBezTo>
                      <a:cubicBezTo>
                        <a:pt x="102443" y="1982"/>
                        <a:pt x="104177" y="991"/>
                        <a:pt x="1059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2" name="Group 165">
                <a:extLst>
                  <a:ext uri="{FF2B5EF4-FFF2-40B4-BE49-F238E27FC236}">
                    <a16:creationId xmlns:a16="http://schemas.microsoft.com/office/drawing/2014/main" xmlns="" id="{3A55252C-F6A0-4C25-AF62-C1637CCA71C8}"/>
                  </a:ext>
                </a:extLst>
              </p:cNvPr>
              <p:cNvGrpSpPr/>
              <p:nvPr/>
            </p:nvGrpSpPr>
            <p:grpSpPr>
              <a:xfrm rot="16568835">
                <a:off x="7864391" y="4668677"/>
                <a:ext cx="393510" cy="145217"/>
                <a:chOff x="8637381" y="4172403"/>
                <a:chExt cx="393510" cy="145217"/>
              </a:xfrm>
            </p:grpSpPr>
            <p:sp>
              <p:nvSpPr>
                <p:cNvPr id="213" name="Freeform: Shape 166">
                  <a:extLst>
                    <a:ext uri="{FF2B5EF4-FFF2-40B4-BE49-F238E27FC236}">
                      <a16:creationId xmlns:a16="http://schemas.microsoft.com/office/drawing/2014/main" xmlns="" id="{A06A01C5-06AE-4E8E-8F98-5DBF3F2CDAEA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" name="Freeform: Shape 167">
                  <a:extLst>
                    <a:ext uri="{FF2B5EF4-FFF2-40B4-BE49-F238E27FC236}">
                      <a16:creationId xmlns:a16="http://schemas.microsoft.com/office/drawing/2014/main" xmlns="" id="{88FEF7A4-521A-49CF-BA2D-1B761577E569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2" name="Group 100">
              <a:extLst>
                <a:ext uri="{FF2B5EF4-FFF2-40B4-BE49-F238E27FC236}">
                  <a16:creationId xmlns:a16="http://schemas.microsoft.com/office/drawing/2014/main" xmlns="" id="{FD3D57C5-2C63-4A65-9D65-8D44379A8269}"/>
                </a:ext>
              </a:extLst>
            </p:cNvPr>
            <p:cNvGrpSpPr/>
            <p:nvPr/>
          </p:nvGrpSpPr>
          <p:grpSpPr>
            <a:xfrm>
              <a:off x="5297313" y="5501642"/>
              <a:ext cx="953249" cy="814137"/>
              <a:chOff x="4983166" y="4633525"/>
              <a:chExt cx="2207049" cy="1884966"/>
            </a:xfrm>
          </p:grpSpPr>
          <p:sp>
            <p:nvSpPr>
              <p:cNvPr id="203" name="Freeform: Shape 101">
                <a:extLst>
                  <a:ext uri="{FF2B5EF4-FFF2-40B4-BE49-F238E27FC236}">
                    <a16:creationId xmlns:a16="http://schemas.microsoft.com/office/drawing/2014/main" xmlns="" id="{4C6EC455-DBE4-44F5-880E-3D763FB64CD7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102">
                <a:extLst>
                  <a:ext uri="{FF2B5EF4-FFF2-40B4-BE49-F238E27FC236}">
                    <a16:creationId xmlns:a16="http://schemas.microsoft.com/office/drawing/2014/main" xmlns="" id="{F3876C53-3F82-4234-BDC3-0B681DD9271A}"/>
                  </a:ext>
                </a:extLst>
              </p:cNvPr>
              <p:cNvSpPr/>
              <p:nvPr/>
            </p:nvSpPr>
            <p:spPr>
              <a:xfrm>
                <a:off x="6087405" y="4633525"/>
                <a:ext cx="1100484" cy="1884808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103">
                <a:extLst>
                  <a:ext uri="{FF2B5EF4-FFF2-40B4-BE49-F238E27FC236}">
                    <a16:creationId xmlns:a16="http://schemas.microsoft.com/office/drawing/2014/main" xmlns="" id="{AFD0651D-DF3C-416B-AD2D-97B2F83F43E3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104">
                <a:extLst>
                  <a:ext uri="{FF2B5EF4-FFF2-40B4-BE49-F238E27FC236}">
                    <a16:creationId xmlns:a16="http://schemas.microsoft.com/office/drawing/2014/main" xmlns="" id="{7C8F80B8-AA69-43FC-BDDD-F113FC7C108A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21" name="Group 201">
            <a:extLst>
              <a:ext uri="{FF2B5EF4-FFF2-40B4-BE49-F238E27FC236}">
                <a16:creationId xmlns:a16="http://schemas.microsoft.com/office/drawing/2014/main" xmlns="" id="{9D8E3D58-90FD-458E-89C2-E032DD110967}"/>
              </a:ext>
            </a:extLst>
          </p:cNvPr>
          <p:cNvGrpSpPr/>
          <p:nvPr/>
        </p:nvGrpSpPr>
        <p:grpSpPr>
          <a:xfrm>
            <a:off x="3236138" y="5146141"/>
            <a:ext cx="953249" cy="1169638"/>
            <a:chOff x="3236138" y="5146141"/>
            <a:chExt cx="953249" cy="1169638"/>
          </a:xfrm>
        </p:grpSpPr>
        <p:sp>
          <p:nvSpPr>
            <p:cNvPr id="222" name="Freeform: Shape 172">
              <a:extLst>
                <a:ext uri="{FF2B5EF4-FFF2-40B4-BE49-F238E27FC236}">
                  <a16:creationId xmlns:a16="http://schemas.microsoft.com/office/drawing/2014/main" xmlns="" id="{D5D8B317-0BE1-4B2F-8A42-C0A627A13804}"/>
                </a:ext>
              </a:extLst>
            </p:cNvPr>
            <p:cNvSpPr/>
            <p:nvPr/>
          </p:nvSpPr>
          <p:spPr>
            <a:xfrm rot="18900000" flipV="1">
              <a:off x="3542835" y="5146141"/>
              <a:ext cx="434712" cy="361225"/>
            </a:xfrm>
            <a:custGeom>
              <a:avLst/>
              <a:gdLst>
                <a:gd name="connsiteX0" fmla="*/ 367773 w 371581"/>
                <a:gd name="connsiteY0" fmla="*/ 218905 h 308766"/>
                <a:gd name="connsiteX1" fmla="*/ 305740 w 371581"/>
                <a:gd name="connsiteY1" fmla="*/ 84254 h 308766"/>
                <a:gd name="connsiteX2" fmla="*/ 171694 w 371581"/>
                <a:gd name="connsiteY2" fmla="*/ 96164 h 308766"/>
                <a:gd name="connsiteX3" fmla="*/ 135438 w 371581"/>
                <a:gd name="connsiteY3" fmla="*/ 111175 h 308766"/>
                <a:gd name="connsiteX4" fmla="*/ 24263 w 371581"/>
                <a:gd name="connsiteY4" fmla="*/ 0 h 308766"/>
                <a:gd name="connsiteX5" fmla="*/ 0 w 371581"/>
                <a:gd name="connsiteY5" fmla="*/ 24263 h 308766"/>
                <a:gd name="connsiteX6" fmla="*/ 109115 w 371581"/>
                <a:gd name="connsiteY6" fmla="*/ 133378 h 308766"/>
                <a:gd name="connsiteX7" fmla="*/ 97603 w 371581"/>
                <a:gd name="connsiteY7" fmla="*/ 156901 h 308766"/>
                <a:gd name="connsiteX8" fmla="*/ 82647 w 371581"/>
                <a:gd name="connsiteY8" fmla="*/ 255042 h 308766"/>
                <a:gd name="connsiteX9" fmla="*/ 178922 w 371581"/>
                <a:gd name="connsiteY9" fmla="*/ 306929 h 308766"/>
                <a:gd name="connsiteX10" fmla="*/ 143852 w 371581"/>
                <a:gd name="connsiteY10" fmla="*/ 167580 h 308766"/>
                <a:gd name="connsiteX11" fmla="*/ 129509 w 371581"/>
                <a:gd name="connsiteY11" fmla="*/ 133478 h 308766"/>
                <a:gd name="connsiteX12" fmla="*/ 182221 w 371581"/>
                <a:gd name="connsiteY12" fmla="*/ 159640 h 308766"/>
                <a:gd name="connsiteX13" fmla="*/ 367773 w 371581"/>
                <a:gd name="connsiteY13" fmla="*/ 218905 h 3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581" h="308766">
                  <a:moveTo>
                    <a:pt x="367773" y="218905"/>
                  </a:moveTo>
                  <a:cubicBezTo>
                    <a:pt x="383077" y="176789"/>
                    <a:pt x="350220" y="104782"/>
                    <a:pt x="305740" y="84254"/>
                  </a:cubicBezTo>
                  <a:cubicBezTo>
                    <a:pt x="281142" y="69775"/>
                    <a:pt x="232256" y="74913"/>
                    <a:pt x="171694" y="96164"/>
                  </a:cubicBezTo>
                  <a:lnTo>
                    <a:pt x="135438" y="111175"/>
                  </a:lnTo>
                  <a:lnTo>
                    <a:pt x="24263" y="0"/>
                  </a:lnTo>
                  <a:lnTo>
                    <a:pt x="0" y="24263"/>
                  </a:lnTo>
                  <a:lnTo>
                    <a:pt x="109115" y="133378"/>
                  </a:lnTo>
                  <a:lnTo>
                    <a:pt x="97603" y="156901"/>
                  </a:lnTo>
                  <a:cubicBezTo>
                    <a:pt x="79161" y="200509"/>
                    <a:pt x="73122" y="236264"/>
                    <a:pt x="82647" y="255042"/>
                  </a:cubicBezTo>
                  <a:cubicBezTo>
                    <a:pt x="95708" y="288738"/>
                    <a:pt x="147208" y="316252"/>
                    <a:pt x="178922" y="306929"/>
                  </a:cubicBezTo>
                  <a:cubicBezTo>
                    <a:pt x="196052" y="268845"/>
                    <a:pt x="169554" y="221813"/>
                    <a:pt x="143852" y="167580"/>
                  </a:cubicBezTo>
                  <a:lnTo>
                    <a:pt x="129509" y="133478"/>
                  </a:lnTo>
                  <a:lnTo>
                    <a:pt x="182221" y="159640"/>
                  </a:lnTo>
                  <a:cubicBezTo>
                    <a:pt x="253413" y="199012"/>
                    <a:pt x="314797" y="238850"/>
                    <a:pt x="367773" y="2189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223" name="Group 118">
              <a:extLst>
                <a:ext uri="{FF2B5EF4-FFF2-40B4-BE49-F238E27FC236}">
                  <a16:creationId xmlns:a16="http://schemas.microsoft.com/office/drawing/2014/main" xmlns="" id="{CF8D5893-CE3C-4B5D-9B61-634B3EF81DCA}"/>
                </a:ext>
              </a:extLst>
            </p:cNvPr>
            <p:cNvGrpSpPr/>
            <p:nvPr/>
          </p:nvGrpSpPr>
          <p:grpSpPr>
            <a:xfrm>
              <a:off x="3236138" y="5501642"/>
              <a:ext cx="953249" cy="814137"/>
              <a:chOff x="4983166" y="4633525"/>
              <a:chExt cx="2207049" cy="1884966"/>
            </a:xfrm>
          </p:grpSpPr>
          <p:sp>
            <p:nvSpPr>
              <p:cNvPr id="224" name="Freeform: Shape 119">
                <a:extLst>
                  <a:ext uri="{FF2B5EF4-FFF2-40B4-BE49-F238E27FC236}">
                    <a16:creationId xmlns:a16="http://schemas.microsoft.com/office/drawing/2014/main" xmlns="" id="{D37CC98E-00A1-4685-9F69-6E87418FAB58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120">
                <a:extLst>
                  <a:ext uri="{FF2B5EF4-FFF2-40B4-BE49-F238E27FC236}">
                    <a16:creationId xmlns:a16="http://schemas.microsoft.com/office/drawing/2014/main" xmlns="" id="{D62AFE1F-6A8F-490A-A9B3-3320A08C9BF7}"/>
                  </a:ext>
                </a:extLst>
              </p:cNvPr>
              <p:cNvSpPr/>
              <p:nvPr/>
            </p:nvSpPr>
            <p:spPr>
              <a:xfrm>
                <a:off x="6087405" y="4633525"/>
                <a:ext cx="1100484" cy="1884808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121">
                <a:extLst>
                  <a:ext uri="{FF2B5EF4-FFF2-40B4-BE49-F238E27FC236}">
                    <a16:creationId xmlns:a16="http://schemas.microsoft.com/office/drawing/2014/main" xmlns="" id="{49674DF4-D97F-4820-9BB7-B75837BFB118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122">
                <a:extLst>
                  <a:ext uri="{FF2B5EF4-FFF2-40B4-BE49-F238E27FC236}">
                    <a16:creationId xmlns:a16="http://schemas.microsoft.com/office/drawing/2014/main" xmlns="" id="{D7110721-82A5-4891-BC6A-5E02CE7FA377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8B16BFF0-114D-46A3-95BF-D55B64434972}"/>
              </a:ext>
            </a:extLst>
          </p:cNvPr>
          <p:cNvSpPr txBox="1"/>
          <p:nvPr/>
        </p:nvSpPr>
        <p:spPr>
          <a:xfrm>
            <a:off x="1099818" y="3385616"/>
            <a:ext cx="2262797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altLang="ko-KR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altLang="ko-KR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ведение личного</a:t>
            </a:r>
          </a:p>
          <a:p>
            <a:pPr algn="r"/>
            <a:r>
              <a:rPr lang="ru-RU" altLang="ko-KR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подсобного хозяйства</a:t>
            </a:r>
            <a:r>
              <a:rPr lang="ru-RU" altLang="ko-KR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ko-KR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77CD5D0E-F051-4639-8576-53C25820DE4B}"/>
              </a:ext>
            </a:extLst>
          </p:cNvPr>
          <p:cNvSpPr txBox="1"/>
          <p:nvPr/>
        </p:nvSpPr>
        <p:spPr>
          <a:xfrm>
            <a:off x="4429396" y="3605900"/>
            <a:ext cx="124083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altLang="ko-KR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иные </a:t>
            </a:r>
          </a:p>
          <a:p>
            <a:r>
              <a:rPr lang="ru-RU" altLang="ko-KR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r>
              <a:rPr lang="ru-RU" altLang="ko-KR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ko-KR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8B3216B7-3479-491D-861F-84CF89D7A907}"/>
              </a:ext>
            </a:extLst>
          </p:cNvPr>
          <p:cNvSpPr txBox="1"/>
          <p:nvPr/>
        </p:nvSpPr>
        <p:spPr>
          <a:xfrm>
            <a:off x="8090804" y="1859961"/>
            <a:ext cx="108412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altLang="ko-KR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поиск </a:t>
            </a:r>
          </a:p>
          <a:p>
            <a:r>
              <a:rPr lang="ru-RU" altLang="ko-KR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r>
              <a:rPr lang="ru-RU" altLang="ko-KR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ko-KR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8B3216B7-3479-491D-861F-84CF89D7A907}"/>
              </a:ext>
            </a:extLst>
          </p:cNvPr>
          <p:cNvSpPr txBox="1"/>
          <p:nvPr/>
        </p:nvSpPr>
        <p:spPr>
          <a:xfrm>
            <a:off x="6860463" y="3369954"/>
            <a:ext cx="226279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altLang="ko-KR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altLang="ko-KR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осуществление предпринимательской деятельности</a:t>
            </a:r>
            <a:r>
              <a:rPr lang="ru-RU" altLang="ko-KR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ko-KR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2959247" y="6351537"/>
            <a:ext cx="8509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101% или 3105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заключенных социальных контрактов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5" name="组合 151"/>
          <p:cNvGrpSpPr/>
          <p:nvPr/>
        </p:nvGrpSpPr>
        <p:grpSpPr>
          <a:xfrm>
            <a:off x="278841" y="1220481"/>
            <a:ext cx="4208291" cy="2054839"/>
            <a:chOff x="655912" y="2105133"/>
            <a:chExt cx="2607791" cy="4693421"/>
          </a:xfrm>
        </p:grpSpPr>
        <p:sp>
          <p:nvSpPr>
            <p:cNvPr id="236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37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38" name="矩形 154"/>
            <p:cNvSpPr/>
            <p:nvPr/>
          </p:nvSpPr>
          <p:spPr>
            <a:xfrm>
              <a:off x="1037203" y="2560945"/>
              <a:ext cx="1894121" cy="3877899"/>
            </a:xfrm>
            <a:prstGeom prst="rect">
              <a:avLst/>
            </a:pr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39" name="矩形 155"/>
            <p:cNvSpPr/>
            <p:nvPr/>
          </p:nvSpPr>
          <p:spPr>
            <a:xfrm>
              <a:off x="1051826" y="2437868"/>
              <a:ext cx="1894121" cy="92340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240" name="组合 156"/>
          <p:cNvGrpSpPr/>
          <p:nvPr/>
        </p:nvGrpSpPr>
        <p:grpSpPr>
          <a:xfrm>
            <a:off x="2158769" y="920530"/>
            <a:ext cx="444942" cy="624389"/>
            <a:chOff x="7579869" y="2029511"/>
            <a:chExt cx="830580" cy="1330445"/>
          </a:xfrm>
        </p:grpSpPr>
        <p:sp>
          <p:nvSpPr>
            <p:cNvPr id="241" name="任意多边形 157"/>
            <p:cNvSpPr/>
            <p:nvPr/>
          </p:nvSpPr>
          <p:spPr>
            <a:xfrm>
              <a:off x="7579869" y="2902758"/>
              <a:ext cx="830580" cy="457198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42" name="任意多边形 158"/>
            <p:cNvSpPr/>
            <p:nvPr/>
          </p:nvSpPr>
          <p:spPr>
            <a:xfrm>
              <a:off x="7754195" y="2029511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243" name="TextBox 26"/>
          <p:cNvSpPr txBox="1"/>
          <p:nvPr/>
        </p:nvSpPr>
        <p:spPr bwMode="auto">
          <a:xfrm>
            <a:off x="917742" y="1660631"/>
            <a:ext cx="297663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zh-CN" sz="32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62%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zh-CN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соцконтрактов</a:t>
            </a:r>
            <a:r>
              <a:rPr lang="ru-RU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заключено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с семьями с детьми</a:t>
            </a:r>
            <a:endParaRPr lang="ru-RU" altLang="zh-CN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79931" y="5084506"/>
            <a:ext cx="2178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ГРАЖДАН </a:t>
            </a: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величили свой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среднедушевой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" name="Рисунок 2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868" y="4955397"/>
            <a:ext cx="2233097" cy="1740136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11763221" y="6389783"/>
            <a:ext cx="67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990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1" y="974162"/>
            <a:ext cx="2997529" cy="3766895"/>
          </a:xfrm>
          <a:prstGeom prst="rect">
            <a:avLst/>
          </a:prstGeom>
        </p:spPr>
      </p:pic>
      <p:sp>
        <p:nvSpPr>
          <p:cNvPr id="6" name="原创设计师QQ598969553          _10"/>
          <p:cNvSpPr/>
          <p:nvPr/>
        </p:nvSpPr>
        <p:spPr>
          <a:xfrm>
            <a:off x="8150777" y="1631887"/>
            <a:ext cx="1573618" cy="1573618"/>
          </a:xfrm>
          <a:prstGeom prst="ellipse">
            <a:avLst/>
          </a:prstGeom>
          <a:noFill/>
          <a:ln w="101600" cap="sq" cmpd="sng">
            <a:solidFill>
              <a:schemeClr val="bg1">
                <a:lumMod val="85000"/>
              </a:schemeClr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" name="原创设计师QQ598969553          _13"/>
          <p:cNvSpPr/>
          <p:nvPr/>
        </p:nvSpPr>
        <p:spPr>
          <a:xfrm>
            <a:off x="6493427" y="4408246"/>
            <a:ext cx="1573618" cy="1573618"/>
          </a:xfrm>
          <a:prstGeom prst="ellipse">
            <a:avLst/>
          </a:prstGeom>
          <a:noFill/>
          <a:ln w="101600" cap="sq" cmpd="sng">
            <a:solidFill>
              <a:schemeClr val="bg1">
                <a:lumMod val="85000"/>
              </a:schemeClr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8" name="原创设计师QQ598969553          _14"/>
          <p:cNvSpPr/>
          <p:nvPr/>
        </p:nvSpPr>
        <p:spPr>
          <a:xfrm>
            <a:off x="6703838" y="4607227"/>
            <a:ext cx="1175657" cy="11756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9" name="原创设计师QQ598969553          _15"/>
          <p:cNvSpPr/>
          <p:nvPr/>
        </p:nvSpPr>
        <p:spPr>
          <a:xfrm>
            <a:off x="8150777" y="1622450"/>
            <a:ext cx="1573618" cy="1573618"/>
          </a:xfrm>
          <a:prstGeom prst="arc">
            <a:avLst>
              <a:gd name="adj1" fmla="val 16018236"/>
              <a:gd name="adj2" fmla="val 3035"/>
            </a:avLst>
          </a:prstGeom>
          <a:noFill/>
          <a:ln w="101600" cap="sq" cmpd="sng">
            <a:solidFill>
              <a:schemeClr val="accent6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" name="原创设计师QQ598969553          _16"/>
          <p:cNvSpPr txBox="1"/>
          <p:nvPr/>
        </p:nvSpPr>
        <p:spPr>
          <a:xfrm>
            <a:off x="6069153" y="1932217"/>
            <a:ext cx="3065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Open Sans" panose="020B0606030504020204" pitchFamily="34" charset="0"/>
              </a:rPr>
              <a:t>2</a:t>
            </a:r>
            <a:r>
              <a:rPr 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Open Sans" panose="020B0606030504020204" pitchFamily="34" charset="0"/>
              </a:rPr>
              <a:t>5</a:t>
            </a:r>
            <a:r>
              <a:rPr 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Open Sans" panose="020B0606030504020204" pitchFamily="34" charset="0"/>
              </a:rPr>
              <a:t>%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Open Sans" panose="020B0606030504020204" pitchFamily="34" charset="0"/>
              </a:rPr>
              <a:t> </a:t>
            </a:r>
          </a:p>
          <a:p>
            <a:r>
              <a:rPr lang="ru-RU" altLang="zh-CN" sz="1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ЖЕНЩИН-ДЕПУТАТОВ</a:t>
            </a:r>
            <a:r>
              <a:rPr lang="ru-RU" altLang="zh-CN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altLang="zh-CN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СОЗЫВА</a:t>
            </a:r>
            <a:endParaRPr lang="en-U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原创设计师QQ598969553          _17"/>
          <p:cNvSpPr txBox="1"/>
          <p:nvPr/>
        </p:nvSpPr>
        <p:spPr>
          <a:xfrm>
            <a:off x="9979866" y="1892223"/>
            <a:ext cx="30655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Open Sans" panose="020B0606030504020204" pitchFamily="34" charset="0"/>
              </a:rPr>
              <a:t>18</a:t>
            </a:r>
            <a:r>
              <a:rPr 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Open Sans" panose="020B0606030504020204" pitchFamily="34" charset="0"/>
              </a:rPr>
              <a:t>%</a:t>
            </a:r>
            <a:r>
              <a:rPr lang="ru-RU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Open Sans" panose="020B0606030504020204" pitchFamily="34" charset="0"/>
              </a:rPr>
              <a:t> </a:t>
            </a:r>
          </a:p>
          <a:p>
            <a:r>
              <a:rPr lang="ru-RU" altLang="zh-CN" sz="1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ЖЕНЩИН-ДЕПУТАТОВ</a:t>
            </a:r>
            <a:r>
              <a:rPr lang="ru-RU" altLang="zh-CN" sz="1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zh-CN" sz="1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СОЗЫВА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sz="1000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</p:txBody>
      </p:sp>
      <p:cxnSp>
        <p:nvCxnSpPr>
          <p:cNvPr id="12" name="直接连接符 31"/>
          <p:cNvCxnSpPr/>
          <p:nvPr/>
        </p:nvCxnSpPr>
        <p:spPr>
          <a:xfrm>
            <a:off x="14893154" y="418342"/>
            <a:ext cx="0" cy="27739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04" y="4763649"/>
            <a:ext cx="863632" cy="696663"/>
          </a:xfrm>
          <a:prstGeom prst="rect">
            <a:avLst/>
          </a:prstGeom>
        </p:spPr>
      </p:pic>
      <p:sp>
        <p:nvSpPr>
          <p:cNvPr id="14" name="原创设计师QQ598969553          _16"/>
          <p:cNvSpPr txBox="1"/>
          <p:nvPr/>
        </p:nvSpPr>
        <p:spPr>
          <a:xfrm>
            <a:off x="8231660" y="5141370"/>
            <a:ext cx="30655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Open Sans" panose="020B0606030504020204" pitchFamily="34" charset="0"/>
              </a:rPr>
              <a:t>2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Open Sans" panose="020B0606030504020204" pitchFamily="34" charset="0"/>
              </a:rPr>
              <a:t>5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Open Sans" panose="020B0606030504020204" pitchFamily="34" charset="0"/>
              </a:rPr>
              <a:t>%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Open Sans" panose="020B0606030504020204" pitchFamily="34" charset="0"/>
              </a:rPr>
              <a:t> </a:t>
            </a: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Open Sans" panose="020B0606030504020204" pitchFamily="34" charset="0"/>
            </a:endParaRPr>
          </a:p>
          <a:p>
            <a:r>
              <a:rPr lang="ru-RU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ЖЕНЩИН в составе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原创设计师QQ598969553          _13"/>
          <p:cNvSpPr/>
          <p:nvPr/>
        </p:nvSpPr>
        <p:spPr>
          <a:xfrm>
            <a:off x="4326671" y="1693242"/>
            <a:ext cx="1573618" cy="1573618"/>
          </a:xfrm>
          <a:prstGeom prst="ellipse">
            <a:avLst/>
          </a:prstGeom>
          <a:noFill/>
          <a:ln w="101600" cap="sq" cmpd="sng">
            <a:solidFill>
              <a:schemeClr val="bg1">
                <a:lumMod val="85000"/>
              </a:schemeClr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" name="原创设计师QQ598969553          _14"/>
          <p:cNvSpPr/>
          <p:nvPr/>
        </p:nvSpPr>
        <p:spPr>
          <a:xfrm>
            <a:off x="4525652" y="1892223"/>
            <a:ext cx="1175657" cy="11756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" name="原创设计师QQ598969553          _12"/>
          <p:cNvSpPr/>
          <p:nvPr/>
        </p:nvSpPr>
        <p:spPr>
          <a:xfrm>
            <a:off x="6496216" y="4404896"/>
            <a:ext cx="1573618" cy="1573618"/>
          </a:xfrm>
          <a:prstGeom prst="arc">
            <a:avLst>
              <a:gd name="adj1" fmla="val 16018236"/>
              <a:gd name="adj2" fmla="val 1720885"/>
            </a:avLst>
          </a:prstGeom>
          <a:noFill/>
          <a:ln w="101600" cap="sq" cmpd="sng">
            <a:solidFill>
              <a:schemeClr val="tx1">
                <a:lumMod val="65000"/>
                <a:lumOff val="35000"/>
              </a:schemeClr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8" name="原创设计师QQ598969553          _12"/>
          <p:cNvSpPr/>
          <p:nvPr/>
        </p:nvSpPr>
        <p:spPr>
          <a:xfrm>
            <a:off x="4287533" y="1684012"/>
            <a:ext cx="1612755" cy="1582843"/>
          </a:xfrm>
          <a:prstGeom prst="arc">
            <a:avLst>
              <a:gd name="adj1" fmla="val 16681861"/>
              <a:gd name="adj2" fmla="val 1720885"/>
            </a:avLst>
          </a:prstGeom>
          <a:noFill/>
          <a:ln w="101600" cap="sq" cmpd="sng">
            <a:solidFill>
              <a:schemeClr val="accent6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9" name="原创设计师QQ598969553          _14"/>
          <p:cNvSpPr/>
          <p:nvPr/>
        </p:nvSpPr>
        <p:spPr>
          <a:xfrm>
            <a:off x="8361046" y="1819429"/>
            <a:ext cx="1175657" cy="11756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4889" y="974162"/>
            <a:ext cx="650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ЗАКОНОДАТЕЛЬНОЕ СОБРАНИЕ КИРОВСКОЙ ОБЛАСТИ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00825" y="3754234"/>
            <a:ext cx="7002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ФЕДЕРАЛЬНОЕ СОБРАНИЕ РОССИЙСКОЙ ФЕДЕРАЦИИ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9C60AB9-7BFA-4AB1-9F91-582CC8CAD507}"/>
              </a:ext>
            </a:extLst>
          </p:cNvPr>
          <p:cNvSpPr txBox="1"/>
          <p:nvPr/>
        </p:nvSpPr>
        <p:spPr>
          <a:xfrm>
            <a:off x="147046" y="5517166"/>
            <a:ext cx="15754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r>
              <a:rPr lang="ru-RU" altLang="ko-KR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105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представительницы женсоветов</a:t>
            </a:r>
            <a:endParaRPr lang="ko-KR" altLang="en-US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656521" y="5516214"/>
            <a:ext cx="4154117" cy="887212"/>
            <a:chOff x="1139516" y="5834263"/>
            <a:chExt cx="4154117" cy="887212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286" y="5834263"/>
              <a:ext cx="810347" cy="88132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0866" y="5839346"/>
              <a:ext cx="810347" cy="881321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205" y="5839347"/>
              <a:ext cx="810347" cy="881321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431" y="5839347"/>
              <a:ext cx="810347" cy="881321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3371" y="5839348"/>
              <a:ext cx="810347" cy="881321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785" y="5839348"/>
              <a:ext cx="810347" cy="881321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256" y="5839348"/>
              <a:ext cx="810347" cy="881321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516" y="5840154"/>
              <a:ext cx="810347" cy="881321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2431386" y="6445466"/>
            <a:ext cx="266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СТАЛИ ДЕПУТАТАМИ 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2778" y="5059229"/>
            <a:ext cx="4475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сентябрьских выборов местного уровня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4800" y="230433"/>
            <a:ext cx="10392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РЕЗУЛЬТАТЫ, ДОСТИГНУТЫЕ В КИРОВСКОЙ ОБЛАСТИ: </a:t>
            </a:r>
          </a:p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УЧАСТИЕ ЖЕНЩИН В ОБЩЕСТВЕННО-ПОЛИТИЧЕСКОЙ ЖИЗНИ 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19" y="104686"/>
            <a:ext cx="1495887" cy="149588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763221" y="6389783"/>
            <a:ext cx="67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784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30433"/>
            <a:ext cx="10392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ВЫЗОВЫ НОВОГО ПЕРИОДА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19" y="104686"/>
            <a:ext cx="1495887" cy="1495887"/>
          </a:xfrm>
          <a:prstGeom prst="rect">
            <a:avLst/>
          </a:prstGeom>
        </p:spPr>
      </p:pic>
      <p:sp>
        <p:nvSpPr>
          <p:cNvPr id="12" name="矩形 101">
            <a:extLst>
              <a:ext uri="{FF2B5EF4-FFF2-40B4-BE49-F238E27FC236}">
                <a16:creationId xmlns:a16="http://schemas.microsoft.com/office/drawing/2014/main" xmlns="" id="{E478224B-3BF6-4DB1-B8C6-54962CF4D32D}"/>
              </a:ext>
            </a:extLst>
          </p:cNvPr>
          <p:cNvSpPr/>
          <p:nvPr/>
        </p:nvSpPr>
        <p:spPr>
          <a:xfrm>
            <a:off x="1433788" y="4492660"/>
            <a:ext cx="1998783" cy="284669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zh-CN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ОБРАЗОВАНИЕ</a:t>
            </a:r>
            <a:endParaRPr lang="zh-CN" altLang="en-US" sz="14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109">
            <a:extLst>
              <a:ext uri="{FF2B5EF4-FFF2-40B4-BE49-F238E27FC236}">
                <a16:creationId xmlns:a16="http://schemas.microsoft.com/office/drawing/2014/main" xmlns="" id="{3D0454C4-3C85-4F15-A395-A2D1428460A7}"/>
              </a:ext>
            </a:extLst>
          </p:cNvPr>
          <p:cNvSpPr/>
          <p:nvPr/>
        </p:nvSpPr>
        <p:spPr>
          <a:xfrm>
            <a:off x="4032687" y="4525638"/>
            <a:ext cx="1983024" cy="715556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zh-CN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ЗДРАВООХРАНЕНИЕ И СОЦИАЛЬНАЯ ЗАЩИТА</a:t>
            </a:r>
            <a:endParaRPr lang="zh-CN" altLang="en-US" sz="14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矩形 117">
            <a:extLst>
              <a:ext uri="{FF2B5EF4-FFF2-40B4-BE49-F238E27FC236}">
                <a16:creationId xmlns:a16="http://schemas.microsoft.com/office/drawing/2014/main" xmlns="" id="{D1070813-1630-4042-8C49-FFEB1D9DFCD5}"/>
              </a:ext>
            </a:extLst>
          </p:cNvPr>
          <p:cNvSpPr/>
          <p:nvPr/>
        </p:nvSpPr>
        <p:spPr>
          <a:xfrm>
            <a:off x="6280311" y="4506017"/>
            <a:ext cx="1967267" cy="93100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zh-CN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ГОСТИНИЧНЫЙ БИЗНЕС И ОБЩЕСТВЕННОЕ ПИТАНИЕ</a:t>
            </a:r>
            <a:endParaRPr lang="zh-CN" altLang="en-US" sz="14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125">
            <a:extLst>
              <a:ext uri="{FF2B5EF4-FFF2-40B4-BE49-F238E27FC236}">
                <a16:creationId xmlns:a16="http://schemas.microsoft.com/office/drawing/2014/main" xmlns="" id="{1795AD04-9266-4381-A528-07A58C0DE288}"/>
              </a:ext>
            </a:extLst>
          </p:cNvPr>
          <p:cNvSpPr/>
          <p:nvPr/>
        </p:nvSpPr>
        <p:spPr>
          <a:xfrm>
            <a:off x="8674525" y="4571658"/>
            <a:ext cx="1967267" cy="284669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zh-CN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ТОРГОВЛЯ</a:t>
            </a:r>
            <a:endParaRPr lang="zh-CN" altLang="en-US" sz="14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7" name="组合 95">
            <a:extLst>
              <a:ext uri="{FF2B5EF4-FFF2-40B4-BE49-F238E27FC236}">
                <a16:creationId xmlns:a16="http://schemas.microsoft.com/office/drawing/2014/main" xmlns="" id="{D41417E3-A0C3-49D3-8321-BB5AC68E89A4}"/>
              </a:ext>
            </a:extLst>
          </p:cNvPr>
          <p:cNvGrpSpPr/>
          <p:nvPr/>
        </p:nvGrpSpPr>
        <p:grpSpPr>
          <a:xfrm>
            <a:off x="1051524" y="2021275"/>
            <a:ext cx="2815238" cy="2219627"/>
            <a:chOff x="120923" y="358911"/>
            <a:chExt cx="2706615" cy="2133985"/>
          </a:xfrm>
        </p:grpSpPr>
        <p:grpSp>
          <p:nvGrpSpPr>
            <p:cNvPr id="38" name="组合 96">
              <a:extLst>
                <a:ext uri="{FF2B5EF4-FFF2-40B4-BE49-F238E27FC236}">
                  <a16:creationId xmlns:a16="http://schemas.microsoft.com/office/drawing/2014/main" xmlns="" id="{376AC786-0BDE-4433-90E7-99D2E37FE239}"/>
                </a:ext>
              </a:extLst>
            </p:cNvPr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</p:grpSpPr>
          <p:graphicFrame>
            <p:nvGraphicFramePr>
              <p:cNvPr id="40" name="图表 98">
                <a:extLst>
                  <a:ext uri="{FF2B5EF4-FFF2-40B4-BE49-F238E27FC236}">
                    <a16:creationId xmlns:a16="http://schemas.microsoft.com/office/drawing/2014/main" xmlns="" id="{8FA60C1E-C49B-4178-A4DC-E522558831A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09996153"/>
                  </p:ext>
                </p:extLst>
              </p:nvPr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1" name="椭圆 99">
                <a:extLst>
                  <a:ext uri="{FF2B5EF4-FFF2-40B4-BE49-F238E27FC236}">
                    <a16:creationId xmlns:a16="http://schemas.microsoft.com/office/drawing/2014/main" xmlns="" id="{8FE6E634-EEC9-4F81-9C4A-7C69A477A8AE}"/>
                  </a:ext>
                </a:extLst>
              </p:cNvPr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0070C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39" name="文本框 29">
              <a:extLst>
                <a:ext uri="{FF2B5EF4-FFF2-40B4-BE49-F238E27FC236}">
                  <a16:creationId xmlns:a16="http://schemas.microsoft.com/office/drawing/2014/main" xmlns="" id="{6659D431-6C8C-4721-9523-D4AA0ECE037E}"/>
                </a:ext>
              </a:extLst>
            </p:cNvPr>
            <p:cNvSpPr txBox="1"/>
            <p:nvPr/>
          </p:nvSpPr>
          <p:spPr>
            <a:xfrm>
              <a:off x="941985" y="1114605"/>
              <a:ext cx="1147704" cy="562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82</a:t>
              </a:r>
              <a:r>
                <a:rPr lang="en-US" altLang="zh-CN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2" name="直接连接符 100">
            <a:extLst>
              <a:ext uri="{FF2B5EF4-FFF2-40B4-BE49-F238E27FC236}">
                <a16:creationId xmlns:a16="http://schemas.microsoft.com/office/drawing/2014/main" xmlns="" id="{72149CAB-2CC5-4837-9AE1-46E8C5EDC8DB}"/>
              </a:ext>
            </a:extLst>
          </p:cNvPr>
          <p:cNvCxnSpPr/>
          <p:nvPr/>
        </p:nvCxnSpPr>
        <p:spPr>
          <a:xfrm>
            <a:off x="1467631" y="4359498"/>
            <a:ext cx="19830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103">
            <a:extLst>
              <a:ext uri="{FF2B5EF4-FFF2-40B4-BE49-F238E27FC236}">
                <a16:creationId xmlns:a16="http://schemas.microsoft.com/office/drawing/2014/main" xmlns="" id="{895387D4-6719-42F4-B057-8402A7B225CB}"/>
              </a:ext>
            </a:extLst>
          </p:cNvPr>
          <p:cNvGrpSpPr/>
          <p:nvPr/>
        </p:nvGrpSpPr>
        <p:grpSpPr>
          <a:xfrm>
            <a:off x="3525603" y="2033129"/>
            <a:ext cx="2815238" cy="2219627"/>
            <a:chOff x="8617867" y="296237"/>
            <a:chExt cx="2830704" cy="2231821"/>
          </a:xfrm>
        </p:grpSpPr>
        <p:grpSp>
          <p:nvGrpSpPr>
            <p:cNvPr id="46" name="组合 104">
              <a:extLst>
                <a:ext uri="{FF2B5EF4-FFF2-40B4-BE49-F238E27FC236}">
                  <a16:creationId xmlns:a16="http://schemas.microsoft.com/office/drawing/2014/main" xmlns="" id="{44991A27-C576-45BE-BA4A-6E1DA5BEB877}"/>
                </a:ext>
              </a:extLst>
            </p:cNvPr>
            <p:cNvGrpSpPr/>
            <p:nvPr/>
          </p:nvGrpSpPr>
          <p:grpSpPr>
            <a:xfrm>
              <a:off x="8617867" y="296237"/>
              <a:ext cx="2830704" cy="2231821"/>
              <a:chOff x="3430102" y="3226788"/>
              <a:chExt cx="3316286" cy="2614670"/>
            </a:xfrm>
          </p:grpSpPr>
          <p:graphicFrame>
            <p:nvGraphicFramePr>
              <p:cNvPr id="48" name="图表 106">
                <a:extLst>
                  <a:ext uri="{FF2B5EF4-FFF2-40B4-BE49-F238E27FC236}">
                    <a16:creationId xmlns:a16="http://schemas.microsoft.com/office/drawing/2014/main" xmlns="" id="{DB7B5D50-F618-4412-B101-E17E49933C7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0664734"/>
                  </p:ext>
                </p:extLst>
              </p:nvPr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9" name="椭圆 107">
                <a:extLst>
                  <a:ext uri="{FF2B5EF4-FFF2-40B4-BE49-F238E27FC236}">
                    <a16:creationId xmlns:a16="http://schemas.microsoft.com/office/drawing/2014/main" xmlns="" id="{D619820E-058B-415F-83AF-770738C464AC}"/>
                  </a:ext>
                </a:extLst>
              </p:cNvPr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0070C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47" name="文本框 54">
              <a:extLst>
                <a:ext uri="{FF2B5EF4-FFF2-40B4-BE49-F238E27FC236}">
                  <a16:creationId xmlns:a16="http://schemas.microsoft.com/office/drawing/2014/main" xmlns="" id="{339CB2B8-E831-4722-A3FB-99DE737491D1}"/>
                </a:ext>
              </a:extLst>
            </p:cNvPr>
            <p:cNvSpPr txBox="1"/>
            <p:nvPr/>
          </p:nvSpPr>
          <p:spPr>
            <a:xfrm>
              <a:off x="9408689" y="1061964"/>
              <a:ext cx="1432014" cy="587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79</a:t>
              </a:r>
              <a:r>
                <a:rPr lang="en-US" altLang="zh-CN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0" name="直接连接符 108">
            <a:extLst>
              <a:ext uri="{FF2B5EF4-FFF2-40B4-BE49-F238E27FC236}">
                <a16:creationId xmlns:a16="http://schemas.microsoft.com/office/drawing/2014/main" xmlns="" id="{384A91DC-B411-457C-86E9-8D74F6E855DF}"/>
              </a:ext>
            </a:extLst>
          </p:cNvPr>
          <p:cNvCxnSpPr/>
          <p:nvPr/>
        </p:nvCxnSpPr>
        <p:spPr>
          <a:xfrm>
            <a:off x="4058650" y="4370787"/>
            <a:ext cx="19830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111">
            <a:extLst>
              <a:ext uri="{FF2B5EF4-FFF2-40B4-BE49-F238E27FC236}">
                <a16:creationId xmlns:a16="http://schemas.microsoft.com/office/drawing/2014/main" xmlns="" id="{B5172CB1-603C-42FF-BD51-22A909A445CC}"/>
              </a:ext>
            </a:extLst>
          </p:cNvPr>
          <p:cNvGrpSpPr/>
          <p:nvPr/>
        </p:nvGrpSpPr>
        <p:grpSpPr>
          <a:xfrm>
            <a:off x="5835705" y="2033129"/>
            <a:ext cx="2815238" cy="2219627"/>
            <a:chOff x="120923" y="2132856"/>
            <a:chExt cx="2748248" cy="2166810"/>
          </a:xfrm>
        </p:grpSpPr>
        <p:grpSp>
          <p:nvGrpSpPr>
            <p:cNvPr id="54" name="组合 112">
              <a:extLst>
                <a:ext uri="{FF2B5EF4-FFF2-40B4-BE49-F238E27FC236}">
                  <a16:creationId xmlns:a16="http://schemas.microsoft.com/office/drawing/2014/main" xmlns="" id="{8BC3A4A7-A8D6-4DFC-AD2F-C73C9FE324A8}"/>
                </a:ext>
              </a:extLst>
            </p:cNvPr>
            <p:cNvGrpSpPr/>
            <p:nvPr/>
          </p:nvGrpSpPr>
          <p:grpSpPr>
            <a:xfrm>
              <a:off x="120923" y="2132856"/>
              <a:ext cx="2748248" cy="2166810"/>
              <a:chOff x="3430102" y="3226788"/>
              <a:chExt cx="3316286" cy="2614670"/>
            </a:xfrm>
          </p:grpSpPr>
          <p:graphicFrame>
            <p:nvGraphicFramePr>
              <p:cNvPr id="56" name="图表 114">
                <a:extLst>
                  <a:ext uri="{FF2B5EF4-FFF2-40B4-BE49-F238E27FC236}">
                    <a16:creationId xmlns:a16="http://schemas.microsoft.com/office/drawing/2014/main" xmlns="" id="{FE89F927-D94E-48D5-8311-C26934FC4F0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5519779"/>
                  </p:ext>
                </p:extLst>
              </p:nvPr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57" name="椭圆 115">
                <a:extLst>
                  <a:ext uri="{FF2B5EF4-FFF2-40B4-BE49-F238E27FC236}">
                    <a16:creationId xmlns:a16="http://schemas.microsoft.com/office/drawing/2014/main" xmlns="" id="{A9973439-AC8E-4779-98A7-8233FBD6AA96}"/>
                  </a:ext>
                </a:extLst>
              </p:cNvPr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0070C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55" name="文本框 53">
              <a:extLst>
                <a:ext uri="{FF2B5EF4-FFF2-40B4-BE49-F238E27FC236}">
                  <a16:creationId xmlns:a16="http://schemas.microsoft.com/office/drawing/2014/main" xmlns="" id="{6FAEFEC3-0C0F-4879-8009-3BC7DD061090}"/>
                </a:ext>
              </a:extLst>
            </p:cNvPr>
            <p:cNvSpPr txBox="1"/>
            <p:nvPr/>
          </p:nvSpPr>
          <p:spPr>
            <a:xfrm>
              <a:off x="916584" y="2886089"/>
              <a:ext cx="1197229" cy="57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ru-RU" altLang="zh-CN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zh-CN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8" name="直接连接符 116">
            <a:extLst>
              <a:ext uri="{FF2B5EF4-FFF2-40B4-BE49-F238E27FC236}">
                <a16:creationId xmlns:a16="http://schemas.microsoft.com/office/drawing/2014/main" xmlns="" id="{6D3C4381-EEE3-46B1-8FE8-D08577E1C707}"/>
              </a:ext>
            </a:extLst>
          </p:cNvPr>
          <p:cNvCxnSpPr/>
          <p:nvPr/>
        </p:nvCxnSpPr>
        <p:spPr>
          <a:xfrm>
            <a:off x="6248834" y="4382204"/>
            <a:ext cx="19830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119">
            <a:extLst>
              <a:ext uri="{FF2B5EF4-FFF2-40B4-BE49-F238E27FC236}">
                <a16:creationId xmlns:a16="http://schemas.microsoft.com/office/drawing/2014/main" xmlns="" id="{72FFF3BE-18A8-497B-AE48-F034373F1E46}"/>
              </a:ext>
            </a:extLst>
          </p:cNvPr>
          <p:cNvGrpSpPr/>
          <p:nvPr/>
        </p:nvGrpSpPr>
        <p:grpSpPr>
          <a:xfrm>
            <a:off x="8165406" y="2033129"/>
            <a:ext cx="2815238" cy="2219627"/>
            <a:chOff x="120923" y="358911"/>
            <a:chExt cx="2706615" cy="2133985"/>
          </a:xfrm>
        </p:grpSpPr>
        <p:grpSp>
          <p:nvGrpSpPr>
            <p:cNvPr id="62" name="组合 120">
              <a:extLst>
                <a:ext uri="{FF2B5EF4-FFF2-40B4-BE49-F238E27FC236}">
                  <a16:creationId xmlns:a16="http://schemas.microsoft.com/office/drawing/2014/main" xmlns="" id="{6BEC4EC7-8D8D-4DF5-A5E0-656B66F2C92D}"/>
                </a:ext>
              </a:extLst>
            </p:cNvPr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</p:grpSpPr>
          <p:graphicFrame>
            <p:nvGraphicFramePr>
              <p:cNvPr id="64" name="图表 122">
                <a:extLst>
                  <a:ext uri="{FF2B5EF4-FFF2-40B4-BE49-F238E27FC236}">
                    <a16:creationId xmlns:a16="http://schemas.microsoft.com/office/drawing/2014/main" xmlns="" id="{710EFB88-193B-4050-952D-DBD2EAB553E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42672160"/>
                  </p:ext>
                </p:extLst>
              </p:nvPr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65" name="椭圆 123">
                <a:extLst>
                  <a:ext uri="{FF2B5EF4-FFF2-40B4-BE49-F238E27FC236}">
                    <a16:creationId xmlns:a16="http://schemas.microsoft.com/office/drawing/2014/main" xmlns="" id="{E61DC7FA-CD5D-4A2D-9A4F-8E253E3E1E45}"/>
                  </a:ext>
                </a:extLst>
              </p:cNvPr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0070C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63" name="文本框 29">
              <a:extLst>
                <a:ext uri="{FF2B5EF4-FFF2-40B4-BE49-F238E27FC236}">
                  <a16:creationId xmlns:a16="http://schemas.microsoft.com/office/drawing/2014/main" xmlns="" id="{5D55732F-C2F5-4AEC-843B-10B03B4193AE}"/>
                </a:ext>
              </a:extLst>
            </p:cNvPr>
            <p:cNvSpPr txBox="1"/>
            <p:nvPr/>
          </p:nvSpPr>
          <p:spPr>
            <a:xfrm>
              <a:off x="960185" y="1133400"/>
              <a:ext cx="1191786" cy="562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</a:t>
              </a:r>
              <a:r>
                <a:rPr lang="en-US" altLang="zh-CN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6" name="直接连接符 124">
            <a:extLst>
              <a:ext uri="{FF2B5EF4-FFF2-40B4-BE49-F238E27FC236}">
                <a16:creationId xmlns:a16="http://schemas.microsoft.com/office/drawing/2014/main" xmlns="" id="{7F9E7BB2-452C-4009-BFFD-A81B65DDEA23}"/>
              </a:ext>
            </a:extLst>
          </p:cNvPr>
          <p:cNvCxnSpPr/>
          <p:nvPr/>
        </p:nvCxnSpPr>
        <p:spPr>
          <a:xfrm>
            <a:off x="8714355" y="4382204"/>
            <a:ext cx="19830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37028" y="1264067"/>
            <a:ext cx="5752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ЖЕНЩИНЫ В ПРОФЕССИИ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5683" y="5542714"/>
            <a:ext cx="1898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ru-RU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5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5521" y="5945420"/>
            <a:ext cx="6080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разрыв в заработной плате женщин и мужчин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763221" y="6389783"/>
            <a:ext cx="67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34963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950</Words>
  <Application>Microsoft Office PowerPoint</Application>
  <PresentationFormat>Широкоэкранный</PresentationFormat>
  <Paragraphs>250</Paragraphs>
  <Slides>19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맑은 고딕</vt:lpstr>
      <vt:lpstr>微软雅黑</vt:lpstr>
      <vt:lpstr>宋体</vt:lpstr>
      <vt:lpstr>Arial</vt:lpstr>
      <vt:lpstr>Arial Black</vt:lpstr>
      <vt:lpstr>Calibri</vt:lpstr>
      <vt:lpstr>Calibri Light</vt:lpstr>
      <vt:lpstr>等线</vt:lpstr>
      <vt:lpstr>Impact</vt:lpstr>
      <vt:lpstr>Impact MT Std</vt:lpstr>
      <vt:lpstr>Open Sans</vt:lpstr>
      <vt:lpstr>Times New Roman</vt:lpstr>
      <vt:lpstr>方正兰亭黑简体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Юдина Анастасия Владимировна</dc:creator>
  <cp:lastModifiedBy>Гужавин Сергей В.</cp:lastModifiedBy>
  <cp:revision>107</cp:revision>
  <dcterms:created xsi:type="dcterms:W3CDTF">2023-02-06T08:57:53Z</dcterms:created>
  <dcterms:modified xsi:type="dcterms:W3CDTF">2023-09-21T04:46:25Z</dcterms:modified>
</cp:coreProperties>
</file>