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6" r:id="rId4"/>
    <p:sldId id="258" r:id="rId5"/>
    <p:sldId id="269" r:id="rId6"/>
    <p:sldId id="259" r:id="rId7"/>
    <p:sldId id="270" r:id="rId8"/>
    <p:sldId id="271" r:id="rId9"/>
    <p:sldId id="273" r:id="rId10"/>
    <p:sldId id="274" r:id="rId11"/>
    <p:sldId id="276" r:id="rId12"/>
    <p:sldId id="278" r:id="rId13"/>
    <p:sldId id="285" r:id="rId14"/>
    <p:sldId id="281" r:id="rId15"/>
    <p:sldId id="282" r:id="rId16"/>
    <p:sldId id="283" r:id="rId17"/>
    <p:sldId id="288" r:id="rId18"/>
    <p:sldId id="287" r:id="rId19"/>
  </p:sldIdLst>
  <p:sldSz cx="12192000" cy="6858000"/>
  <p:notesSz cx="6858000" cy="9144000"/>
  <p:embeddedFontLst>
    <p:embeddedFont>
      <p:font typeface="Arial Black" panose="020B0604020202020204" pitchFamily="34" charset="0"/>
      <p:bold r:id="rId21"/>
    </p:embeddedFont>
    <p:embeddedFont>
      <p:font typeface="Unbounded" pitchFamily="2" charset="0"/>
      <p:regular r:id="rId22"/>
      <p:bold r:id="rId23"/>
    </p:embeddedFont>
    <p:embeddedFont>
      <p:font typeface="Unbounded SemiBold" pitchFamily="2" charset="0"/>
      <p:regular r:id="rId24"/>
      <p:bold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/>
    <p:restoredTop sz="94666"/>
  </p:normalViewPr>
  <p:slideViewPr>
    <p:cSldViewPr snapToGrid="0">
      <p:cViewPr varScale="1">
        <p:scale>
          <a:sx n="99" d="100"/>
          <a:sy n="99" d="100"/>
        </p:scale>
        <p:origin x="1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занятых женщин в общй численности населения январь 2023</c:v>
                </c:pt>
              </c:strCache>
            </c:strRef>
          </c:tx>
          <c:dLbls>
            <c:dLbl>
              <c:idx val="0"/>
              <c:layout>
                <c:manualLayout>
                  <c:x val="-0.19589961069875461"/>
                  <c:y val="-1.56051366633599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67,6%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F55-8041-A017-2CD0A121D4A6}"/>
                </c:ext>
              </c:extLst>
            </c:dLbl>
            <c:dLbl>
              <c:idx val="1"/>
              <c:layout>
                <c:manualLayout>
                  <c:x val="0.21226492846650216"/>
                  <c:y val="1.552852783155612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53,9%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F55-8041-A017-2CD0A121D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Unbounded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60.1</c:v>
                </c:pt>
                <c:pt idx="1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55-8041-A017-2CD0A121D4A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FC-2948-B9FB-2D588C1A5A9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FC-2948-B9FB-2D588C1A5A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EFC-2948-B9FB-2D588C1A5A95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23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FC-2948-B9FB-2D588C1A5A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EFC-2948-B9FB-2D588C1A5A9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EFC-2948-B9FB-2D588C1A5A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EFC-2948-B9FB-2D588C1A5A95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</c:v>
                </c:pt>
                <c:pt idx="1">
                  <c:v>77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FC-2948-B9FB-2D588C1A5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4580088"/>
        <c:axId val="724588320"/>
      </c:barChart>
      <c:catAx>
        <c:axId val="72458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4588320"/>
        <c:crosses val="autoZero"/>
        <c:auto val="1"/>
        <c:lblAlgn val="ctr"/>
        <c:lblOffset val="100"/>
        <c:noMultiLvlLbl val="0"/>
      </c:catAx>
      <c:valAx>
        <c:axId val="72458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4580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39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E-E04A-9579-0C3604C982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</c:v>
                </c:pt>
                <c:pt idx="1">
                  <c:v>61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AE-E04A-9579-0C3604C98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759568"/>
        <c:axId val="220759960"/>
      </c:barChart>
      <c:catAx>
        <c:axId val="22075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759960"/>
        <c:crosses val="autoZero"/>
        <c:auto val="1"/>
        <c:lblAlgn val="ctr"/>
        <c:lblOffset val="100"/>
        <c:noMultiLvlLbl val="0"/>
      </c:catAx>
      <c:valAx>
        <c:axId val="22075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75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E60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Республика Корея</c:v>
                </c:pt>
                <c:pt idx="1">
                  <c:v>Сингапур</c:v>
                </c:pt>
                <c:pt idx="2">
                  <c:v>Иран</c:v>
                </c:pt>
                <c:pt idx="3">
                  <c:v>ОАЭ</c:v>
                </c:pt>
                <c:pt idx="4">
                  <c:v>Россия</c:v>
                </c:pt>
                <c:pt idx="5">
                  <c:v>Индонезия</c:v>
                </c:pt>
                <c:pt idx="6">
                  <c:v>ЮАР</c:v>
                </c:pt>
                <c:pt idx="7">
                  <c:v>Грузия</c:v>
                </c:pt>
                <c:pt idx="8">
                  <c:v>Армения</c:v>
                </c:pt>
                <c:pt idx="9">
                  <c:v>Казахстан</c:v>
                </c:pt>
                <c:pt idx="10">
                  <c:v>Азербайджан</c:v>
                </c:pt>
                <c:pt idx="11">
                  <c:v>Киргизия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21.4</c:v>
                </c:pt>
                <c:pt idx="1">
                  <c:v>30.8</c:v>
                </c:pt>
                <c:pt idx="2">
                  <c:v>31.2</c:v>
                </c:pt>
                <c:pt idx="3">
                  <c:v>33.299999999999997</c:v>
                </c:pt>
                <c:pt idx="4">
                  <c:v>38.799999999999997</c:v>
                </c:pt>
                <c:pt idx="5">
                  <c:v>45.8</c:v>
                </c:pt>
                <c:pt idx="6">
                  <c:v>46.2</c:v>
                </c:pt>
                <c:pt idx="7" formatCode="0.0">
                  <c:v>53</c:v>
                </c:pt>
                <c:pt idx="8" formatCode="0.0">
                  <c:v>53</c:v>
                </c:pt>
                <c:pt idx="9" formatCode="0.0">
                  <c:v>55</c:v>
                </c:pt>
                <c:pt idx="10" formatCode="0.0">
                  <c:v>58</c:v>
                </c:pt>
                <c:pt idx="11" formatCode="0.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8-1545-A75A-60707DEA93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81834664"/>
        <c:axId val="781833096"/>
      </c:barChart>
      <c:catAx>
        <c:axId val="781834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833096"/>
        <c:crosses val="autoZero"/>
        <c:auto val="1"/>
        <c:lblAlgn val="ctr"/>
        <c:lblOffset val="100"/>
        <c:noMultiLvlLbl val="0"/>
      </c:catAx>
      <c:valAx>
        <c:axId val="781833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834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5826-838F-9C40-870F-19D325D751A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CDFE6-2E77-A141-B211-102DF33E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2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CDFE6-2E77-A141-B211-102DF33E136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0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19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34936-B326-78AC-037E-8DB7C0A8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BA798A-4B42-5360-F90F-EBCD5CF50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328F38-A3C8-DE7A-354D-7ABC4C55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74CF9F-1254-2247-938C-EC13B67B7106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B71C9-C2EC-51E8-E5C1-36CD3995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E819D1-AFC3-035F-0E3F-9554C052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CBD7-059E-904F-A469-B8C64B81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3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D1A26D-6389-66AF-89CE-1FCE5DC9F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8EB26-6708-42B2-E1CE-2E9EE8F65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5C422-399C-06CD-64C9-87B83EAD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74CF9F-1254-2247-938C-EC13B67B7106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29C8F-F546-878E-2914-B9CE03AD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DCE1C-8AE9-2AC1-6410-52F9A466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CBD7-059E-904F-A469-B8C64B81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4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4BAAB-2FF5-1E80-D35A-9E72B8A0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5F5A9-99D4-E200-55B3-73C8D0E5D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403B4-AC7C-1657-9450-5E0B1EE8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74CF9F-1254-2247-938C-EC13B67B7106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86095-FFCD-F17E-1601-8EC042BD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0E868-82DB-591E-B736-81B41366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CBD7-059E-904F-A469-B8C64B81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3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8AB73-D6C0-9D4E-5653-902E8085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D9E8A3-657D-E11A-9AD2-0EBA9BECC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E0EDBA-CBFD-13A9-16D1-391E1C2A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74CF9F-1254-2247-938C-EC13B67B7106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C84E63-82D8-4F4A-D246-4385AC4B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00907-EF4A-76AB-9702-5F78216A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CBD7-059E-904F-A469-B8C64B81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0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E2540-A94E-7D09-7635-B85DE189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8B7C5-3DE8-96BA-F162-2050D31E9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258759-C3EB-045B-8E80-FB1281236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BCCD3-D30B-7AEA-F37E-BB9C4B56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74CF9F-1254-2247-938C-EC13B67B7106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E4D3D7-E9A4-56A1-73BB-EB8CAF5C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A7ECA8-17A1-1117-460E-03441430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CBD7-059E-904F-A469-B8C64B81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7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E3CDE-6AFC-080D-9BFB-EBE48433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11815-0539-989A-1235-AFB0AF9D0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31C9C1-2C58-0F4D-5F8F-2D3E2FEE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588E8C-413C-2258-5CB1-E00D776CE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6F6BC2-6CDB-082F-5794-8ACE26C25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49CCD5-A9D4-16C1-D9A5-5C77F817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74CF9F-1254-2247-938C-EC13B67B7106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813056-B3D9-E668-C484-5BC3470E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F85464-73C7-9A76-9C24-3D9E4D45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CBD7-059E-904F-A469-B8C64B81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283AA-E59D-CF38-9379-F2C2EECF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C1BB43-47FA-6C91-9DA9-DBE5801F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74CF9F-1254-2247-938C-EC13B67B7106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B50D03-6FD7-E968-6DB4-068D1C64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320A6E-3DB4-B19F-CBEC-EB55CDE4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CBD7-059E-904F-A469-B8C64B81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3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DEE571-DD72-5D4D-F5DE-FFD2D38E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74CF9F-1254-2247-938C-EC13B67B7106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CDE874-178C-406C-AEDE-9FE3AB31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A06A78-935C-9EA1-6665-70D3DBD0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CBD7-059E-904F-A469-B8C64B81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1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3B6E2-5486-A0AB-938A-BE184259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9A3B9-40EC-4D18-CA78-61799AA5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9D4FB3-909D-FF80-7BDF-857113DD1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489008-0416-9293-4A89-6F81E8A2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74CF9F-1254-2247-938C-EC13B67B7106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A9E2CF-5F11-EA2B-9E18-14F638E5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0E3A37-722E-4195-F90E-EC6121E0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CBD7-059E-904F-A469-B8C64B81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FCBF3-0777-E380-B65E-83E37B2C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DE3F24-5335-F8AA-1777-58D9D2D0F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F8218-8022-72A9-CD20-C1DF4275D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DA9166-CAFC-9E41-52D6-52FF5E15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74CF9F-1254-2247-938C-EC13B67B7106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10717E-292E-9EB6-B997-3FB6B4D2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04E1C-3430-35B6-5D46-07ADD429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CBD7-059E-904F-A469-B8C64B81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9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2C8E-8A0E-C92A-4231-3AF26013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6233C7-186F-FED4-4A57-D18AF5213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795221-5DC9-6966-374B-F14CC9F2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7D3CBD7-059E-904F-A469-B8C64B81A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1DF7FC-7D82-B837-36E9-77C13ECBC769}"/>
              </a:ext>
            </a:extLst>
          </p:cNvPr>
          <p:cNvGrpSpPr/>
          <p:nvPr/>
        </p:nvGrpSpPr>
        <p:grpSpPr>
          <a:xfrm>
            <a:off x="7512324" y="-1"/>
            <a:ext cx="4679676" cy="6858000"/>
            <a:chOff x="3628161" y="-1"/>
            <a:chExt cx="8563838" cy="6858000"/>
          </a:xfrm>
          <a:solidFill>
            <a:schemeClr val="bg1"/>
          </a:solidFill>
        </p:grpSpPr>
        <p:sp>
          <p:nvSpPr>
            <p:cNvPr id="17" name="Прямоугольник с одним усеченным углом 16">
              <a:extLst>
                <a:ext uri="{FF2B5EF4-FFF2-40B4-BE49-F238E27FC236}">
                  <a16:creationId xmlns:a16="http://schemas.microsoft.com/office/drawing/2014/main" id="{084CAD49-3716-8AD1-094C-4D729242A0FF}"/>
                </a:ext>
              </a:extLst>
            </p:cNvPr>
            <p:cNvSpPr/>
            <p:nvPr/>
          </p:nvSpPr>
          <p:spPr>
            <a:xfrm flipH="1">
              <a:off x="8216152" y="-1"/>
              <a:ext cx="3975847" cy="3670479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с одним усеченным углом 17">
              <a:extLst>
                <a:ext uri="{FF2B5EF4-FFF2-40B4-BE49-F238E27FC236}">
                  <a16:creationId xmlns:a16="http://schemas.microsoft.com/office/drawing/2014/main" id="{48A8E039-DBA5-706E-46AD-92778EED457C}"/>
                </a:ext>
              </a:extLst>
            </p:cNvPr>
            <p:cNvSpPr/>
            <p:nvPr/>
          </p:nvSpPr>
          <p:spPr>
            <a:xfrm flipH="1">
              <a:off x="7604013" y="3662020"/>
              <a:ext cx="4587984" cy="3195979"/>
            </a:xfrm>
            <a:prstGeom prst="snip1Rect">
              <a:avLst>
                <a:gd name="adj" fmla="val 50000"/>
              </a:avLst>
            </a:prstGeom>
            <a:solidFill>
              <a:srgbClr val="E6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с одним усеченным углом 18">
              <a:extLst>
                <a:ext uri="{FF2B5EF4-FFF2-40B4-BE49-F238E27FC236}">
                  <a16:creationId xmlns:a16="http://schemas.microsoft.com/office/drawing/2014/main" id="{F966DED5-236E-0C79-2029-3EC21E1BAD2B}"/>
                </a:ext>
              </a:extLst>
            </p:cNvPr>
            <p:cNvSpPr/>
            <p:nvPr/>
          </p:nvSpPr>
          <p:spPr>
            <a:xfrm flipH="1">
              <a:off x="3628161" y="887505"/>
              <a:ext cx="4587986" cy="2782973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171FF-7795-2FFD-717C-099F62D7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69" y="1315357"/>
            <a:ext cx="6848791" cy="254265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Unbounded" pitchFamily="2" charset="0"/>
              </a:rPr>
              <a:t>Технологическое предпринимательство</a:t>
            </a:r>
            <a:br>
              <a:rPr lang="ru-RU" sz="3600" dirty="0">
                <a:solidFill>
                  <a:schemeClr val="bg1"/>
                </a:solidFill>
                <a:latin typeface="Unbounded" pitchFamily="2" charset="0"/>
              </a:rPr>
            </a:br>
            <a:r>
              <a:rPr lang="ru-RU" sz="3600" dirty="0">
                <a:solidFill>
                  <a:srgbClr val="E60100"/>
                </a:solidFill>
                <a:latin typeface="Unbounded" pitchFamily="2" charset="0"/>
              </a:rPr>
              <a:t>2.0.23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356689-7061-E5BB-A25B-C735A9B1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01" y="4889013"/>
            <a:ext cx="1035092" cy="103509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4D89EE3-F8D8-5F73-4C18-11B8CCCA8643}"/>
              </a:ext>
            </a:extLst>
          </p:cNvPr>
          <p:cNvSpPr txBox="1">
            <a:spLocks/>
          </p:cNvSpPr>
          <p:nvPr/>
        </p:nvSpPr>
        <p:spPr>
          <a:xfrm>
            <a:off x="1942411" y="4826910"/>
            <a:ext cx="4355357" cy="419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Unbounded" pitchFamily="2" charset="0"/>
              </a:rPr>
              <a:t>Чубарова Ольга Олеговна</a:t>
            </a:r>
            <a:endParaRPr lang="ru-RU" sz="1800" dirty="0">
              <a:solidFill>
                <a:srgbClr val="E60100"/>
              </a:solidFill>
              <a:latin typeface="Unbounded" pitchFamily="2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82CFA57-50B8-8F00-32D9-51C167210D1E}"/>
              </a:ext>
            </a:extLst>
          </p:cNvPr>
          <p:cNvSpPr txBox="1">
            <a:spLocks/>
          </p:cNvSpPr>
          <p:nvPr/>
        </p:nvSpPr>
        <p:spPr>
          <a:xfrm>
            <a:off x="1942412" y="5182137"/>
            <a:ext cx="3775061" cy="87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генерального директора – Председатель Женской Лиги ВОИР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Всероссийское общество изобретателей </a:t>
            </a:r>
            <a:b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рационализаторов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2118E-BF4F-DF96-58C9-F15788E87CD7}"/>
              </a:ext>
            </a:extLst>
          </p:cNvPr>
          <p:cNvSpPr txBox="1"/>
          <p:nvPr/>
        </p:nvSpPr>
        <p:spPr>
          <a:xfrm>
            <a:off x="6156101" y="-270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D66D5B-5C95-AB9B-E0FB-B2FB2E91D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866" y="1838797"/>
            <a:ext cx="3927697" cy="14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AC2FF7-13F4-F607-6549-DD4B6CF36C28}"/>
              </a:ext>
            </a:extLst>
          </p:cNvPr>
          <p:cNvSpPr/>
          <p:nvPr/>
        </p:nvSpPr>
        <p:spPr>
          <a:xfrm>
            <a:off x="6423840" y="0"/>
            <a:ext cx="5768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8F3E082-B7C6-8650-8D5C-3FBE20671CDC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09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99F7D2B-1CF1-0A41-CE71-C8B20147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1" y="581405"/>
            <a:ext cx="5536160" cy="112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  <a:t>Кто она Женщина 2.0.23</a:t>
            </a:r>
            <a:r>
              <a:rPr lang="ru-RU" sz="2400" b="1" dirty="0">
                <a:latin typeface="Unbounded SemiBold" pitchFamily="2" charset="0"/>
              </a:rPr>
              <a:t>?</a:t>
            </a:r>
            <a:br>
              <a:rPr lang="ru-RU" sz="2400" b="1" dirty="0"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Образование</a:t>
            </a:r>
          </a:p>
        </p:txBody>
      </p:sp>
      <p:sp>
        <p:nvSpPr>
          <p:cNvPr id="8" name="Прямоугольник с одним усеченным углом 7">
            <a:extLst>
              <a:ext uri="{FF2B5EF4-FFF2-40B4-BE49-F238E27FC236}">
                <a16:creationId xmlns:a16="http://schemas.microsoft.com/office/drawing/2014/main" id="{2A23DD0E-44A9-D95F-C602-845B056DFF26}"/>
              </a:ext>
            </a:extLst>
          </p:cNvPr>
          <p:cNvSpPr/>
          <p:nvPr/>
        </p:nvSpPr>
        <p:spPr>
          <a:xfrm flipH="1">
            <a:off x="679454" y="2032178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71FFCB-F003-3371-7189-54ADE7185D9A}"/>
              </a:ext>
            </a:extLst>
          </p:cNvPr>
          <p:cNvSpPr/>
          <p:nvPr/>
        </p:nvSpPr>
        <p:spPr>
          <a:xfrm>
            <a:off x="936689" y="1918351"/>
            <a:ext cx="4021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Доктора наук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9D87281-B619-B957-9430-24946BC0B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977339"/>
              </p:ext>
            </p:extLst>
          </p:nvPr>
        </p:nvGraphicFramePr>
        <p:xfrm>
          <a:off x="936689" y="2386711"/>
          <a:ext cx="4725986" cy="141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с одним усеченным углом 15">
            <a:extLst>
              <a:ext uri="{FF2B5EF4-FFF2-40B4-BE49-F238E27FC236}">
                <a16:creationId xmlns:a16="http://schemas.microsoft.com/office/drawing/2014/main" id="{131C4590-DFC9-598B-FD28-8A275054408D}"/>
              </a:ext>
            </a:extLst>
          </p:cNvPr>
          <p:cNvSpPr/>
          <p:nvPr/>
        </p:nvSpPr>
        <p:spPr>
          <a:xfrm flipH="1">
            <a:off x="679454" y="4286968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A0097E4-F2C6-731E-A29A-053C9187BCB1}"/>
              </a:ext>
            </a:extLst>
          </p:cNvPr>
          <p:cNvSpPr/>
          <p:nvPr/>
        </p:nvSpPr>
        <p:spPr>
          <a:xfrm>
            <a:off x="936689" y="4173141"/>
            <a:ext cx="4021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Кандидаты наук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4DF07CC6-8CA7-7C54-308E-BAF331B1C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696780"/>
              </p:ext>
            </p:extLst>
          </p:nvPr>
        </p:nvGraphicFramePr>
        <p:xfrm>
          <a:off x="923809" y="4637833"/>
          <a:ext cx="4725985" cy="154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D46423F-B9FE-3A2E-F7A0-386695B469D6}"/>
              </a:ext>
            </a:extLst>
          </p:cNvPr>
          <p:cNvSpPr txBox="1">
            <a:spLocks/>
          </p:cNvSpPr>
          <p:nvPr/>
        </p:nvSpPr>
        <p:spPr>
          <a:xfrm>
            <a:off x="7021682" y="607163"/>
            <a:ext cx="4504909" cy="1002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Удельный вес женщин в общей численности исследователей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по странам: </a:t>
            </a:r>
            <a:r>
              <a:rPr lang="ru-RU" sz="1800" b="1" dirty="0">
                <a:solidFill>
                  <a:schemeClr val="bg1"/>
                </a:solidFill>
              </a:rPr>
              <a:t>2021 (%)</a:t>
            </a:r>
            <a:endParaRPr lang="en-GB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A3EB0253-B407-3C44-E5D4-26FA34B0A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419871"/>
              </p:ext>
            </p:extLst>
          </p:nvPr>
        </p:nvGraphicFramePr>
        <p:xfrm>
          <a:off x="7021681" y="1709606"/>
          <a:ext cx="4490865" cy="443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74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691232-9900-6BD4-07C4-D57C72321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35" y="1803553"/>
            <a:ext cx="11089138" cy="463815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99F7D2B-1CF1-0A41-CE71-C8B20147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0" y="581405"/>
            <a:ext cx="9884925" cy="112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atin typeface="Unbounded SemiBold" pitchFamily="2" charset="0"/>
              </a:rPr>
              <a:t>Участие женщин в изобретениях,</a:t>
            </a:r>
            <a:br>
              <a:rPr lang="ru-RU" sz="2400" b="1" dirty="0"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вошедших в список </a:t>
            </a:r>
            <a: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  <a:t>100 лучших </a:t>
            </a:r>
            <a:r>
              <a:rPr lang="ru-RU" sz="2400" b="1" dirty="0">
                <a:latin typeface="Unbounded SemiBold" pitchFamily="2" charset="0"/>
              </a:rPr>
              <a:t>изобретений</a:t>
            </a:r>
          </a:p>
        </p:txBody>
      </p:sp>
    </p:spTree>
    <p:extLst>
      <p:ext uri="{BB962C8B-B14F-4D97-AF65-F5344CB8AC3E}">
        <p14:creationId xmlns:p14="http://schemas.microsoft.com/office/powerpoint/2010/main" val="12921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99F7D2B-1CF1-0A41-CE71-C8B20147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1" y="838982"/>
            <a:ext cx="5364442" cy="6549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Unbounded SemiBold" pitchFamily="2" charset="0"/>
              </a:rPr>
              <a:t>А что же «у них» </a:t>
            </a:r>
            <a:br>
              <a:rPr lang="ru-RU" sz="2400" b="1" dirty="0">
                <a:solidFill>
                  <a:schemeClr val="bg1"/>
                </a:solidFill>
                <a:latin typeface="Unbounded SemiBold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Unbounded SemiBold" pitchFamily="2" charset="0"/>
              </a:rPr>
              <a:t>и чем «мы ответим»?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C9F52EE-8E22-4AAA-97DA-8FC839027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704551"/>
              </p:ext>
            </p:extLst>
          </p:nvPr>
        </p:nvGraphicFramePr>
        <p:xfrm>
          <a:off x="7345386" y="0"/>
          <a:ext cx="484661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53" imgH="8019809" progId="AcroExch.Document.DC">
                  <p:embed/>
                </p:oleObj>
              </mc:Choice>
              <mc:Fallback>
                <p:oleObj name="Acrobat Document" r:id="rId2" imgW="5667153" imgH="8019809" progId="AcroExch.Document.DC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C9F52EE-8E22-4AAA-97DA-8FC839027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45386" y="0"/>
                        <a:ext cx="484661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029DE0-C21A-1CE7-579B-9232DBAB95AE}"/>
              </a:ext>
            </a:extLst>
          </p:cNvPr>
          <p:cNvSpPr/>
          <p:nvPr/>
        </p:nvSpPr>
        <p:spPr>
          <a:xfrm>
            <a:off x="1046828" y="1973688"/>
            <a:ext cx="4555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Всемирный день интеллектуальной собственности 2023</a:t>
            </a:r>
          </a:p>
        </p:txBody>
      </p:sp>
      <p:sp>
        <p:nvSpPr>
          <p:cNvPr id="9" name="Прямоугольник с одним усеченным углом 8">
            <a:extLst>
              <a:ext uri="{FF2B5EF4-FFF2-40B4-BE49-F238E27FC236}">
                <a16:creationId xmlns:a16="http://schemas.microsoft.com/office/drawing/2014/main" id="{FDE06757-5F0A-FB19-A977-4CDA13F7A2FA}"/>
              </a:ext>
            </a:extLst>
          </p:cNvPr>
          <p:cNvSpPr/>
          <p:nvPr/>
        </p:nvSpPr>
        <p:spPr>
          <a:xfrm flipH="1">
            <a:off x="679454" y="2081133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0C04C5-6E08-F3BB-3B6D-4090B32E5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55" y="5617140"/>
            <a:ext cx="2167230" cy="81348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2B9EAD-3836-12C1-D981-23D97509E044}"/>
              </a:ext>
            </a:extLst>
          </p:cNvPr>
          <p:cNvSpPr/>
          <p:nvPr/>
        </p:nvSpPr>
        <p:spPr>
          <a:xfrm>
            <a:off x="1046827" y="2926724"/>
            <a:ext cx="5186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Девиз: Женщины и интеллектуальная собственность: </a:t>
            </a:r>
            <a:r>
              <a:rPr lang="ru-RU" sz="2000" b="1" dirty="0">
                <a:solidFill>
                  <a:schemeClr val="bg1"/>
                </a:solidFill>
              </a:rPr>
              <a:t>катализатор инноваций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и творчества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Прямоугольник с одним усеченным углом 14">
            <a:extLst>
              <a:ext uri="{FF2B5EF4-FFF2-40B4-BE49-F238E27FC236}">
                <a16:creationId xmlns:a16="http://schemas.microsoft.com/office/drawing/2014/main" id="{45C5B7C9-0D34-4025-B7C3-2ED4F9B97AD5}"/>
              </a:ext>
            </a:extLst>
          </p:cNvPr>
          <p:cNvSpPr/>
          <p:nvPr/>
        </p:nvSpPr>
        <p:spPr>
          <a:xfrm flipH="1">
            <a:off x="679454" y="3034169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Объект 3">
            <a:extLst>
              <a:ext uri="{FF2B5EF4-FFF2-40B4-BE49-F238E27FC236}">
                <a16:creationId xmlns:a16="http://schemas.microsoft.com/office/drawing/2014/main" id="{79A9BA26-07B6-44B9-1B4D-0971032FC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15" y="133392"/>
            <a:ext cx="3736686" cy="140125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C39EBB-9ACB-EADB-3051-9AF52A3C8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61" y="4543602"/>
            <a:ext cx="3073532" cy="1026544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2836051E-A0F0-F2A1-CF06-DF90BA256AB4}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255" y="4536880"/>
            <a:ext cx="4048187" cy="22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7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99F7D2B-1CF1-0A41-CE71-C8B20147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9" y="463991"/>
            <a:ext cx="6716723" cy="112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Unbounded SemiBold" pitchFamily="2" charset="0"/>
              </a:rPr>
              <a:t>#</a:t>
            </a:r>
            <a:r>
              <a:rPr lang="en-US" sz="4000" b="1" dirty="0" err="1">
                <a:latin typeface="Unbounded SemiBold" pitchFamily="2" charset="0"/>
              </a:rPr>
              <a:t>RusTechWoman</a:t>
            </a:r>
            <a:endParaRPr lang="ru-RU" sz="4000" b="1" dirty="0">
              <a:latin typeface="Unbounded SemiBold" pitchFamily="2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3341E64-233B-C623-8BAC-A5AE3F07D807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/>
              <a:t>15</a:t>
            </a:r>
            <a:endParaRPr lang="en-GB" sz="10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DF2EA1-14E6-7916-A5DD-DE67E185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9" y="5636859"/>
            <a:ext cx="2312150" cy="86788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781561-4101-C427-1A71-C381CEABA683}"/>
              </a:ext>
            </a:extLst>
          </p:cNvPr>
          <p:cNvSpPr/>
          <p:nvPr/>
        </p:nvSpPr>
        <p:spPr>
          <a:xfrm>
            <a:off x="559839" y="1738786"/>
            <a:ext cx="1359113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EdTech</a:t>
            </a:r>
            <a:endParaRPr lang="en-GB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C1B040-869B-6700-1244-FBCBCA8DB234}"/>
              </a:ext>
            </a:extLst>
          </p:cNvPr>
          <p:cNvSpPr/>
          <p:nvPr/>
        </p:nvSpPr>
        <p:spPr>
          <a:xfrm>
            <a:off x="2028030" y="1738786"/>
            <a:ext cx="1359113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STEM</a:t>
            </a:r>
            <a:endParaRPr lang="en-GB" sz="16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D5BEA2-745F-A90F-C4DB-98CDE511285D}"/>
              </a:ext>
            </a:extLst>
          </p:cNvPr>
          <p:cNvSpPr/>
          <p:nvPr/>
        </p:nvSpPr>
        <p:spPr>
          <a:xfrm>
            <a:off x="3496221" y="1738786"/>
            <a:ext cx="1552297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ChemTech</a:t>
            </a:r>
            <a:endParaRPr lang="en-GB" sz="1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33FEA17-99A4-478A-7F7C-8BD4F99DC8FC}"/>
              </a:ext>
            </a:extLst>
          </p:cNvPr>
          <p:cNvSpPr/>
          <p:nvPr/>
        </p:nvSpPr>
        <p:spPr>
          <a:xfrm>
            <a:off x="559839" y="2378047"/>
            <a:ext cx="1552297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GreenTech</a:t>
            </a:r>
            <a:endParaRPr lang="en-GB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4EC6142-3C90-3F11-64CF-7E9EC877537E}"/>
              </a:ext>
            </a:extLst>
          </p:cNvPr>
          <p:cNvSpPr/>
          <p:nvPr/>
        </p:nvSpPr>
        <p:spPr>
          <a:xfrm>
            <a:off x="2208335" y="2378047"/>
            <a:ext cx="1848510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AgroFoodTech</a:t>
            </a:r>
            <a:endParaRPr lang="en-GB" sz="16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D288A7-247B-D401-3B69-DDE8AD4A6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890" y="5710384"/>
            <a:ext cx="2046812" cy="683625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682F53B-3F63-F2F6-8BFB-6EDD6E33EB73}"/>
              </a:ext>
            </a:extLst>
          </p:cNvPr>
          <p:cNvSpPr/>
          <p:nvPr/>
        </p:nvSpPr>
        <p:spPr>
          <a:xfrm>
            <a:off x="559839" y="2996233"/>
            <a:ext cx="1359113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FinTech</a:t>
            </a:r>
            <a:endParaRPr lang="en-GB" sz="16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5C026B6-B299-FB26-BA13-0EC6071E626B}"/>
              </a:ext>
            </a:extLst>
          </p:cNvPr>
          <p:cNvSpPr/>
          <p:nvPr/>
        </p:nvSpPr>
        <p:spPr>
          <a:xfrm>
            <a:off x="2015152" y="2996233"/>
            <a:ext cx="856837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IT</a:t>
            </a:r>
            <a:endParaRPr lang="en-GB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EDFCC62-CDB3-0B2F-64F8-B6A1111243C7}"/>
              </a:ext>
            </a:extLst>
          </p:cNvPr>
          <p:cNvSpPr/>
          <p:nvPr/>
        </p:nvSpPr>
        <p:spPr>
          <a:xfrm>
            <a:off x="2968189" y="2996233"/>
            <a:ext cx="1384870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MineTech</a:t>
            </a:r>
            <a:endParaRPr lang="en-GB" sz="16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4EEFFA2-58DA-421A-CEDA-B44DD213C454}"/>
              </a:ext>
            </a:extLst>
          </p:cNvPr>
          <p:cNvSpPr/>
          <p:nvPr/>
        </p:nvSpPr>
        <p:spPr>
          <a:xfrm>
            <a:off x="559839" y="3627298"/>
            <a:ext cx="1784116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MedBioTech</a:t>
            </a:r>
            <a:endParaRPr lang="en-GB" sz="16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7A1ABA8-AA58-4938-07CE-EFF6214A892E}"/>
              </a:ext>
            </a:extLst>
          </p:cNvPr>
          <p:cNvSpPr/>
          <p:nvPr/>
        </p:nvSpPr>
        <p:spPr>
          <a:xfrm>
            <a:off x="2453033" y="3627298"/>
            <a:ext cx="1900025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Creative &amp; Craft</a:t>
            </a:r>
            <a:endParaRPr lang="en-GB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FEB67B8-4A56-EB57-5F7E-E3295BDE341E}"/>
              </a:ext>
            </a:extLst>
          </p:cNvPr>
          <p:cNvSpPr/>
          <p:nvPr/>
        </p:nvSpPr>
        <p:spPr>
          <a:xfrm>
            <a:off x="559839" y="4258363"/>
            <a:ext cx="1552297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Franchise</a:t>
            </a:r>
            <a:endParaRPr lang="en-GB" sz="1600" dirty="0"/>
          </a:p>
        </p:txBody>
      </p:sp>
      <p:sp>
        <p:nvSpPr>
          <p:cNvPr id="26" name="Прямоугольник с одним усеченным углом 25">
            <a:extLst>
              <a:ext uri="{FF2B5EF4-FFF2-40B4-BE49-F238E27FC236}">
                <a16:creationId xmlns:a16="http://schemas.microsoft.com/office/drawing/2014/main" id="{47D2E1B0-B456-D1E4-18C9-92DEC16648BC}"/>
              </a:ext>
            </a:extLst>
          </p:cNvPr>
          <p:cNvSpPr/>
          <p:nvPr/>
        </p:nvSpPr>
        <p:spPr>
          <a:xfrm flipH="1">
            <a:off x="6096001" y="1841913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0ED527A-DE04-7630-1461-833985119835}"/>
              </a:ext>
            </a:extLst>
          </p:cNvPr>
          <p:cNvSpPr/>
          <p:nvPr/>
        </p:nvSpPr>
        <p:spPr>
          <a:xfrm>
            <a:off x="6353236" y="1728086"/>
            <a:ext cx="5134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Изобретатели, корпоративные </a:t>
            </a:r>
            <a:r>
              <a:rPr lang="ru-RU" dirty="0" err="1"/>
              <a:t>инноваторы</a:t>
            </a:r>
            <a:r>
              <a:rPr lang="ru-RU" dirty="0"/>
              <a:t>, технологические предприниматели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9E3A06-CD59-EA2B-CD2A-6DC9E6494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70" y="2591398"/>
            <a:ext cx="1203158" cy="120315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E6AE6CA-5526-220D-0918-D8E1A1EFB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20" y="2591398"/>
            <a:ext cx="1203158" cy="120315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8CAEE5F-4005-2920-324F-AB53FD4B5B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81" y="2584233"/>
            <a:ext cx="1207172" cy="120717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7ACFB31-63FC-E132-8C44-218CCED29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56" y="2584233"/>
            <a:ext cx="1207172" cy="120717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E65FBE8-B07D-556A-62BF-A092FE87A0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45" y="3871675"/>
            <a:ext cx="1211186" cy="1211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306CCD8-3CE3-6288-1969-08D3D76AA1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20" y="3873682"/>
            <a:ext cx="1207172" cy="12071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A07B280-74A6-85C8-3D9B-62ABD6E922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409" y="3878270"/>
            <a:ext cx="1197997" cy="11979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D63C3A8-BA92-8B1D-E54C-67E5511785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723" y="3887294"/>
            <a:ext cx="1179948" cy="11799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4DEFA0C-4EEB-30B2-5542-FB84DAD337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45" y="5182823"/>
            <a:ext cx="1211186" cy="12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64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7FF746-A78A-19BE-FC98-B110A47AFDF3}"/>
              </a:ext>
            </a:extLst>
          </p:cNvPr>
          <p:cNvSpPr/>
          <p:nvPr/>
        </p:nvSpPr>
        <p:spPr>
          <a:xfrm>
            <a:off x="7856113" y="0"/>
            <a:ext cx="43358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99F7D2B-1CF1-0A41-CE71-C8B20147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0" y="735951"/>
            <a:ext cx="6716723" cy="112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  <a:t>Заинтересованность общества</a:t>
            </a:r>
            <a:b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Направление государственной </a:t>
            </a:r>
            <a:br>
              <a:rPr lang="ru-RU" sz="2400" b="1" dirty="0"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политики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3341E64-233B-C623-8BAC-A5AE3F07D807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12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21EF818-5747-F69C-39ED-E9CF7F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454">
            <a:off x="8000766" y="625993"/>
            <a:ext cx="3931292" cy="56060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6F7E1D-9A00-AC7D-9433-E7AB0DBEDF83}"/>
              </a:ext>
            </a:extLst>
          </p:cNvPr>
          <p:cNvSpPr/>
          <p:nvPr/>
        </p:nvSpPr>
        <p:spPr>
          <a:xfrm>
            <a:off x="559839" y="2088072"/>
            <a:ext cx="6124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Расширение участия женщин в приоритетных направлениях социально-экономического развития страны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E474C7-D211-7F06-B03C-8775C6D71C67}"/>
              </a:ext>
            </a:extLst>
          </p:cNvPr>
          <p:cNvSpPr/>
          <p:nvPr/>
        </p:nvSpPr>
        <p:spPr>
          <a:xfrm>
            <a:off x="560461" y="2896769"/>
            <a:ext cx="6832011" cy="36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Национальная стратегия действий в интересах женщин на 2023 - 2030 годы, утв. распоряжением Правительства РФ от 29.12.2022 № 4356-р.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Концепция демографической политики Российской Федерации на период до 2025 года, утверждённой Указом Президента РФ от 09.10.2007 № 1351;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Концепция государственной семейной политики в Российской Федерации на период до 2025 года, утв. распоряжением Правительства РФ от 25.08.2014 № 1618-р;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Концепции улучшения положения женщин в Российской Федерации: Постановление Правительства РФ 08.01.1996 № 6 (в ред. постановлений Правительства РФ от 28.01.1997 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№ 91; от 26.07.2004 № 380);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Указа Президента РФ от 04.03.1993 № 337 «О первоочередных задачах государственной политики в отношении женщин» (в ред. от 01.09.2000 № 1604);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Национальной стратегии действий в интересах детей на 2012-2017 годы, утв. Указом Президента РФ от 01.06.2012 № 761; по итогам  реализации стратегии Указом Президента РФ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29.05.2017 № 240 2018 - 2027 годы в Российской Федерации Десятилетием детства.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Стратегии действий в интересах граждан старшего поколения в Российской Федерации до 2025 года, утвержденной распоряжением Правительства РФ от 05.02.2016 № 164-р;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 также соответствующие планы по их реализации и государственных программы в сферах образования, здравоохранения и социальной поддержки граждан.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36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7FF746-A78A-19BE-FC98-B110A47AFDF3}"/>
              </a:ext>
            </a:extLst>
          </p:cNvPr>
          <p:cNvSpPr/>
          <p:nvPr/>
        </p:nvSpPr>
        <p:spPr>
          <a:xfrm>
            <a:off x="7856113" y="0"/>
            <a:ext cx="43358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99F7D2B-1CF1-0A41-CE71-C8B20147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0" y="735951"/>
            <a:ext cx="6716723" cy="112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  <a:t>Заинтересованность общества</a:t>
            </a:r>
            <a:b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Направление государственной </a:t>
            </a:r>
            <a:br>
              <a:rPr lang="ru-RU" sz="2400" b="1" dirty="0"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политики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3341E64-233B-C623-8BAC-A5AE3F07D807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13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6F7E1D-9A00-AC7D-9433-E7AB0DBEDF83}"/>
              </a:ext>
            </a:extLst>
          </p:cNvPr>
          <p:cNvSpPr/>
          <p:nvPr/>
        </p:nvSpPr>
        <p:spPr>
          <a:xfrm>
            <a:off x="559839" y="2088072"/>
            <a:ext cx="6253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Национальная стратегия действий в интересах женщин </a:t>
            </a:r>
            <a:br>
              <a:rPr lang="ru-RU" sz="1600" dirty="0"/>
            </a:br>
            <a:r>
              <a:rPr lang="ru-RU" sz="1600" dirty="0"/>
              <a:t>на 2023 - 2030 годы, утв. распоряжением Правительства РФ </a:t>
            </a:r>
            <a:br>
              <a:rPr lang="ru-RU" sz="1600" dirty="0"/>
            </a:br>
            <a:r>
              <a:rPr lang="ru-RU" sz="1600" dirty="0"/>
              <a:t>от 29.12.2022 № 4356-р.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A459E-845C-B509-A50E-0B9CDB45E3AE}"/>
              </a:ext>
            </a:extLst>
          </p:cNvPr>
          <p:cNvSpPr txBox="1"/>
          <p:nvPr/>
        </p:nvSpPr>
        <p:spPr>
          <a:xfrm>
            <a:off x="926205" y="3271780"/>
            <a:ext cx="609814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Ключевыми целями Национальной стратегии действий в интересах </a:t>
            </a:r>
            <a:b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женщин на 2023-2030 годы стали соблюдение принципа равноправия мужчин и женщин в различных сферах жизни, повышение экономической независимости и политической активности россиянок, а также профилактика женского неблагополучия.</a:t>
            </a:r>
          </a:p>
        </p:txBody>
      </p:sp>
      <p:sp>
        <p:nvSpPr>
          <p:cNvPr id="10" name="Прямоугольник с одним усеченным углом 9">
            <a:extLst>
              <a:ext uri="{FF2B5EF4-FFF2-40B4-BE49-F238E27FC236}">
                <a16:creationId xmlns:a16="http://schemas.microsoft.com/office/drawing/2014/main" id="{AEEE78D9-4A69-2BCD-F614-3B2878EAD0B4}"/>
              </a:ext>
            </a:extLst>
          </p:cNvPr>
          <p:cNvSpPr/>
          <p:nvPr/>
        </p:nvSpPr>
        <p:spPr>
          <a:xfrm flipH="1">
            <a:off x="679454" y="3331656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C6F51D-86A9-132E-C0CF-C1129E2D81B0}"/>
              </a:ext>
            </a:extLst>
          </p:cNvPr>
          <p:cNvSpPr txBox="1"/>
          <p:nvPr/>
        </p:nvSpPr>
        <p:spPr>
          <a:xfrm>
            <a:off x="926205" y="4714214"/>
            <a:ext cx="609814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2026 году Министерству труда РФ поручается расширить практику применения компаниями корпоративных программ, направленных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поддержку работников с семейными обязанностями, в том числе включающих в себя конкурс на лучшую программу по развитию женского лидерства.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Прямоугольник с одним усеченным углом 11">
            <a:extLst>
              <a:ext uri="{FF2B5EF4-FFF2-40B4-BE49-F238E27FC236}">
                <a16:creationId xmlns:a16="http://schemas.microsoft.com/office/drawing/2014/main" id="{34F1292F-A8BD-8941-D40C-7E0E255EDD0D}"/>
              </a:ext>
            </a:extLst>
          </p:cNvPr>
          <p:cNvSpPr/>
          <p:nvPr/>
        </p:nvSpPr>
        <p:spPr>
          <a:xfrm flipH="1">
            <a:off x="679454" y="4774090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9C53269-8E5B-B864-0F17-926085AF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454">
            <a:off x="8000766" y="625993"/>
            <a:ext cx="3931292" cy="56060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8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7FF746-A78A-19BE-FC98-B110A47AFDF3}"/>
              </a:ext>
            </a:extLst>
          </p:cNvPr>
          <p:cNvSpPr/>
          <p:nvPr/>
        </p:nvSpPr>
        <p:spPr>
          <a:xfrm>
            <a:off x="7856113" y="0"/>
            <a:ext cx="43358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99F7D2B-1CF1-0A41-CE71-C8B20147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0" y="735951"/>
            <a:ext cx="6716723" cy="112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  <a:t>Заинтересованность общества</a:t>
            </a:r>
            <a:b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Направление государственной </a:t>
            </a:r>
            <a:br>
              <a:rPr lang="ru-RU" sz="2400" b="1" dirty="0"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политики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3341E64-233B-C623-8BAC-A5AE3F07D807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14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6F7E1D-9A00-AC7D-9433-E7AB0DBEDF83}"/>
              </a:ext>
            </a:extLst>
          </p:cNvPr>
          <p:cNvSpPr/>
          <p:nvPr/>
        </p:nvSpPr>
        <p:spPr>
          <a:xfrm>
            <a:off x="559839" y="2088072"/>
            <a:ext cx="6253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Национальная стратегия действий в интересах женщин </a:t>
            </a:r>
            <a:br>
              <a:rPr lang="ru-RU" sz="1600" dirty="0"/>
            </a:br>
            <a:r>
              <a:rPr lang="ru-RU" sz="1600" dirty="0"/>
              <a:t>на 2023 - 2030 годы, утв. распоряжением Правительства РФ </a:t>
            </a:r>
            <a:br>
              <a:rPr lang="ru-RU" sz="1600" dirty="0"/>
            </a:br>
            <a:r>
              <a:rPr lang="ru-RU" sz="1600" dirty="0"/>
              <a:t>от 29.12.2022 № 4356-р.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A459E-845C-B509-A50E-0B9CDB45E3AE}"/>
              </a:ext>
            </a:extLst>
          </p:cNvPr>
          <p:cNvSpPr txBox="1"/>
          <p:nvPr/>
        </p:nvSpPr>
        <p:spPr>
          <a:xfrm>
            <a:off x="926205" y="3452086"/>
            <a:ext cx="6098146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Достижение цели Стратегии осуществляется в рамках следующих основных направлений деятельности:</a:t>
            </a:r>
          </a:p>
        </p:txBody>
      </p:sp>
      <p:sp>
        <p:nvSpPr>
          <p:cNvPr id="10" name="Прямоугольник с одним усеченным углом 9">
            <a:extLst>
              <a:ext uri="{FF2B5EF4-FFF2-40B4-BE49-F238E27FC236}">
                <a16:creationId xmlns:a16="http://schemas.microsoft.com/office/drawing/2014/main" id="{AEEE78D9-4A69-2BCD-F614-3B2878EAD0B4}"/>
              </a:ext>
            </a:extLst>
          </p:cNvPr>
          <p:cNvSpPr/>
          <p:nvPr/>
        </p:nvSpPr>
        <p:spPr>
          <a:xfrm flipH="1">
            <a:off x="679454" y="3511962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9C53269-8E5B-B864-0F17-926085AF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454">
            <a:off x="8000766" y="625993"/>
            <a:ext cx="3931292" cy="56060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4021C8-75F5-BE32-1029-2531C045C684}"/>
              </a:ext>
            </a:extLst>
          </p:cNvPr>
          <p:cNvSpPr/>
          <p:nvPr/>
        </p:nvSpPr>
        <p:spPr>
          <a:xfrm>
            <a:off x="653381" y="4087983"/>
            <a:ext cx="6832011" cy="156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укрепление позиций женщин в общественно-политической жизни страны. Создание условий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развития их гражданской активности;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роли женщин в развитии общества, улучшение качества их жизни;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участия женщин в приоритетных направлениях социально-экономического развития страны, включая формирование новых точек роста экономики;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здоровья женщин всех возрастов. Создание условий для повышения роли женщин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формировании здорового общества;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профилактика социального неблагополучия женщин.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4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7FF746-A78A-19BE-FC98-B110A47AFDF3}"/>
              </a:ext>
            </a:extLst>
          </p:cNvPr>
          <p:cNvSpPr/>
          <p:nvPr/>
        </p:nvSpPr>
        <p:spPr>
          <a:xfrm>
            <a:off x="7856113" y="0"/>
            <a:ext cx="43358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99F7D2B-1CF1-0A41-CE71-C8B20147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0" y="735951"/>
            <a:ext cx="6716723" cy="112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  <a:t>Заинтересованность общества</a:t>
            </a:r>
            <a:b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Направление государственной </a:t>
            </a:r>
            <a:br>
              <a:rPr lang="ru-RU" sz="2400" b="1" dirty="0"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политики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3341E64-233B-C623-8BAC-A5AE3F07D807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12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21EF818-5747-F69C-39ED-E9CF7F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454">
            <a:off x="8000766" y="625993"/>
            <a:ext cx="3931292" cy="56060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6F7E1D-9A00-AC7D-9433-E7AB0DBEDF83}"/>
              </a:ext>
            </a:extLst>
          </p:cNvPr>
          <p:cNvSpPr/>
          <p:nvPr/>
        </p:nvSpPr>
        <p:spPr>
          <a:xfrm>
            <a:off x="559839" y="2088072"/>
            <a:ext cx="6124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Вопросы создания высокотехнологичных компаний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E474C7-D211-7F06-B03C-8775C6D71C67}"/>
              </a:ext>
            </a:extLst>
          </p:cNvPr>
          <p:cNvSpPr/>
          <p:nvPr/>
        </p:nvSpPr>
        <p:spPr>
          <a:xfrm>
            <a:off x="560461" y="2882745"/>
            <a:ext cx="6832011" cy="2854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Общественные и государственные  институты поддержки создания высокотехнологичных бизнесов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ДПО по операционной деятельности высокотехнологичных компаний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Трансфер технологий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сообщества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доли нематериальных активов (НМА) в экономическом обороте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инвестиционной среды для оборота НМА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Популяризация женского технологического предпринимательства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Бизнес-миссии в страны СНГ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Защита РИД и ОИС на российском и международном технологических рынках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Режимы правовой охраны РИД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Выход на международный технологический рынок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Создание транс-национальных корпораций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Адресные меры государственной поддержки женского технологического предпринимательства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5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1DF7FC-7D82-B837-36E9-77C13ECBC769}"/>
              </a:ext>
            </a:extLst>
          </p:cNvPr>
          <p:cNvGrpSpPr/>
          <p:nvPr/>
        </p:nvGrpSpPr>
        <p:grpSpPr>
          <a:xfrm>
            <a:off x="7512324" y="0"/>
            <a:ext cx="4679676" cy="6858000"/>
            <a:chOff x="3628161" y="-1"/>
            <a:chExt cx="8563838" cy="6858000"/>
          </a:xfrm>
          <a:solidFill>
            <a:schemeClr val="bg1"/>
          </a:solidFill>
        </p:grpSpPr>
        <p:sp>
          <p:nvSpPr>
            <p:cNvPr id="18" name="Прямоугольник с одним усеченным углом 17">
              <a:extLst>
                <a:ext uri="{FF2B5EF4-FFF2-40B4-BE49-F238E27FC236}">
                  <a16:creationId xmlns:a16="http://schemas.microsoft.com/office/drawing/2014/main" id="{48A8E039-DBA5-706E-46AD-92778EED457C}"/>
                </a:ext>
              </a:extLst>
            </p:cNvPr>
            <p:cNvSpPr/>
            <p:nvPr/>
          </p:nvSpPr>
          <p:spPr>
            <a:xfrm flipH="1">
              <a:off x="7604013" y="3662020"/>
              <a:ext cx="4587984" cy="3195979"/>
            </a:xfrm>
            <a:prstGeom prst="snip1Rect">
              <a:avLst>
                <a:gd name="adj" fmla="val 50000"/>
              </a:avLst>
            </a:prstGeom>
            <a:solidFill>
              <a:srgbClr val="E6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с одним усеченным углом 16">
              <a:extLst>
                <a:ext uri="{FF2B5EF4-FFF2-40B4-BE49-F238E27FC236}">
                  <a16:creationId xmlns:a16="http://schemas.microsoft.com/office/drawing/2014/main" id="{084CAD49-3716-8AD1-094C-4D729242A0FF}"/>
                </a:ext>
              </a:extLst>
            </p:cNvPr>
            <p:cNvSpPr/>
            <p:nvPr/>
          </p:nvSpPr>
          <p:spPr>
            <a:xfrm flipH="1">
              <a:off x="8216152" y="-1"/>
              <a:ext cx="3975847" cy="3670479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с одним усеченным углом 18">
              <a:extLst>
                <a:ext uri="{FF2B5EF4-FFF2-40B4-BE49-F238E27FC236}">
                  <a16:creationId xmlns:a16="http://schemas.microsoft.com/office/drawing/2014/main" id="{F966DED5-236E-0C79-2029-3EC21E1BAD2B}"/>
                </a:ext>
              </a:extLst>
            </p:cNvPr>
            <p:cNvSpPr/>
            <p:nvPr/>
          </p:nvSpPr>
          <p:spPr>
            <a:xfrm flipH="1">
              <a:off x="3628161" y="887505"/>
              <a:ext cx="4587986" cy="2782973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171FF-7795-2FFD-717C-099F62D7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69" y="662037"/>
            <a:ext cx="6848791" cy="22743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solidFill>
                  <a:schemeClr val="bg1"/>
                </a:solidFill>
                <a:latin typeface="Unbounded" pitchFamily="2" charset="0"/>
              </a:rPr>
              <a:t>Искренне ваша </a:t>
            </a:r>
            <a:br>
              <a:rPr lang="ru-RU" sz="4800" dirty="0">
                <a:solidFill>
                  <a:schemeClr val="bg1"/>
                </a:solidFill>
                <a:latin typeface="Unbounded" pitchFamily="2" charset="0"/>
              </a:rPr>
            </a:br>
            <a:r>
              <a:rPr lang="ru-RU" sz="4800" dirty="0">
                <a:solidFill>
                  <a:schemeClr val="bg1"/>
                </a:solidFill>
                <a:latin typeface="Unbounded" pitchFamily="2" charset="0"/>
              </a:rPr>
              <a:t>Женская Лига </a:t>
            </a:r>
            <a:br>
              <a:rPr lang="ru-RU" sz="4800" dirty="0">
                <a:solidFill>
                  <a:schemeClr val="bg1"/>
                </a:solidFill>
                <a:latin typeface="Unbounded" pitchFamily="2" charset="0"/>
              </a:rPr>
            </a:br>
            <a:r>
              <a:rPr lang="ru-RU" sz="4800" dirty="0">
                <a:solidFill>
                  <a:schemeClr val="bg1"/>
                </a:solidFill>
                <a:latin typeface="Unbounded" pitchFamily="2" charset="0"/>
              </a:rPr>
              <a:t>ВОИР</a:t>
            </a:r>
            <a:endParaRPr lang="ru-RU" sz="3600" dirty="0">
              <a:solidFill>
                <a:srgbClr val="E60100"/>
              </a:solidFill>
              <a:latin typeface="Unbounded" pitchFamily="2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82CFA57-50B8-8F00-32D9-51C167210D1E}"/>
              </a:ext>
            </a:extLst>
          </p:cNvPr>
          <p:cNvSpPr txBox="1">
            <a:spLocks/>
          </p:cNvSpPr>
          <p:nvPr/>
        </p:nvSpPr>
        <p:spPr>
          <a:xfrm>
            <a:off x="1145461" y="3887789"/>
            <a:ext cx="3775061" cy="5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105122, г. Москва, Бережковская набережная, д. 24, стр. 1,  4 этаж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2118E-BF4F-DF96-58C9-F15788E87CD7}"/>
              </a:ext>
            </a:extLst>
          </p:cNvPr>
          <p:cNvSpPr txBox="1"/>
          <p:nvPr/>
        </p:nvSpPr>
        <p:spPr>
          <a:xfrm>
            <a:off x="6156101" y="-270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B4833C-243D-0F82-DE39-36D2AA96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35" y="2085153"/>
            <a:ext cx="3325879" cy="111082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3E8C66E-F0E9-6007-299F-F11D183EA633}"/>
              </a:ext>
            </a:extLst>
          </p:cNvPr>
          <p:cNvSpPr txBox="1">
            <a:spLocks/>
          </p:cNvSpPr>
          <p:nvPr/>
        </p:nvSpPr>
        <p:spPr>
          <a:xfrm>
            <a:off x="1145461" y="4613427"/>
            <a:ext cx="3775061" cy="5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+7 499 444 29 04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AE08BA7-6E42-703C-0C5C-8E4C8606AD7A}"/>
              </a:ext>
            </a:extLst>
          </p:cNvPr>
          <p:cNvSpPr txBox="1">
            <a:spLocks/>
          </p:cNvSpPr>
          <p:nvPr/>
        </p:nvSpPr>
        <p:spPr>
          <a:xfrm>
            <a:off x="1145461" y="5339065"/>
            <a:ext cx="3336387" cy="5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woman.league@ros-voir.ru</a:t>
            </a:r>
            <a:br>
              <a:rPr lang="e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o.chubarova@ros-voir.ru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FB6EBE-2532-E594-FF4F-4EC9F6B67A1D}"/>
              </a:ext>
            </a:extLst>
          </p:cNvPr>
          <p:cNvSpPr/>
          <p:nvPr/>
        </p:nvSpPr>
        <p:spPr>
          <a:xfrm rot="21285126">
            <a:off x="5719888" y="4828787"/>
            <a:ext cx="4071046" cy="1020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Unbounded" pitchFamily="2" charset="0"/>
              </a:rPr>
              <a:t>#</a:t>
            </a:r>
            <a:r>
              <a:rPr lang="en-US" sz="2400" dirty="0" err="1">
                <a:solidFill>
                  <a:sysClr val="windowText" lastClr="000000"/>
                </a:solidFill>
                <a:latin typeface="Unbounded" pitchFamily="2" charset="0"/>
              </a:rPr>
              <a:t>RusTechWoman</a:t>
            </a:r>
            <a:endParaRPr lang="ru-RU" sz="2400" dirty="0">
              <a:solidFill>
                <a:sysClr val="windowText" lastClr="000000"/>
              </a:solidFill>
              <a:latin typeface="Unbounded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A8853C-81B8-1565-87B6-8B4730521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30" y="3863519"/>
            <a:ext cx="351307" cy="3513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2B8682-BA5A-EDBD-4BF0-C75D87343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30" y="4696926"/>
            <a:ext cx="342005" cy="3420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F77628-CA2E-7C30-7CAB-897179510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29" y="5308550"/>
            <a:ext cx="342005" cy="3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2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77C8CF-1529-9F74-05C5-35B29CA89C2E}"/>
              </a:ext>
            </a:extLst>
          </p:cNvPr>
          <p:cNvSpPr/>
          <p:nvPr/>
        </p:nvSpPr>
        <p:spPr>
          <a:xfrm>
            <a:off x="0" y="0"/>
            <a:ext cx="52932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07EFAF-A321-2B8F-C5FC-89933463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1" y="389589"/>
            <a:ext cx="4892941" cy="73116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Unbounded SemiBold" pitchFamily="2" charset="0"/>
              </a:rPr>
              <a:t>Резюме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EDB89868-8E96-DA30-F4C3-7915D16F798F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/>
              <a:t>01</a:t>
            </a:r>
            <a:endParaRPr lang="en-GB" sz="10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FE13F2-E510-F21D-1022-F1310C12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04" y="1172649"/>
            <a:ext cx="3343007" cy="334300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819464F-040D-EC5F-8A46-A57A84038AA4}"/>
              </a:ext>
            </a:extLst>
          </p:cNvPr>
          <p:cNvSpPr txBox="1">
            <a:spLocks/>
          </p:cNvSpPr>
          <p:nvPr/>
        </p:nvSpPr>
        <p:spPr>
          <a:xfrm>
            <a:off x="1301397" y="4698209"/>
            <a:ext cx="2814424" cy="1486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Unbounded" pitchFamily="2" charset="0"/>
              </a:rPr>
              <a:t>Чубарова Ольга Олеговна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66F5B17-E9E3-BD6D-B776-86F230F1F2DC}"/>
              </a:ext>
            </a:extLst>
          </p:cNvPr>
          <p:cNvSpPr/>
          <p:nvPr/>
        </p:nvSpPr>
        <p:spPr>
          <a:xfrm>
            <a:off x="1479148" y="1384625"/>
            <a:ext cx="270456" cy="2704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70B20F1-0277-02B6-293A-49CA0CB95D0B}"/>
              </a:ext>
            </a:extLst>
          </p:cNvPr>
          <p:cNvSpPr txBox="1">
            <a:spLocks/>
          </p:cNvSpPr>
          <p:nvPr/>
        </p:nvSpPr>
        <p:spPr>
          <a:xfrm>
            <a:off x="5752849" y="429732"/>
            <a:ext cx="5771095" cy="11124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Профессиональный управленец, экономист, экологический предприниматель, изобретатель</a:t>
            </a:r>
            <a:endParaRPr lang="en-GB" sz="2400" b="1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044DC7E-784E-F904-BD58-A4480293A2D0}"/>
              </a:ext>
            </a:extLst>
          </p:cNvPr>
          <p:cNvSpPr txBox="1">
            <a:spLocks/>
          </p:cNvSpPr>
          <p:nvPr/>
        </p:nvSpPr>
        <p:spPr>
          <a:xfrm>
            <a:off x="6108526" y="1598236"/>
            <a:ext cx="2702219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160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9BEB687-B0FB-06F1-013E-2E4835488E02}"/>
              </a:ext>
            </a:extLst>
          </p:cNvPr>
          <p:cNvSpPr txBox="1">
            <a:spLocks/>
          </p:cNvSpPr>
          <p:nvPr/>
        </p:nvSpPr>
        <p:spPr>
          <a:xfrm>
            <a:off x="5752850" y="2480243"/>
            <a:ext cx="2940214" cy="4721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Образование:</a:t>
            </a:r>
            <a:endParaRPr lang="en-GB" sz="1800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8C95427-3C00-C9DB-A621-EE60EC9A79E0}"/>
              </a:ext>
            </a:extLst>
          </p:cNvPr>
          <p:cNvSpPr txBox="1">
            <a:spLocks/>
          </p:cNvSpPr>
          <p:nvPr/>
        </p:nvSpPr>
        <p:spPr>
          <a:xfrm>
            <a:off x="6108525" y="2962428"/>
            <a:ext cx="5415419" cy="982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/>
              <a:t>Российская академия государственной службы</a:t>
            </a:r>
            <a:r>
              <a:rPr lang="ru-RU" sz="1600" dirty="0"/>
              <a:t>, Связи с общественностью в органах государственной исполнительной власти</a:t>
            </a:r>
            <a:endParaRPr lang="en-GB" sz="1600" dirty="0"/>
          </a:p>
        </p:txBody>
      </p:sp>
      <p:sp>
        <p:nvSpPr>
          <p:cNvPr id="19" name="Прямоугольник с одним усеченным углом 18">
            <a:extLst>
              <a:ext uri="{FF2B5EF4-FFF2-40B4-BE49-F238E27FC236}">
                <a16:creationId xmlns:a16="http://schemas.microsoft.com/office/drawing/2014/main" id="{138F3A92-668D-E262-2397-93F203C65F5A}"/>
              </a:ext>
            </a:extLst>
          </p:cNvPr>
          <p:cNvSpPr/>
          <p:nvPr/>
        </p:nvSpPr>
        <p:spPr>
          <a:xfrm flipH="1">
            <a:off x="5852703" y="3085414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894E0AE-18A3-D52E-775F-F0F2A6C78B42}"/>
              </a:ext>
            </a:extLst>
          </p:cNvPr>
          <p:cNvSpPr txBox="1">
            <a:spLocks/>
          </p:cNvSpPr>
          <p:nvPr/>
        </p:nvSpPr>
        <p:spPr>
          <a:xfrm>
            <a:off x="6108525" y="3926932"/>
            <a:ext cx="5415419" cy="6424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/>
              <a:t>Всероссийская академия внешней торговли, </a:t>
            </a:r>
            <a:r>
              <a:rPr lang="ru-RU" sz="1600" dirty="0"/>
              <a:t>Мировая экономика</a:t>
            </a:r>
            <a:endParaRPr lang="en-GB" sz="1600" dirty="0"/>
          </a:p>
        </p:txBody>
      </p:sp>
      <p:sp>
        <p:nvSpPr>
          <p:cNvPr id="23" name="Прямоугольник с одним усеченным углом 22">
            <a:extLst>
              <a:ext uri="{FF2B5EF4-FFF2-40B4-BE49-F238E27FC236}">
                <a16:creationId xmlns:a16="http://schemas.microsoft.com/office/drawing/2014/main" id="{2373B774-3588-CBDA-FC02-76E26B8C4BF6}"/>
              </a:ext>
            </a:extLst>
          </p:cNvPr>
          <p:cNvSpPr/>
          <p:nvPr/>
        </p:nvSpPr>
        <p:spPr>
          <a:xfrm flipH="1">
            <a:off x="5852703" y="4049918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47A7D22-87D3-1845-96DC-95A906E7EFCB}"/>
              </a:ext>
            </a:extLst>
          </p:cNvPr>
          <p:cNvSpPr txBox="1">
            <a:spLocks/>
          </p:cNvSpPr>
          <p:nvPr/>
        </p:nvSpPr>
        <p:spPr>
          <a:xfrm>
            <a:off x="6108525" y="4640916"/>
            <a:ext cx="5415419" cy="6424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/>
              <a:t>Республиканский политехнический колледж, </a:t>
            </a:r>
            <a:r>
              <a:rPr lang="ru-RU" sz="1600" dirty="0"/>
              <a:t>Бухгалтер-аудитор</a:t>
            </a:r>
            <a:endParaRPr lang="en-GB" sz="1600" dirty="0"/>
          </a:p>
        </p:txBody>
      </p:sp>
      <p:sp>
        <p:nvSpPr>
          <p:cNvPr id="25" name="Прямоугольник с одним усеченным углом 24">
            <a:extLst>
              <a:ext uri="{FF2B5EF4-FFF2-40B4-BE49-F238E27FC236}">
                <a16:creationId xmlns:a16="http://schemas.microsoft.com/office/drawing/2014/main" id="{59924727-7251-CDD9-4217-CCDCE720B7E4}"/>
              </a:ext>
            </a:extLst>
          </p:cNvPr>
          <p:cNvSpPr/>
          <p:nvPr/>
        </p:nvSpPr>
        <p:spPr>
          <a:xfrm flipH="1">
            <a:off x="5852703" y="4763902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3A4E1D1-B245-4DE3-1C21-943ED400CBE5}"/>
              </a:ext>
            </a:extLst>
          </p:cNvPr>
          <p:cNvSpPr/>
          <p:nvPr/>
        </p:nvSpPr>
        <p:spPr>
          <a:xfrm>
            <a:off x="5852703" y="1734227"/>
            <a:ext cx="2138901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1967 года рождения</a:t>
            </a:r>
            <a:endParaRPr lang="en-GB" sz="1400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0A9B3D5-CB41-EC61-3AF1-9D79748FFBEE}"/>
              </a:ext>
            </a:extLst>
          </p:cNvPr>
          <p:cNvSpPr txBox="1">
            <a:spLocks/>
          </p:cNvSpPr>
          <p:nvPr/>
        </p:nvSpPr>
        <p:spPr>
          <a:xfrm>
            <a:off x="6108525" y="5417528"/>
            <a:ext cx="4977009" cy="905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/>
              <a:t>Московский авиационный институт</a:t>
            </a:r>
            <a:r>
              <a:rPr lang="ru-RU" sz="1600" dirty="0"/>
              <a:t>, </a:t>
            </a:r>
            <a:br>
              <a:rPr lang="ru-RU" sz="1600" dirty="0"/>
            </a:br>
            <a:r>
              <a:rPr lang="ru-RU" sz="1600" dirty="0"/>
              <a:t>Экономика и управление научными исследованиями и проектированием</a:t>
            </a:r>
            <a:endParaRPr lang="en-GB" sz="1600" dirty="0"/>
          </a:p>
        </p:txBody>
      </p:sp>
      <p:sp>
        <p:nvSpPr>
          <p:cNvPr id="28" name="Прямоугольник с одним усеченным углом 27">
            <a:extLst>
              <a:ext uri="{FF2B5EF4-FFF2-40B4-BE49-F238E27FC236}">
                <a16:creationId xmlns:a16="http://schemas.microsoft.com/office/drawing/2014/main" id="{490FD343-EFF1-B9FD-E294-351C2D1E9D01}"/>
              </a:ext>
            </a:extLst>
          </p:cNvPr>
          <p:cNvSpPr/>
          <p:nvPr/>
        </p:nvSpPr>
        <p:spPr>
          <a:xfrm flipH="1">
            <a:off x="5852703" y="5540515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7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07EFAF-A321-2B8F-C5FC-89933463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1" y="389589"/>
            <a:ext cx="5548684" cy="73116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Unbounded SemiBold" pitchFamily="2" charset="0"/>
              </a:rPr>
              <a:t>Профессиональный опыт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EDB89868-8E96-DA30-F4C3-7915D16F798F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/>
              <a:t>02</a:t>
            </a:r>
            <a:endParaRPr lang="en-GB" sz="1050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8C95427-3C00-C9DB-A621-EE60EC9A79E0}"/>
              </a:ext>
            </a:extLst>
          </p:cNvPr>
          <p:cNvSpPr txBox="1">
            <a:spLocks/>
          </p:cNvSpPr>
          <p:nvPr/>
        </p:nvSpPr>
        <p:spPr>
          <a:xfrm>
            <a:off x="935277" y="1243068"/>
            <a:ext cx="3599146" cy="1183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/>
              <a:t>ВОИР</a:t>
            </a:r>
            <a:r>
              <a:rPr lang="ru-RU" sz="1600" b="1" dirty="0"/>
              <a:t> </a:t>
            </a:r>
            <a:br>
              <a:rPr lang="ru-RU" sz="1600" b="1" dirty="0"/>
            </a:br>
            <a:r>
              <a:rPr lang="ru-RU" sz="1400" dirty="0"/>
              <a:t>Первый заместитель генерального директора – Председатель Женкой Лиги</a:t>
            </a:r>
            <a:endParaRPr lang="en-GB" sz="1600" dirty="0"/>
          </a:p>
        </p:txBody>
      </p:sp>
      <p:sp>
        <p:nvSpPr>
          <p:cNvPr id="19" name="Прямоугольник с одним усеченным углом 18">
            <a:extLst>
              <a:ext uri="{FF2B5EF4-FFF2-40B4-BE49-F238E27FC236}">
                <a16:creationId xmlns:a16="http://schemas.microsoft.com/office/drawing/2014/main" id="{138F3A92-668D-E262-2397-93F203C65F5A}"/>
              </a:ext>
            </a:extLst>
          </p:cNvPr>
          <p:cNvSpPr/>
          <p:nvPr/>
        </p:nvSpPr>
        <p:spPr>
          <a:xfrm flipH="1">
            <a:off x="679454" y="1353528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F6B4276-1A0A-8D65-3502-9016B496A925}"/>
              </a:ext>
            </a:extLst>
          </p:cNvPr>
          <p:cNvSpPr txBox="1">
            <a:spLocks/>
          </p:cNvSpPr>
          <p:nvPr/>
        </p:nvSpPr>
        <p:spPr>
          <a:xfrm>
            <a:off x="935277" y="2330459"/>
            <a:ext cx="3599146" cy="770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/>
              <a:t>ГК шинных технологий </a:t>
            </a:r>
            <a:r>
              <a:rPr lang="ru-RU" sz="1400" dirty="0"/>
              <a:t>основатель, генеральный директор</a:t>
            </a:r>
            <a:endParaRPr lang="en-GB" sz="1600" dirty="0"/>
          </a:p>
        </p:txBody>
      </p:sp>
      <p:sp>
        <p:nvSpPr>
          <p:cNvPr id="4" name="Прямоугольник с одним усеченным углом 3">
            <a:extLst>
              <a:ext uri="{FF2B5EF4-FFF2-40B4-BE49-F238E27FC236}">
                <a16:creationId xmlns:a16="http://schemas.microsoft.com/office/drawing/2014/main" id="{F93254BB-E682-B0A5-0124-8B18C55F5626}"/>
              </a:ext>
            </a:extLst>
          </p:cNvPr>
          <p:cNvSpPr/>
          <p:nvPr/>
        </p:nvSpPr>
        <p:spPr>
          <a:xfrm flipH="1">
            <a:off x="679454" y="2440919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140DA19-A150-CA21-4D67-9F37CA429705}"/>
              </a:ext>
            </a:extLst>
          </p:cNvPr>
          <p:cNvSpPr txBox="1">
            <a:spLocks/>
          </p:cNvSpPr>
          <p:nvPr/>
        </p:nvSpPr>
        <p:spPr>
          <a:xfrm>
            <a:off x="935277" y="3100787"/>
            <a:ext cx="3711879" cy="970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/>
              <a:t>Группа компаний АНВ</a:t>
            </a:r>
            <a:br>
              <a:rPr lang="ru-RU" sz="2000" b="1" dirty="0"/>
            </a:br>
            <a:r>
              <a:rPr lang="ru-RU" sz="1400" dirty="0"/>
              <a:t>заместитель председателя Совета директоров</a:t>
            </a:r>
            <a:endParaRPr lang="en-GB" sz="1600" dirty="0"/>
          </a:p>
        </p:txBody>
      </p:sp>
      <p:sp>
        <p:nvSpPr>
          <p:cNvPr id="8" name="Прямоугольник с одним усеченным углом 7">
            <a:extLst>
              <a:ext uri="{FF2B5EF4-FFF2-40B4-BE49-F238E27FC236}">
                <a16:creationId xmlns:a16="http://schemas.microsoft.com/office/drawing/2014/main" id="{C89134D0-8F37-1AA5-38AA-512E26E12B73}"/>
              </a:ext>
            </a:extLst>
          </p:cNvPr>
          <p:cNvSpPr/>
          <p:nvPr/>
        </p:nvSpPr>
        <p:spPr>
          <a:xfrm flipH="1">
            <a:off x="679454" y="3211247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CB521A4-3EB9-E85B-A41F-A1D542D79E7E}"/>
              </a:ext>
            </a:extLst>
          </p:cNvPr>
          <p:cNvSpPr txBox="1">
            <a:spLocks/>
          </p:cNvSpPr>
          <p:nvPr/>
        </p:nvSpPr>
        <p:spPr>
          <a:xfrm>
            <a:off x="935277" y="4157412"/>
            <a:ext cx="4012504" cy="970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/>
              <a:t>ООО «ВСП-Лизинг»</a:t>
            </a:r>
            <a:br>
              <a:rPr lang="ru-RU" sz="2000" b="1" dirty="0"/>
            </a:br>
            <a:r>
              <a:rPr lang="ru-RU" sz="2000" b="1" dirty="0"/>
              <a:t>(ЗАО АКБ «НОВИКОМБАНК»)</a:t>
            </a:r>
            <a:br>
              <a:rPr lang="ru-RU" sz="2000" b="1" dirty="0"/>
            </a:br>
            <a:r>
              <a:rPr lang="ru-RU" sz="1400" dirty="0"/>
              <a:t>генеральный директор</a:t>
            </a:r>
            <a:endParaRPr lang="en-GB" sz="1600" dirty="0"/>
          </a:p>
        </p:txBody>
      </p:sp>
      <p:sp>
        <p:nvSpPr>
          <p:cNvPr id="14" name="Прямоугольник с одним усеченным углом 13">
            <a:extLst>
              <a:ext uri="{FF2B5EF4-FFF2-40B4-BE49-F238E27FC236}">
                <a16:creationId xmlns:a16="http://schemas.microsoft.com/office/drawing/2014/main" id="{C398964B-D4F0-DCD4-B449-69E834D741FC}"/>
              </a:ext>
            </a:extLst>
          </p:cNvPr>
          <p:cNvSpPr/>
          <p:nvPr/>
        </p:nvSpPr>
        <p:spPr>
          <a:xfrm flipH="1">
            <a:off x="679454" y="4267872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93D6010-B2BC-CA1B-FAD6-FDEB21266D41}"/>
              </a:ext>
            </a:extLst>
          </p:cNvPr>
          <p:cNvSpPr txBox="1">
            <a:spLocks/>
          </p:cNvSpPr>
          <p:nvPr/>
        </p:nvSpPr>
        <p:spPr>
          <a:xfrm>
            <a:off x="935277" y="5397489"/>
            <a:ext cx="4012504" cy="65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/>
              <a:t>ОАО «ВТБ-Лизинг»</a:t>
            </a:r>
            <a:br>
              <a:rPr lang="ru-RU" sz="2000" b="1" dirty="0"/>
            </a:br>
            <a:r>
              <a:rPr lang="ru-RU" sz="1400" dirty="0"/>
              <a:t>заместитель генерального директора</a:t>
            </a:r>
            <a:endParaRPr lang="en-GB" sz="1600" dirty="0"/>
          </a:p>
        </p:txBody>
      </p:sp>
      <p:sp>
        <p:nvSpPr>
          <p:cNvPr id="17" name="Прямоугольник с одним усеченным углом 16">
            <a:extLst>
              <a:ext uri="{FF2B5EF4-FFF2-40B4-BE49-F238E27FC236}">
                <a16:creationId xmlns:a16="http://schemas.microsoft.com/office/drawing/2014/main" id="{0A0E6286-F9E7-F16E-A3C4-6496AE28C824}"/>
              </a:ext>
            </a:extLst>
          </p:cNvPr>
          <p:cNvSpPr/>
          <p:nvPr/>
        </p:nvSpPr>
        <p:spPr>
          <a:xfrm flipH="1">
            <a:off x="679454" y="5507949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87AEEF4-AE78-B4D3-25F4-20E5ADDB2483}"/>
              </a:ext>
            </a:extLst>
          </p:cNvPr>
          <p:cNvSpPr txBox="1">
            <a:spLocks/>
          </p:cNvSpPr>
          <p:nvPr/>
        </p:nvSpPr>
        <p:spPr>
          <a:xfrm>
            <a:off x="5745273" y="1243068"/>
            <a:ext cx="3599146" cy="6480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/>
              <a:t>ЗАО «Сбербанк Лизинг»</a:t>
            </a:r>
            <a:r>
              <a:rPr lang="ru-RU" sz="1600" b="1" dirty="0"/>
              <a:t> </a:t>
            </a:r>
            <a:br>
              <a:rPr lang="ru-RU" sz="1600" b="1" dirty="0"/>
            </a:br>
            <a:r>
              <a:rPr lang="ru-RU" sz="1400" dirty="0"/>
              <a:t>коммерческий директор</a:t>
            </a:r>
            <a:endParaRPr lang="en-GB" sz="1600" dirty="0"/>
          </a:p>
        </p:txBody>
      </p:sp>
      <p:sp>
        <p:nvSpPr>
          <p:cNvPr id="29" name="Прямоугольник с одним усеченным углом 28">
            <a:extLst>
              <a:ext uri="{FF2B5EF4-FFF2-40B4-BE49-F238E27FC236}">
                <a16:creationId xmlns:a16="http://schemas.microsoft.com/office/drawing/2014/main" id="{1A4E57F7-BDA2-A78B-B070-9E930897883E}"/>
              </a:ext>
            </a:extLst>
          </p:cNvPr>
          <p:cNvSpPr/>
          <p:nvPr/>
        </p:nvSpPr>
        <p:spPr>
          <a:xfrm flipH="1">
            <a:off x="5489450" y="1353528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859BEBC-B7AD-CAB2-6E38-505FF57F63A2}"/>
              </a:ext>
            </a:extLst>
          </p:cNvPr>
          <p:cNvSpPr txBox="1">
            <a:spLocks/>
          </p:cNvSpPr>
          <p:nvPr/>
        </p:nvSpPr>
        <p:spPr>
          <a:xfrm>
            <a:off x="5745272" y="2055755"/>
            <a:ext cx="5824603" cy="770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/>
              <a:t>ОАО «Российские коммунальные системы»</a:t>
            </a:r>
            <a:br>
              <a:rPr lang="ru-RU" sz="2000" b="1" dirty="0"/>
            </a:br>
            <a:r>
              <a:rPr lang="ru-RU" sz="1400" dirty="0"/>
              <a:t>начальник Управления региональной политики</a:t>
            </a:r>
            <a:endParaRPr lang="en-GB" sz="1600" dirty="0"/>
          </a:p>
        </p:txBody>
      </p:sp>
      <p:sp>
        <p:nvSpPr>
          <p:cNvPr id="31" name="Прямоугольник с одним усеченным углом 30">
            <a:extLst>
              <a:ext uri="{FF2B5EF4-FFF2-40B4-BE49-F238E27FC236}">
                <a16:creationId xmlns:a16="http://schemas.microsoft.com/office/drawing/2014/main" id="{7861EDB4-3221-F005-EA04-D57EAA6F8783}"/>
              </a:ext>
            </a:extLst>
          </p:cNvPr>
          <p:cNvSpPr/>
          <p:nvPr/>
        </p:nvSpPr>
        <p:spPr>
          <a:xfrm flipH="1">
            <a:off x="5489450" y="2166215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8B1E699-52D2-9160-3AC2-030D43BAAC45}"/>
              </a:ext>
            </a:extLst>
          </p:cNvPr>
          <p:cNvSpPr txBox="1">
            <a:spLocks/>
          </p:cNvSpPr>
          <p:nvPr/>
        </p:nvSpPr>
        <p:spPr>
          <a:xfrm>
            <a:off x="5745273" y="2875444"/>
            <a:ext cx="5824602" cy="770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/>
              <a:t>Федеральная энергетическая комиссия РФ</a:t>
            </a:r>
            <a:br>
              <a:rPr lang="ru-RU" sz="2000" b="1" dirty="0"/>
            </a:br>
            <a:r>
              <a:rPr lang="ru-RU" sz="1400" dirty="0"/>
              <a:t>начальник Управления региональной политики</a:t>
            </a:r>
            <a:endParaRPr lang="en-GB" sz="1600" dirty="0"/>
          </a:p>
        </p:txBody>
      </p:sp>
      <p:sp>
        <p:nvSpPr>
          <p:cNvPr id="33" name="Прямоугольник с одним усеченным углом 32">
            <a:extLst>
              <a:ext uri="{FF2B5EF4-FFF2-40B4-BE49-F238E27FC236}">
                <a16:creationId xmlns:a16="http://schemas.microsoft.com/office/drawing/2014/main" id="{5A057EA1-D6DF-B365-C6D5-58DC95D11B42}"/>
              </a:ext>
            </a:extLst>
          </p:cNvPr>
          <p:cNvSpPr/>
          <p:nvPr/>
        </p:nvSpPr>
        <p:spPr>
          <a:xfrm flipH="1">
            <a:off x="5489450" y="2985904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56A8741-8831-94F4-AE6E-537890A0904E}"/>
              </a:ext>
            </a:extLst>
          </p:cNvPr>
          <p:cNvSpPr txBox="1">
            <a:spLocks/>
          </p:cNvSpPr>
          <p:nvPr/>
        </p:nvSpPr>
        <p:spPr>
          <a:xfrm>
            <a:off x="5745273" y="3694908"/>
            <a:ext cx="5824602" cy="65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/>
              <a:t>РАО «ЕЭС России»</a:t>
            </a:r>
            <a:br>
              <a:rPr lang="ru-RU" sz="2000" b="1" dirty="0"/>
            </a:br>
            <a:r>
              <a:rPr lang="ru-RU" sz="1400" dirty="0"/>
              <a:t>Директор по содействию реформам в электроэнергетике</a:t>
            </a:r>
            <a:endParaRPr lang="en-GB" sz="1600" dirty="0"/>
          </a:p>
        </p:txBody>
      </p:sp>
      <p:sp>
        <p:nvSpPr>
          <p:cNvPr id="35" name="Прямоугольник с одним усеченным углом 34">
            <a:extLst>
              <a:ext uri="{FF2B5EF4-FFF2-40B4-BE49-F238E27FC236}">
                <a16:creationId xmlns:a16="http://schemas.microsoft.com/office/drawing/2014/main" id="{5B33E8BB-F8F4-495A-C06E-16AFDCE42BC1}"/>
              </a:ext>
            </a:extLst>
          </p:cNvPr>
          <p:cNvSpPr/>
          <p:nvPr/>
        </p:nvSpPr>
        <p:spPr>
          <a:xfrm flipH="1">
            <a:off x="5489450" y="3805368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8543FFF3-D5D1-1F40-DC0B-99ED8FBD3DF7}"/>
              </a:ext>
            </a:extLst>
          </p:cNvPr>
          <p:cNvSpPr txBox="1">
            <a:spLocks/>
          </p:cNvSpPr>
          <p:nvPr/>
        </p:nvSpPr>
        <p:spPr>
          <a:xfrm>
            <a:off x="5745273" y="4510430"/>
            <a:ext cx="5979090" cy="65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/>
              <a:t>Минфин России</a:t>
            </a:r>
            <a:br>
              <a:rPr lang="ru-RU" sz="2000" b="1" dirty="0"/>
            </a:br>
            <a:r>
              <a:rPr lang="ru-RU" sz="1400" dirty="0"/>
              <a:t>консультант Департамента международных финансовых организаций</a:t>
            </a:r>
            <a:endParaRPr lang="en-GB" sz="1600" dirty="0"/>
          </a:p>
        </p:txBody>
      </p:sp>
      <p:sp>
        <p:nvSpPr>
          <p:cNvPr id="37" name="Прямоугольник с одним усеченным углом 36">
            <a:extLst>
              <a:ext uri="{FF2B5EF4-FFF2-40B4-BE49-F238E27FC236}">
                <a16:creationId xmlns:a16="http://schemas.microsoft.com/office/drawing/2014/main" id="{BEDB82BA-8811-9576-E1EC-B75611F49D9B}"/>
              </a:ext>
            </a:extLst>
          </p:cNvPr>
          <p:cNvSpPr/>
          <p:nvPr/>
        </p:nvSpPr>
        <p:spPr>
          <a:xfrm flipH="1">
            <a:off x="5489450" y="4620890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69945691-30CD-D85C-A14A-A97BDAF5B005}"/>
              </a:ext>
            </a:extLst>
          </p:cNvPr>
          <p:cNvSpPr txBox="1">
            <a:spLocks/>
          </p:cNvSpPr>
          <p:nvPr/>
        </p:nvSpPr>
        <p:spPr>
          <a:xfrm>
            <a:off x="5745273" y="5349674"/>
            <a:ext cx="5979090" cy="65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/>
              <a:t>ЦНИИ машиностроения, г. Королёв</a:t>
            </a:r>
            <a:br>
              <a:rPr lang="ru-RU" sz="2000" b="1" dirty="0"/>
            </a:br>
            <a:r>
              <a:rPr lang="ru-RU" sz="1400" dirty="0"/>
              <a:t>инженер</a:t>
            </a:r>
            <a:endParaRPr lang="en-GB" sz="1600" dirty="0"/>
          </a:p>
        </p:txBody>
      </p:sp>
      <p:sp>
        <p:nvSpPr>
          <p:cNvPr id="39" name="Прямоугольник с одним усеченным углом 38">
            <a:extLst>
              <a:ext uri="{FF2B5EF4-FFF2-40B4-BE49-F238E27FC236}">
                <a16:creationId xmlns:a16="http://schemas.microsoft.com/office/drawing/2014/main" id="{354BE18D-A15A-A9A0-439C-677F993AFFE9}"/>
              </a:ext>
            </a:extLst>
          </p:cNvPr>
          <p:cNvSpPr/>
          <p:nvPr/>
        </p:nvSpPr>
        <p:spPr>
          <a:xfrm flipH="1">
            <a:off x="5489450" y="5460134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38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FDE03-5FA9-E898-02DD-BC79B417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1" y="389589"/>
            <a:ext cx="5548684" cy="73116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Unbounded SemiBold" pitchFamily="2" charset="0"/>
              </a:rPr>
              <a:t>Вызовы новой России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C3B54-3C54-8D52-2A43-7D0BEFF29D94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03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BD2380-F75A-D731-B186-1AC761695B0D}"/>
              </a:ext>
            </a:extLst>
          </p:cNvPr>
          <p:cNvSpPr txBox="1">
            <a:spLocks/>
          </p:cNvSpPr>
          <p:nvPr/>
        </p:nvSpPr>
        <p:spPr>
          <a:xfrm>
            <a:off x="935277" y="1443484"/>
            <a:ext cx="4488493" cy="1591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bg1"/>
                </a:solidFill>
              </a:rPr>
              <a:t>Ускорение технологического развития мировой экономики. </a:t>
            </a:r>
            <a:r>
              <a:rPr lang="ru-RU" sz="1600" dirty="0">
                <a:solidFill>
                  <a:schemeClr val="bg1"/>
                </a:solidFill>
              </a:rPr>
              <a:t>Реальными конкурентами России становятся не только государства, являющиеся лидерами в сфере инноваций, но и многие развивающиеся страны, а также участники СНГ.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с одним усеченным углом 4">
            <a:extLst>
              <a:ext uri="{FF2B5EF4-FFF2-40B4-BE49-F238E27FC236}">
                <a16:creationId xmlns:a16="http://schemas.microsoft.com/office/drawing/2014/main" id="{1F5889D9-7341-52EC-DAC7-9D2CF6D69F8C}"/>
              </a:ext>
            </a:extLst>
          </p:cNvPr>
          <p:cNvSpPr/>
          <p:nvPr/>
        </p:nvSpPr>
        <p:spPr>
          <a:xfrm flipH="1">
            <a:off x="679454" y="1553944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F49BF6-5E21-1BF6-7F86-402B86D73479}"/>
              </a:ext>
            </a:extLst>
          </p:cNvPr>
          <p:cNvSpPr txBox="1">
            <a:spLocks/>
          </p:cNvSpPr>
          <p:nvPr/>
        </p:nvSpPr>
        <p:spPr>
          <a:xfrm>
            <a:off x="935277" y="3675903"/>
            <a:ext cx="4783815" cy="17256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bg1"/>
                </a:solidFill>
              </a:rPr>
              <a:t>Технологическая революция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в ресурсосбережении и альтернативной энергетике</a:t>
            </a:r>
            <a:r>
              <a:rPr lang="ru-RU" sz="1600" dirty="0">
                <a:solidFill>
                  <a:schemeClr val="bg1"/>
                </a:solidFill>
              </a:rPr>
              <a:t> резко повышает неопределенность в развитии России, основу специализации которой на мировых рынках до сих пор составляет экспорт традиционных энергоносителей.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с одним усеченным углом 6">
            <a:extLst>
              <a:ext uri="{FF2B5EF4-FFF2-40B4-BE49-F238E27FC236}">
                <a16:creationId xmlns:a16="http://schemas.microsoft.com/office/drawing/2014/main" id="{B4EAD16C-7C55-F7F9-9834-A34A2CD0AEDF}"/>
              </a:ext>
            </a:extLst>
          </p:cNvPr>
          <p:cNvSpPr/>
          <p:nvPr/>
        </p:nvSpPr>
        <p:spPr>
          <a:xfrm flipH="1">
            <a:off x="679454" y="3786364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939A6E5-CC23-524D-403B-66240DD69F2F}"/>
              </a:ext>
            </a:extLst>
          </p:cNvPr>
          <p:cNvSpPr txBox="1">
            <a:spLocks/>
          </p:cNvSpPr>
          <p:nvPr/>
        </p:nvSpPr>
        <p:spPr>
          <a:xfrm>
            <a:off x="6094080" y="1443484"/>
            <a:ext cx="5667860" cy="19267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bg1"/>
                </a:solidFill>
              </a:rPr>
              <a:t>Усиление в мировом масштабе конкурентной борьбы в первую очередь за высококвалифицированную рабочую силу и инвестиции</a:t>
            </a:r>
            <a:r>
              <a:rPr lang="ru-RU" sz="1600" dirty="0">
                <a:solidFill>
                  <a:schemeClr val="bg1"/>
                </a:solidFill>
              </a:rPr>
              <a:t>, привлекающие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проекты новые знания, технологии и компетенции,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то есть факторы, которые становятся определяющими инновационных систем.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одним усеченным углом 8">
            <a:extLst>
              <a:ext uri="{FF2B5EF4-FFF2-40B4-BE49-F238E27FC236}">
                <a16:creationId xmlns:a16="http://schemas.microsoft.com/office/drawing/2014/main" id="{A897CE62-6785-CB3A-D853-5D026D5DC2B7}"/>
              </a:ext>
            </a:extLst>
          </p:cNvPr>
          <p:cNvSpPr/>
          <p:nvPr/>
        </p:nvSpPr>
        <p:spPr>
          <a:xfrm flipH="1">
            <a:off x="5838258" y="1553944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354D08-08DE-3D6D-1D64-90B1B8284462}"/>
              </a:ext>
            </a:extLst>
          </p:cNvPr>
          <p:cNvSpPr txBox="1">
            <a:spLocks/>
          </p:cNvSpPr>
          <p:nvPr/>
        </p:nvSpPr>
        <p:spPr>
          <a:xfrm>
            <a:off x="6094080" y="3663377"/>
            <a:ext cx="5667860" cy="24270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bg1"/>
                </a:solidFill>
              </a:rPr>
              <a:t>Изменение климата, старение населения, проблемы систем здравоохранения, а также проблемы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в области обеспечения продовольственной безопасности в мировом масштабе </a:t>
            </a:r>
            <a:r>
              <a:rPr lang="ru-RU" sz="1600" dirty="0">
                <a:solidFill>
                  <a:schemeClr val="bg1"/>
                </a:solidFill>
              </a:rPr>
              <a:t>— вызовы,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с которыми сталкивается не только наша страна,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но и человечество в целом. Перечисленные вызовы диктуют необходимость опережающего развития отдельных специфичных направлений научных исследований и технологических разработок.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одним усеченным углом 10">
            <a:extLst>
              <a:ext uri="{FF2B5EF4-FFF2-40B4-BE49-F238E27FC236}">
                <a16:creationId xmlns:a16="http://schemas.microsoft.com/office/drawing/2014/main" id="{32469693-2A20-2B29-B5D1-C694C69C9AA1}"/>
              </a:ext>
            </a:extLst>
          </p:cNvPr>
          <p:cNvSpPr/>
          <p:nvPr/>
        </p:nvSpPr>
        <p:spPr>
          <a:xfrm flipH="1">
            <a:off x="5838258" y="3773838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47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B43FC32-ED69-D12F-6BF0-7BC0C71BAB72}"/>
              </a:ext>
            </a:extLst>
          </p:cNvPr>
          <p:cNvSpPr/>
          <p:nvPr/>
        </p:nvSpPr>
        <p:spPr>
          <a:xfrm>
            <a:off x="6423840" y="0"/>
            <a:ext cx="5768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C941AAB-B16B-71C3-6E66-FA17E4EA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1" y="607163"/>
            <a:ext cx="5536160" cy="112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  <a:t>Кто она Женщина 2.0.23</a:t>
            </a:r>
            <a:r>
              <a:rPr lang="ru-RU" sz="2400" b="1" dirty="0">
                <a:latin typeface="Unbounded SemiBold" pitchFamily="2" charset="0"/>
              </a:rPr>
              <a:t>?</a:t>
            </a:r>
            <a:br>
              <a:rPr lang="ru-RU" sz="2400" b="1" dirty="0"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Экономическая активность женщин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30B2C10-1677-D402-ED1D-4884092547D0}"/>
              </a:ext>
            </a:extLst>
          </p:cNvPr>
          <p:cNvSpPr txBox="1">
            <a:spLocks/>
          </p:cNvSpPr>
          <p:nvPr/>
        </p:nvSpPr>
        <p:spPr>
          <a:xfrm>
            <a:off x="7153822" y="2277336"/>
            <a:ext cx="2940214" cy="4046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Слагаемые успеха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F56C3C-26D1-7CB0-B0EC-95BEF94440D9}"/>
              </a:ext>
            </a:extLst>
          </p:cNvPr>
          <p:cNvSpPr/>
          <p:nvPr/>
        </p:nvSpPr>
        <p:spPr>
          <a:xfrm>
            <a:off x="7285083" y="2843451"/>
            <a:ext cx="1715607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Энтузиазм</a:t>
            </a:r>
            <a:endParaRPr lang="en-GB" sz="16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1AB708A-46DA-9421-FBAE-E1A4961FF73E}"/>
              </a:ext>
            </a:extLst>
          </p:cNvPr>
          <p:cNvSpPr/>
          <p:nvPr/>
        </p:nvSpPr>
        <p:spPr>
          <a:xfrm>
            <a:off x="9113883" y="2843451"/>
            <a:ext cx="1857274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Уверенность</a:t>
            </a:r>
            <a:endParaRPr lang="en-GB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5925E76-D656-39E6-54C7-739AC18ECA88}"/>
              </a:ext>
            </a:extLst>
          </p:cNvPr>
          <p:cNvSpPr/>
          <p:nvPr/>
        </p:nvSpPr>
        <p:spPr>
          <a:xfrm>
            <a:off x="7286660" y="3480955"/>
            <a:ext cx="1857274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Трудолюбие</a:t>
            </a:r>
            <a:endParaRPr lang="en-GB" sz="16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5A4FE08-7550-1360-F728-85F2430C2331}"/>
              </a:ext>
            </a:extLst>
          </p:cNvPr>
          <p:cNvSpPr/>
          <p:nvPr/>
        </p:nvSpPr>
        <p:spPr>
          <a:xfrm>
            <a:off x="9249252" y="3480955"/>
            <a:ext cx="2320914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Любознательность</a:t>
            </a:r>
            <a:endParaRPr lang="en-GB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B7482A5-10FE-08AA-6F4C-0FAECD9176E2}"/>
              </a:ext>
            </a:extLst>
          </p:cNvPr>
          <p:cNvSpPr/>
          <p:nvPr/>
        </p:nvSpPr>
        <p:spPr>
          <a:xfrm>
            <a:off x="7285083" y="4120354"/>
            <a:ext cx="2845948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Творческое мышление</a:t>
            </a:r>
            <a:endParaRPr lang="en-GB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D4F744-8731-C581-BEA5-045EBF1FABE1}"/>
              </a:ext>
            </a:extLst>
          </p:cNvPr>
          <p:cNvSpPr/>
          <p:nvPr/>
        </p:nvSpPr>
        <p:spPr>
          <a:xfrm>
            <a:off x="559841" y="2663094"/>
            <a:ext cx="413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Всего на 1 мая 2023 в России постоянно проживают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F7A811A-3462-C232-4A3C-0AF306410F91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04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D3C13-778A-6F4A-EF5D-C242D431FE11}"/>
              </a:ext>
            </a:extLst>
          </p:cNvPr>
          <p:cNvSpPr txBox="1"/>
          <p:nvPr/>
        </p:nvSpPr>
        <p:spPr>
          <a:xfrm>
            <a:off x="985487" y="3658226"/>
            <a:ext cx="5003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81 629 388 </a:t>
            </a:r>
            <a:r>
              <a:rPr lang="ru-RU" sz="2800" dirty="0"/>
              <a:t>женщин </a:t>
            </a:r>
            <a:r>
              <a:rPr lang="ru-RU" sz="2800" dirty="0">
                <a:solidFill>
                  <a:schemeClr val="bg1">
                    <a:lumMod val="65000"/>
                  </a:schemeClr>
                </a:solidFill>
              </a:rPr>
              <a:t>55.92%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5EB64-B533-D699-B37C-787B49EAE0EE}"/>
              </a:ext>
            </a:extLst>
          </p:cNvPr>
          <p:cNvSpPr txBox="1"/>
          <p:nvPr/>
        </p:nvSpPr>
        <p:spPr>
          <a:xfrm>
            <a:off x="985488" y="4310504"/>
            <a:ext cx="4782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64 345 912 </a:t>
            </a:r>
            <a:r>
              <a:rPr lang="ru-RU" sz="2800" dirty="0"/>
              <a:t>мужчин </a:t>
            </a:r>
            <a:r>
              <a:rPr lang="ru-RU" sz="2800" dirty="0">
                <a:solidFill>
                  <a:schemeClr val="bg1">
                    <a:lumMod val="65000"/>
                  </a:schemeClr>
                </a:solidFill>
              </a:rPr>
              <a:t>44.08%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38F671-304F-DEC7-393F-E790AA99B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17" y="3771951"/>
            <a:ext cx="266286" cy="2905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D658D-D8DF-728B-F38F-AC160FB05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7" y="4422397"/>
            <a:ext cx="265124" cy="2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4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одним усеченным углом 28">
            <a:extLst>
              <a:ext uri="{FF2B5EF4-FFF2-40B4-BE49-F238E27FC236}">
                <a16:creationId xmlns:a16="http://schemas.microsoft.com/office/drawing/2014/main" id="{A27EC998-1672-5AF0-846F-5E927A5B5A7F}"/>
              </a:ext>
            </a:extLst>
          </p:cNvPr>
          <p:cNvSpPr/>
          <p:nvPr/>
        </p:nvSpPr>
        <p:spPr>
          <a:xfrm flipH="1">
            <a:off x="679454" y="3351725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963036D-38EF-750A-8910-CB86C79375BE}"/>
              </a:ext>
            </a:extLst>
          </p:cNvPr>
          <p:cNvSpPr/>
          <p:nvPr/>
        </p:nvSpPr>
        <p:spPr>
          <a:xfrm>
            <a:off x="936689" y="3225019"/>
            <a:ext cx="4305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занятых женщин </a:t>
            </a:r>
            <a:br>
              <a:rPr lang="ru-RU" sz="2000" b="1" dirty="0"/>
            </a:br>
            <a:r>
              <a:rPr lang="ru-RU" sz="2000" dirty="0"/>
              <a:t>в общей численности населения 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A9254B13-4E6C-D1D1-B57D-58148BDE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1" y="607163"/>
            <a:ext cx="5536160" cy="112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  <a:t>Кто она Женщина 2.0.23</a:t>
            </a:r>
            <a:r>
              <a:rPr lang="ru-RU" sz="2400" b="1" dirty="0">
                <a:latin typeface="Unbounded SemiBold" pitchFamily="2" charset="0"/>
              </a:rPr>
              <a:t>?</a:t>
            </a:r>
            <a:br>
              <a:rPr lang="ru-RU" sz="2400" b="1" dirty="0"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Экономическая активность женщин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A256C33-67F3-C829-6C09-955A14142EDB}"/>
              </a:ext>
            </a:extLst>
          </p:cNvPr>
          <p:cNvSpPr/>
          <p:nvPr/>
        </p:nvSpPr>
        <p:spPr>
          <a:xfrm>
            <a:off x="6423840" y="0"/>
            <a:ext cx="5768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Footer Placeholder 2">
            <a:extLst>
              <a:ext uri="{FF2B5EF4-FFF2-40B4-BE49-F238E27FC236}">
                <a16:creationId xmlns:a16="http://schemas.microsoft.com/office/drawing/2014/main" id="{BEA6E875-6C93-F561-CA82-C08A9F9429CE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05</a:t>
            </a:r>
            <a:endParaRPr lang="en-GB" sz="1050" dirty="0">
              <a:solidFill>
                <a:schemeClr val="bg1"/>
              </a:solidFill>
            </a:endParaRP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id="{1DD68BA6-B616-B4D9-C414-509C78B65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514303"/>
              </p:ext>
            </p:extLst>
          </p:nvPr>
        </p:nvGraphicFramePr>
        <p:xfrm>
          <a:off x="6803065" y="1048603"/>
          <a:ext cx="4950408" cy="485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774091-686F-8DCA-0E58-BEE0326A4BCF}"/>
              </a:ext>
            </a:extLst>
          </p:cNvPr>
          <p:cNvSpPr/>
          <p:nvPr/>
        </p:nvSpPr>
        <p:spPr>
          <a:xfrm>
            <a:off x="1012227" y="4003230"/>
            <a:ext cx="1715607" cy="527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январь 2023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68193C8-D6A3-4E55-FF10-1E866EA79339}"/>
              </a:ext>
            </a:extLst>
          </p:cNvPr>
          <p:cNvSpPr/>
          <p:nvPr/>
        </p:nvSpPr>
        <p:spPr>
          <a:xfrm>
            <a:off x="1037539" y="4271538"/>
            <a:ext cx="2681522" cy="367471"/>
          </a:xfrm>
          <a:prstGeom prst="rect">
            <a:avLst/>
          </a:prstGeom>
          <a:solidFill>
            <a:srgbClr val="E6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Культура предпринимательства</a:t>
            </a:r>
            <a:endParaRPr lang="en-GB" sz="12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CAEA8E7-6EAF-125A-0A98-EA5258FCD5B6}"/>
              </a:ext>
            </a:extLst>
          </p:cNvPr>
          <p:cNvSpPr/>
          <p:nvPr/>
        </p:nvSpPr>
        <p:spPr>
          <a:xfrm>
            <a:off x="1037539" y="4732348"/>
            <a:ext cx="2837835" cy="367471"/>
          </a:xfrm>
          <a:prstGeom prst="rect">
            <a:avLst/>
          </a:prstGeom>
          <a:solidFill>
            <a:srgbClr val="E6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Предпринимательская экосистема</a:t>
            </a:r>
            <a:endParaRPr lang="en-GB" sz="12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D243ED4-FB30-191D-CC55-443EDD051C6D}"/>
              </a:ext>
            </a:extLst>
          </p:cNvPr>
          <p:cNvSpPr/>
          <p:nvPr/>
        </p:nvSpPr>
        <p:spPr>
          <a:xfrm>
            <a:off x="1037539" y="5193703"/>
            <a:ext cx="3792039" cy="367471"/>
          </a:xfrm>
          <a:prstGeom prst="rect">
            <a:avLst/>
          </a:prstGeom>
          <a:solidFill>
            <a:srgbClr val="E6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Личные качества женщин-предпринимателей</a:t>
            </a:r>
            <a:endParaRPr lang="en-GB" sz="1200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A9254B13-4E6C-D1D1-B57D-58148BDE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1" y="607163"/>
            <a:ext cx="5536160" cy="112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  <a:t>Кто она Женщина 2.0.23</a:t>
            </a:r>
            <a:r>
              <a:rPr lang="ru-RU" sz="2400" b="1" dirty="0">
                <a:latin typeface="Unbounded SemiBold" pitchFamily="2" charset="0"/>
              </a:rPr>
              <a:t>?</a:t>
            </a:r>
            <a:br>
              <a:rPr lang="ru-RU" sz="2400" b="1" dirty="0"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Экономическая активность женщин</a:t>
            </a:r>
          </a:p>
        </p:txBody>
      </p:sp>
      <p:sp>
        <p:nvSpPr>
          <p:cNvPr id="2" name="Прямоугольник с одним усеченным углом 1">
            <a:extLst>
              <a:ext uri="{FF2B5EF4-FFF2-40B4-BE49-F238E27FC236}">
                <a16:creationId xmlns:a16="http://schemas.microsoft.com/office/drawing/2014/main" id="{05525CB5-1329-21A6-B64D-AE8B84D68F0B}"/>
              </a:ext>
            </a:extLst>
          </p:cNvPr>
          <p:cNvSpPr/>
          <p:nvPr/>
        </p:nvSpPr>
        <p:spPr>
          <a:xfrm flipH="1">
            <a:off x="679454" y="2687678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B42430-98F5-6D01-A687-0F46F37B48B0}"/>
              </a:ext>
            </a:extLst>
          </p:cNvPr>
          <p:cNvSpPr/>
          <p:nvPr/>
        </p:nvSpPr>
        <p:spPr>
          <a:xfrm>
            <a:off x="936689" y="2586730"/>
            <a:ext cx="4021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Индекс женской деловой активности (</a:t>
            </a:r>
            <a:r>
              <a:rPr lang="en" sz="2000" dirty="0"/>
              <a:t>WBI) </a:t>
            </a:r>
            <a:r>
              <a:rPr lang="ru-RU" sz="2000" dirty="0"/>
              <a:t>в России достиг исторического максимума — </a:t>
            </a:r>
            <a:r>
              <a:rPr lang="ru-RU" sz="2000" b="1" dirty="0"/>
              <a:t>73,7 пункта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AC2FF7-13F4-F607-6549-DD4B6CF36C28}"/>
              </a:ext>
            </a:extLst>
          </p:cNvPr>
          <p:cNvSpPr/>
          <p:nvPr/>
        </p:nvSpPr>
        <p:spPr>
          <a:xfrm>
            <a:off x="6423840" y="0"/>
            <a:ext cx="5768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8F3E082-B7C6-8650-8D5C-3FBE20671CDC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06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2B1F9-4A35-D571-671F-9DDC1BC08982}"/>
              </a:ext>
            </a:extLst>
          </p:cNvPr>
          <p:cNvSpPr txBox="1">
            <a:spLocks/>
          </p:cNvSpPr>
          <p:nvPr/>
        </p:nvSpPr>
        <p:spPr>
          <a:xfrm>
            <a:off x="7021683" y="607163"/>
            <a:ext cx="3558194" cy="798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WBI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ru-RU" sz="2000" dirty="0">
                <a:solidFill>
                  <a:schemeClr val="bg1"/>
                </a:solidFill>
              </a:rPr>
              <a:t>Индекс женской деловой активности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12DC8D-00B1-0924-E454-8FF92A58E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316" y="1828801"/>
            <a:ext cx="459601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8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A9254B13-4E6C-D1D1-B57D-58148BDE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1" y="581405"/>
            <a:ext cx="5536160" cy="112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E60100"/>
                </a:solidFill>
                <a:latin typeface="Unbounded SemiBold" pitchFamily="2" charset="0"/>
              </a:rPr>
              <a:t>Кто она Женщина 2.0.23</a:t>
            </a:r>
            <a:r>
              <a:rPr lang="ru-RU" sz="2400" b="1" dirty="0">
                <a:latin typeface="Unbounded SemiBold" pitchFamily="2" charset="0"/>
              </a:rPr>
              <a:t>?</a:t>
            </a:r>
            <a:br>
              <a:rPr lang="ru-RU" sz="2400" b="1" dirty="0">
                <a:latin typeface="Unbounded SemiBold" pitchFamily="2" charset="0"/>
              </a:rPr>
            </a:br>
            <a:r>
              <a:rPr lang="ru-RU" sz="2400" b="1" dirty="0">
                <a:latin typeface="Unbounded SemiBold" pitchFamily="2" charset="0"/>
              </a:rPr>
              <a:t>Образование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AC2FF7-13F4-F607-6549-DD4B6CF36C28}"/>
              </a:ext>
            </a:extLst>
          </p:cNvPr>
          <p:cNvSpPr/>
          <p:nvPr/>
        </p:nvSpPr>
        <p:spPr>
          <a:xfrm>
            <a:off x="6423840" y="0"/>
            <a:ext cx="5768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8F3E082-B7C6-8650-8D5C-3FBE20671CDC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0</a:t>
            </a:r>
            <a:r>
              <a:rPr lang="en-US" sz="1050" dirty="0">
                <a:solidFill>
                  <a:schemeClr val="bg1"/>
                </a:solidFill>
              </a:rPr>
              <a:t>7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F5FED6-5E6D-1BAA-A5CE-1772F8AB1574}"/>
              </a:ext>
            </a:extLst>
          </p:cNvPr>
          <p:cNvSpPr/>
          <p:nvPr/>
        </p:nvSpPr>
        <p:spPr>
          <a:xfrm>
            <a:off x="7439630" y="2340670"/>
            <a:ext cx="3519722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Высокий уровень образования</a:t>
            </a:r>
            <a:endParaRPr lang="en-GB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F264C36-F4EB-5AFF-380C-90D213DE722C}"/>
              </a:ext>
            </a:extLst>
          </p:cNvPr>
          <p:cNvSpPr/>
          <p:nvPr/>
        </p:nvSpPr>
        <p:spPr>
          <a:xfrm>
            <a:off x="7439630" y="2971735"/>
            <a:ext cx="2799075" cy="527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Качество образования</a:t>
            </a:r>
            <a:endParaRPr lang="en-GB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9D1D9A-E4D9-5A15-C515-007BC526A2FD}"/>
              </a:ext>
            </a:extLst>
          </p:cNvPr>
          <p:cNvSpPr/>
          <p:nvPr/>
        </p:nvSpPr>
        <p:spPr>
          <a:xfrm>
            <a:off x="7439630" y="4124234"/>
            <a:ext cx="3674269" cy="52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Новые неординарные решения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одним усеченным углом 11">
            <a:extLst>
              <a:ext uri="{FF2B5EF4-FFF2-40B4-BE49-F238E27FC236}">
                <a16:creationId xmlns:a16="http://schemas.microsoft.com/office/drawing/2014/main" id="{7F568F15-3582-0836-47D7-B554E6FF401D}"/>
              </a:ext>
            </a:extLst>
          </p:cNvPr>
          <p:cNvSpPr/>
          <p:nvPr/>
        </p:nvSpPr>
        <p:spPr>
          <a:xfrm flipH="1">
            <a:off x="679454" y="3072683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D553AA-CC40-639E-7096-213D1A246543}"/>
              </a:ext>
            </a:extLst>
          </p:cNvPr>
          <p:cNvSpPr/>
          <p:nvPr/>
        </p:nvSpPr>
        <p:spPr>
          <a:xfrm>
            <a:off x="936689" y="2971735"/>
            <a:ext cx="4021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Научная и исследовательская деятельность в России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0F7C67-D404-2E1C-E4B5-4EEFAD905D8B}"/>
              </a:ext>
            </a:extLst>
          </p:cNvPr>
          <p:cNvSpPr txBox="1"/>
          <p:nvPr/>
        </p:nvSpPr>
        <p:spPr>
          <a:xfrm>
            <a:off x="985487" y="3791694"/>
            <a:ext cx="39728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/>
              <a:t>40</a:t>
            </a:r>
            <a:r>
              <a:rPr lang="en-US" sz="4000" b="1" dirty="0"/>
              <a:t>% </a:t>
            </a:r>
            <a:r>
              <a:rPr lang="ru-RU" sz="4000" b="1" dirty="0"/>
              <a:t>женщины</a:t>
            </a:r>
            <a:endParaRPr lang="ru-RU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8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03E1AD-56D1-3C14-6B0A-DFE332D8447B}"/>
              </a:ext>
            </a:extLst>
          </p:cNvPr>
          <p:cNvSpPr/>
          <p:nvPr/>
        </p:nvSpPr>
        <p:spPr>
          <a:xfrm>
            <a:off x="0" y="3799268"/>
            <a:ext cx="12192000" cy="3058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8F3E082-B7C6-8650-8D5C-3FBE20671CDC}"/>
              </a:ext>
            </a:extLst>
          </p:cNvPr>
          <p:cNvSpPr txBox="1">
            <a:spLocks/>
          </p:cNvSpPr>
          <p:nvPr/>
        </p:nvSpPr>
        <p:spPr>
          <a:xfrm>
            <a:off x="10959352" y="6139619"/>
            <a:ext cx="794121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08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с одним усеченным углом 11">
            <a:extLst>
              <a:ext uri="{FF2B5EF4-FFF2-40B4-BE49-F238E27FC236}">
                <a16:creationId xmlns:a16="http://schemas.microsoft.com/office/drawing/2014/main" id="{7F568F15-3582-0836-47D7-B554E6FF401D}"/>
              </a:ext>
            </a:extLst>
          </p:cNvPr>
          <p:cNvSpPr/>
          <p:nvPr/>
        </p:nvSpPr>
        <p:spPr>
          <a:xfrm flipH="1">
            <a:off x="679454" y="2209651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D553AA-CC40-639E-7096-213D1A246543}"/>
              </a:ext>
            </a:extLst>
          </p:cNvPr>
          <p:cNvSpPr/>
          <p:nvPr/>
        </p:nvSpPr>
        <p:spPr>
          <a:xfrm>
            <a:off x="936688" y="2108703"/>
            <a:ext cx="5026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Российские женщины составляют </a:t>
            </a:r>
            <a:r>
              <a:rPr lang="ru-RU" b="1" dirty="0">
                <a:solidFill>
                  <a:srgbClr val="E60100"/>
                </a:solidFill>
              </a:rPr>
              <a:t>55%</a:t>
            </a:r>
            <a:r>
              <a:rPr lang="ru-RU" b="1" dirty="0"/>
              <a:t> </a:t>
            </a:r>
          </a:p>
          <a:p>
            <a:r>
              <a:rPr lang="ru-RU" dirty="0"/>
              <a:t>из числа граждан, имеющих высшее образование </a:t>
            </a:r>
            <a:r>
              <a:rPr lang="ru-RU" b="1" dirty="0">
                <a:solidFill>
                  <a:srgbClr val="E60100"/>
                </a:solidFill>
              </a:rPr>
              <a:t>28,3%</a:t>
            </a:r>
            <a:r>
              <a:rPr lang="ru-RU" b="1" dirty="0"/>
              <a:t> среди докторов наук</a:t>
            </a:r>
            <a:r>
              <a:rPr lang="ru-RU" dirty="0"/>
              <a:t>;  </a:t>
            </a:r>
            <a:r>
              <a:rPr lang="ru-RU" b="1" dirty="0">
                <a:solidFill>
                  <a:srgbClr val="E60100"/>
                </a:solidFill>
              </a:rPr>
              <a:t>43,4% </a:t>
            </a:r>
            <a:r>
              <a:rPr lang="ru-RU" b="1" dirty="0"/>
              <a:t>среди кандидатов наук</a:t>
            </a:r>
            <a:r>
              <a:rPr lang="ru-RU" dirty="0"/>
              <a:t>.</a:t>
            </a:r>
          </a:p>
        </p:txBody>
      </p:sp>
      <p:sp>
        <p:nvSpPr>
          <p:cNvPr id="2" name="Прямоугольник с одним усеченным углом 1">
            <a:extLst>
              <a:ext uri="{FF2B5EF4-FFF2-40B4-BE49-F238E27FC236}">
                <a16:creationId xmlns:a16="http://schemas.microsoft.com/office/drawing/2014/main" id="{BF563DA5-26DE-049C-430D-AFD91DB40C88}"/>
              </a:ext>
            </a:extLst>
          </p:cNvPr>
          <p:cNvSpPr/>
          <p:nvPr/>
        </p:nvSpPr>
        <p:spPr>
          <a:xfrm flipH="1">
            <a:off x="6359037" y="2209651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825443-1C9D-0FAB-76DF-9644667D3EF6}"/>
              </a:ext>
            </a:extLst>
          </p:cNvPr>
          <p:cNvSpPr/>
          <p:nvPr/>
        </p:nvSpPr>
        <p:spPr>
          <a:xfrm>
            <a:off x="6616271" y="2108703"/>
            <a:ext cx="5026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Женщины, имеющие ученую степень, чаще мужчин стремятся получить дополнительное образование, в большинстве случаев — по собственной инициативе.</a:t>
            </a:r>
          </a:p>
        </p:txBody>
      </p:sp>
      <p:sp>
        <p:nvSpPr>
          <p:cNvPr id="6" name="Прямоугольник с одним усеченным углом 5">
            <a:extLst>
              <a:ext uri="{FF2B5EF4-FFF2-40B4-BE49-F238E27FC236}">
                <a16:creationId xmlns:a16="http://schemas.microsoft.com/office/drawing/2014/main" id="{58E30094-3432-434A-23A9-726EB5D364AF}"/>
              </a:ext>
            </a:extLst>
          </p:cNvPr>
          <p:cNvSpPr/>
          <p:nvPr/>
        </p:nvSpPr>
        <p:spPr>
          <a:xfrm flipH="1">
            <a:off x="679454" y="4596743"/>
            <a:ext cx="205719" cy="163434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4C1064-7C02-B40F-2E3F-03A7FB557F3C}"/>
              </a:ext>
            </a:extLst>
          </p:cNvPr>
          <p:cNvSpPr/>
          <p:nvPr/>
        </p:nvSpPr>
        <p:spPr>
          <a:xfrm>
            <a:off x="936688" y="4495795"/>
            <a:ext cx="9611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Женщины заметно чаще посещают курсы, тренинги и семинары как по своей,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так и </a:t>
            </a:r>
            <a:r>
              <a:rPr lang="ru-RU" b="1" dirty="0">
                <a:solidFill>
                  <a:schemeClr val="bg1"/>
                </a:solidFill>
              </a:rPr>
              <a:t>по другим специальностям</a:t>
            </a:r>
            <a:r>
              <a:rPr lang="ru-RU" dirty="0">
                <a:solidFill>
                  <a:schemeClr val="bg1"/>
                </a:solidFill>
              </a:rPr>
              <a:t>. При этом независимо от формата повышения квалификации, среди женщин выше доля тех, кто когда-либо вкладывали </a:t>
            </a:r>
            <a:r>
              <a:rPr lang="ru-RU" b="1" dirty="0">
                <a:solidFill>
                  <a:schemeClr val="bg1"/>
                </a:solidFill>
              </a:rPr>
              <a:t>собственные деньги</a:t>
            </a:r>
            <a:r>
              <a:rPr lang="ru-RU" dirty="0">
                <a:solidFill>
                  <a:schemeClr val="bg1"/>
                </a:solidFill>
              </a:rPr>
              <a:t>, чтобы получить дополнительное образование 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профессиональных целей (</a:t>
            </a:r>
            <a:r>
              <a:rPr lang="ru-RU" b="1" dirty="0">
                <a:solidFill>
                  <a:srgbClr val="E60100"/>
                </a:solidFill>
              </a:rPr>
              <a:t>64,6% </a:t>
            </a:r>
            <a:r>
              <a:rPr lang="ru-RU" dirty="0">
                <a:solidFill>
                  <a:schemeClr val="bg1"/>
                </a:solidFill>
              </a:rPr>
              <a:t>по сравнению с 48,1% у мужчин).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483E55D-C266-C738-FE31-3B910B14DC53}"/>
              </a:ext>
            </a:extLst>
          </p:cNvPr>
          <p:cNvSpPr txBox="1">
            <a:spLocks/>
          </p:cNvSpPr>
          <p:nvPr/>
        </p:nvSpPr>
        <p:spPr>
          <a:xfrm>
            <a:off x="559841" y="581405"/>
            <a:ext cx="5536160" cy="112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E60100"/>
                </a:solidFill>
                <a:latin typeface="Unbounded SemiBold" pitchFamily="2" charset="0"/>
              </a:rPr>
              <a:t>Кто она Женщина 2.0.23</a:t>
            </a:r>
            <a:r>
              <a:rPr lang="ru-RU" sz="2400" b="1">
                <a:latin typeface="Unbounded SemiBold" pitchFamily="2" charset="0"/>
              </a:rPr>
              <a:t>?</a:t>
            </a:r>
            <a:br>
              <a:rPr lang="ru-RU" sz="2400" b="1">
                <a:latin typeface="Unbounded SemiBold" pitchFamily="2" charset="0"/>
              </a:rPr>
            </a:br>
            <a:r>
              <a:rPr lang="ru-RU" sz="2400" b="1">
                <a:latin typeface="Unbounded SemiBold" pitchFamily="2" charset="0"/>
              </a:rPr>
              <a:t>Образование</a:t>
            </a:r>
            <a:endParaRPr lang="ru-RU" sz="2400" b="1" dirty="0">
              <a:latin typeface="Unbounde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61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HAVAS color pallete">
      <a:dk1>
        <a:srgbClr val="000000"/>
      </a:dk1>
      <a:lt1>
        <a:srgbClr val="FFFFFF"/>
      </a:lt1>
      <a:dk2>
        <a:srgbClr val="650000"/>
      </a:dk2>
      <a:lt2>
        <a:srgbClr val="FFDCDC"/>
      </a:lt2>
      <a:accent1>
        <a:srgbClr val="E60000"/>
      </a:accent1>
      <a:accent2>
        <a:srgbClr val="650000"/>
      </a:accent2>
      <a:accent3>
        <a:srgbClr val="0F5565"/>
      </a:accent3>
      <a:accent4>
        <a:srgbClr val="018596"/>
      </a:accent4>
      <a:accent5>
        <a:srgbClr val="61EBF7"/>
      </a:accent5>
      <a:accent6>
        <a:srgbClr val="FF9696"/>
      </a:accent6>
      <a:hlink>
        <a:srgbClr val="91F9E1"/>
      </a:hlink>
      <a:folHlink>
        <a:srgbClr val="A7FA9C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1171</Words>
  <Application>Microsoft Office PowerPoint</Application>
  <PresentationFormat>Широкоэкранный</PresentationFormat>
  <Paragraphs>123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Технологическое предпринимательство 2.0.23</vt:lpstr>
      <vt:lpstr>Резюме</vt:lpstr>
      <vt:lpstr>Профессиональный опыт</vt:lpstr>
      <vt:lpstr>Вызовы новой России</vt:lpstr>
      <vt:lpstr>Кто она Женщина 2.0.23? Экономическая активность женщин</vt:lpstr>
      <vt:lpstr>Кто она Женщина 2.0.23? Экономическая активность женщин</vt:lpstr>
      <vt:lpstr>Кто она Женщина 2.0.23? Экономическая активность женщин</vt:lpstr>
      <vt:lpstr>Кто она Женщина 2.0.23? Образование</vt:lpstr>
      <vt:lpstr>Презентация PowerPoint</vt:lpstr>
      <vt:lpstr>Кто она Женщина 2.0.23? Образование</vt:lpstr>
      <vt:lpstr>Участие женщин в изобретениях, вошедших в список 100 лучших изобретений</vt:lpstr>
      <vt:lpstr>А что же «у них»  и чем «мы ответим»?</vt:lpstr>
      <vt:lpstr>#RusTechWoman</vt:lpstr>
      <vt:lpstr>Заинтересованность общества Направление государственной  политики</vt:lpstr>
      <vt:lpstr>Заинтересованность общества Направление государственной  политики</vt:lpstr>
      <vt:lpstr>Заинтересованность общества Направление государственной  политики</vt:lpstr>
      <vt:lpstr>Заинтересованность общества Направление государственной  политики</vt:lpstr>
      <vt:lpstr>Искренне ваша  Женская Лига  ВОИР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Havas  Media  Day</dc:title>
  <dc:creator>Michail Antipov</dc:creator>
  <cp:lastModifiedBy>Olga Chubarova</cp:lastModifiedBy>
  <cp:revision>22</cp:revision>
  <dcterms:created xsi:type="dcterms:W3CDTF">2023-08-23T12:14:29Z</dcterms:created>
  <dcterms:modified xsi:type="dcterms:W3CDTF">2023-09-21T05:55:43Z</dcterms:modified>
</cp:coreProperties>
</file>