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5" r:id="rId2"/>
    <p:sldId id="330" r:id="rId3"/>
    <p:sldId id="316" r:id="rId4"/>
    <p:sldId id="305" r:id="rId5"/>
    <p:sldId id="281" r:id="rId6"/>
    <p:sldId id="288" r:id="rId7"/>
    <p:sldId id="295" r:id="rId8"/>
    <p:sldId id="320" r:id="rId9"/>
    <p:sldId id="322" r:id="rId10"/>
    <p:sldId id="328" r:id="rId11"/>
    <p:sldId id="327" r:id="rId12"/>
    <p:sldId id="329" r:id="rId13"/>
    <p:sldId id="312" r:id="rId14"/>
    <p:sldId id="326" r:id="rId15"/>
    <p:sldId id="317" r:id="rId16"/>
    <p:sldId id="277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  <a:srgbClr val="2276AF"/>
    <a:srgbClr val="FF8585"/>
    <a:srgbClr val="FFFF00"/>
    <a:srgbClr val="A5A5A5"/>
    <a:srgbClr val="C55A11"/>
    <a:srgbClr val="92D050"/>
    <a:srgbClr val="E9F480"/>
    <a:srgbClr val="F2F721"/>
    <a:srgbClr val="A77EF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-840" y="-96"/>
      </p:cViewPr>
      <p:guideLst>
        <p:guide orient="horz" pos="1620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4372299268665734"/>
          <c:w val="0.90989476711582662"/>
          <c:h val="0.4740233667082248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>
              <a:noFill/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5"/>
            <c:spPr>
              <a:solidFill>
                <a:schemeClr val="bg1"/>
              </a:solidFill>
              <a:ln w="19050">
                <a:solidFill>
                  <a:srgbClr val="00B0F0"/>
                </a:solidFill>
                <a:prstDash val="dash"/>
                <a:beve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1.7120280575777815E-3"/>
                  <c:y val="6.2460316440241378E-3"/>
                </c:manualLayout>
              </c:layout>
              <c:tx>
                <c:rich>
                  <a:bodyPr/>
                  <a:lstStyle/>
                  <a:p>
                    <a:pPr algn="ctr">
                      <a:defRPr/>
                    </a:pPr>
                    <a:r>
                      <a:rPr lang="ru-RU" sz="1800" b="0" i="0" u="none" strike="noStrike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Arial" pitchFamily="34" charset="0"/>
                      </a:rPr>
                      <a:t>57,9</a:t>
                    </a:r>
                    <a:endParaRPr lang="ru-RU" sz="1800" b="0" i="0" u="none" strike="noStrike" kern="1200" baseline="0" dirty="0">
                      <a:solidFill>
                        <a:srgbClr val="002060"/>
                      </a:solidFill>
                      <a:latin typeface="+mn-lt"/>
                      <a:ea typeface="+mn-ea"/>
                      <a:cs typeface="Arial" pitchFamily="34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1.8329220110985085E-3"/>
                  <c:y val="1.0275696309910929E-2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800" b="0" i="0" u="none" strike="noStrike" kern="1200" baseline="0" dirty="0" smtClean="0">
                      <a:solidFill>
                        <a:srgbClr val="002060"/>
                      </a:solidFill>
                      <a:latin typeface="+mn-lt"/>
                      <a:ea typeface="+mn-ea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5.656564456838313E-4"/>
                  <c:y val="6.0681464725010834E-3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800" b="0" i="0" u="none" strike="noStrike" kern="1200" baseline="0" dirty="0" smtClean="0">
                      <a:solidFill>
                        <a:srgbClr val="002060"/>
                      </a:solidFill>
                      <a:latin typeface="+mn-lt"/>
                      <a:ea typeface="+mn-ea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2.3300718831205792E-3"/>
                  <c:y val="1.1097772579463521E-2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800" b="0" i="0" u="none" strike="noStrike" kern="1200" baseline="0" dirty="0" smtClean="0">
                      <a:solidFill>
                        <a:srgbClr val="002060"/>
                      </a:solidFill>
                      <a:latin typeface="+mn-lt"/>
                      <a:ea typeface="+mn-ea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-5.919342767328851E-4"/>
                  <c:y val="1.7615773170700361E-2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800" b="0" i="0" u="none" strike="noStrike" kern="1200" baseline="0" dirty="0" smtClean="0">
                      <a:solidFill>
                        <a:srgbClr val="002060"/>
                      </a:solidFill>
                      <a:latin typeface="+mn-lt"/>
                      <a:ea typeface="+mn-ea"/>
                      <a:cs typeface="Arial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2.3512371967786992E-3"/>
                  <c:y val="9.8710846625453617E-5"/>
                </c:manualLayout>
              </c:layout>
              <c:showVal val="1"/>
            </c:dLbl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57.9</c:v>
                </c:pt>
                <c:pt idx="1">
                  <c:v>59.5</c:v>
                </c:pt>
                <c:pt idx="2">
                  <c:v>72.2</c:v>
                </c:pt>
                <c:pt idx="3">
                  <c:v>67.900000000000006</c:v>
                </c:pt>
                <c:pt idx="4">
                  <c:v>77.2</c:v>
                </c:pt>
                <c:pt idx="5">
                  <c:v>74</c:v>
                </c:pt>
              </c:numCache>
            </c:numRef>
          </c:val>
        </c:ser>
        <c:dLbls>
          <c:showVal val="1"/>
        </c:dLbls>
        <c:axId val="81778560"/>
        <c:axId val="81780736"/>
      </c:barChart>
      <c:catAx>
        <c:axId val="81778560"/>
        <c:scaling>
          <c:orientation val="minMax"/>
        </c:scaling>
        <c:delete val="1"/>
        <c:axPos val="b"/>
        <c:numFmt formatCode="General" sourceLinked="1"/>
        <c:tickLblPos val="none"/>
        <c:crossAx val="81780736"/>
        <c:crosses val="autoZero"/>
        <c:auto val="1"/>
        <c:lblAlgn val="ctr"/>
        <c:lblOffset val="100"/>
      </c:catAx>
      <c:valAx>
        <c:axId val="81780736"/>
        <c:scaling>
          <c:orientation val="minMax"/>
        </c:scaling>
        <c:delete val="1"/>
        <c:axPos val="l"/>
        <c:numFmt formatCode="General" sourceLinked="1"/>
        <c:tickLblPos val="none"/>
        <c:crossAx val="81778560"/>
        <c:crosses val="autoZero"/>
        <c:crossBetween val="between"/>
      </c:valAx>
    </c:plotArea>
    <c:plotVisOnly val="1"/>
    <c:dispBlanksAs val="gap"/>
  </c:chart>
  <c:txPr>
    <a:bodyPr/>
    <a:lstStyle/>
    <a:p>
      <a:pPr marL="0" algn="l" defTabSz="914400" rtl="0" eaLnBrk="1" fontAlgn="base" latinLnBrk="0" hangingPunct="1">
        <a:spcBef>
          <a:spcPct val="0"/>
        </a:spcBef>
        <a:spcAft>
          <a:spcPct val="0"/>
        </a:spcAft>
        <a:defRPr lang="ru-RU" sz="1800" b="1" kern="1200" dirty="0" smtClean="0">
          <a:solidFill>
            <a:srgbClr val="0070C0"/>
          </a:solidFill>
          <a:latin typeface="+mn-lt"/>
          <a:ea typeface="+mn-ea"/>
          <a:cs typeface="Arial" pitchFamily="34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5.662057086614173E-2"/>
          <c:y val="3.0902469924025216E-2"/>
          <c:w val="0.42634219160105291"/>
          <c:h val="0.4742346822870203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3BF-4F7D-BF88-3A3C78AE219A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0"/>
              <c:layout>
                <c:manualLayout>
                  <c:x val="-1.2500000000000001E-2"/>
                  <c:y val="-2.3173613611195492E-3"/>
                </c:manualLayout>
              </c:layout>
              <c:showVal val="1"/>
            </c:dLbl>
            <c:dLbl>
              <c:idx val="1"/>
              <c:spPr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2.083333333333345E-3"/>
                  <c:y val="3.600522665345105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3BF-4F7D-BF88-3A3C78AE219A}"/>
                </c:ext>
              </c:extLst>
            </c:dLbl>
            <c:dLbl>
              <c:idx val="8"/>
              <c:layout>
                <c:manualLayout>
                  <c:x val="-2.0833333333333412E-2"/>
                  <c:y val="1.1586806805597661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</c:v>
                </c:pt>
                <c:pt idx="8">
                  <c:v>прочие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7.8</c:v>
                </c:pt>
                <c:pt idx="1">
                  <c:v>0.2</c:v>
                </c:pt>
                <c:pt idx="2">
                  <c:v>28.2</c:v>
                </c:pt>
                <c:pt idx="3">
                  <c:v>11.3</c:v>
                </c:pt>
                <c:pt idx="4">
                  <c:v>5.9</c:v>
                </c:pt>
                <c:pt idx="5">
                  <c:v>10.5</c:v>
                </c:pt>
                <c:pt idx="6">
                  <c:v>3.4</c:v>
                </c:pt>
                <c:pt idx="7">
                  <c:v>20.7</c:v>
                </c:pt>
                <c:pt idx="8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3BF-4F7D-BF88-3A3C78AE21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ПФО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03BF-4F7D-BF88-3A3C78AE219A}"/>
              </c:ext>
            </c:extLst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7"/>
              <c:layout>
                <c:manualLayout>
                  <c:x val="-6.2500000000000134E-3"/>
                  <c:y val="-1.337062764546421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03BF-4F7D-BF88-3A3C78AE219A}"/>
                </c:ext>
              </c:extLst>
            </c:dLbl>
            <c:dLbl>
              <c:idx val="8"/>
              <c:layout>
                <c:manualLayout>
                  <c:x val="-1.6666666666666701E-2"/>
                  <c:y val="6.9520840833585933E-3"/>
                </c:manualLayout>
              </c:layout>
              <c:showVal val="1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</c:v>
                </c:pt>
                <c:pt idx="8">
                  <c:v>прочие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7</c:v>
                </c:pt>
                <c:pt idx="1">
                  <c:v>11.9</c:v>
                </c:pt>
                <c:pt idx="2">
                  <c:v>21.8</c:v>
                </c:pt>
                <c:pt idx="3">
                  <c:v>11.1</c:v>
                </c:pt>
                <c:pt idx="4">
                  <c:v>5.8</c:v>
                </c:pt>
                <c:pt idx="5">
                  <c:v>10.1</c:v>
                </c:pt>
                <c:pt idx="6">
                  <c:v>2.8</c:v>
                </c:pt>
                <c:pt idx="7">
                  <c:v>13.8</c:v>
                </c:pt>
                <c:pt idx="8">
                  <c:v>15.7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03BF-4F7D-BF88-3A3C78AE219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РФ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03BF-4F7D-BF88-3A3C78AE219A}"/>
              </c:ext>
            </c:extLst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8"/>
              <c:layout>
                <c:manualLayout>
                  <c:x val="-8.3333333333333367E-3"/>
                  <c:y val="-2.3173613611195418E-3"/>
                </c:manualLayout>
              </c:layout>
              <c:showVal val="1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</c:v>
                </c:pt>
                <c:pt idx="8">
                  <c:v>прочие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4.7</c:v>
                </c:pt>
                <c:pt idx="1">
                  <c:v>10.5</c:v>
                </c:pt>
                <c:pt idx="2">
                  <c:v>17</c:v>
                </c:pt>
                <c:pt idx="3">
                  <c:v>14.1</c:v>
                </c:pt>
                <c:pt idx="4">
                  <c:v>7.1</c:v>
                </c:pt>
                <c:pt idx="5">
                  <c:v>10.6</c:v>
                </c:pt>
                <c:pt idx="6">
                  <c:v>3</c:v>
                </c:pt>
                <c:pt idx="7">
                  <c:v>14.5</c:v>
                </c:pt>
                <c:pt idx="8">
                  <c:v>18.5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2-03BF-4F7D-BF88-3A3C78AE219A}"/>
            </c:ext>
          </c:extLst>
        </c:ser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3370941056870073E-2"/>
          <c:y val="3.9919660390562585E-2"/>
          <c:w val="0.42634219160105302"/>
          <c:h val="0.4742346822870203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5875">
                <a:solidFill>
                  <a:sysClr val="window" lastClr="FFFF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3BF-4F7D-BF88-3A3C78AE219A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0"/>
              <c:layout>
                <c:manualLayout>
                  <c:x val="-1.2500000000000001E-2"/>
                  <c:y val="-2.3173613611195492E-3"/>
                </c:manualLayout>
              </c:layout>
              <c:showVal val="1"/>
            </c:dLbl>
            <c:dLbl>
              <c:idx val="1"/>
              <c:spPr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6.5654048810306924E-3"/>
                  <c:y val="-5.8008176271793187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3BF-4F7D-BF88-3A3C78AE219A}"/>
                </c:ext>
              </c:extLst>
            </c:dLbl>
            <c:dLbl>
              <c:idx val="8"/>
              <c:layout>
                <c:manualLayout>
                  <c:x val="-1.054810267041415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11</a:t>
                    </a:r>
                  </a:p>
                </c:rich>
              </c:tx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
</c:v>
                </c:pt>
                <c:pt idx="8">
                  <c:v>прочие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15</c:v>
                </c:pt>
                <c:pt idx="1">
                  <c:v>1.0000000000000005E-2</c:v>
                </c:pt>
                <c:pt idx="2">
                  <c:v>29</c:v>
                </c:pt>
                <c:pt idx="3">
                  <c:v>4</c:v>
                </c:pt>
                <c:pt idx="4">
                  <c:v>13</c:v>
                </c:pt>
                <c:pt idx="5">
                  <c:v>8</c:v>
                </c:pt>
                <c:pt idx="6">
                  <c:v>9</c:v>
                </c:pt>
                <c:pt idx="7">
                  <c:v>11</c:v>
                </c:pt>
                <c:pt idx="8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3BF-4F7D-BF88-3A3C78AE21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ПФО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03BF-4F7D-BF88-3A3C78AE219A}"/>
              </c:ext>
            </c:extLst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3"/>
              <c:layout>
                <c:manualLayout>
                  <c:x val="4.2192410681656835E-3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-1.6692912339452897E-2"/>
                  <c:y val="1.913090617533723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03BF-4F7D-BF88-3A3C78AE219A}"/>
                </c:ext>
              </c:extLst>
            </c:dLbl>
            <c:dLbl>
              <c:idx val="8"/>
              <c:layout>
                <c:manualLayout>
                  <c:x val="0"/>
                  <c:y val="2.3290564277189257E-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3,2</a:t>
                    </a:r>
                  </a:p>
                </c:rich>
              </c:tx>
              <c:showVal val="1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
</c:v>
                </c:pt>
                <c:pt idx="8">
                  <c:v>прочие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5</c:v>
                </c:pt>
                <c:pt idx="1">
                  <c:v>13.5</c:v>
                </c:pt>
                <c:pt idx="2">
                  <c:v>31.5</c:v>
                </c:pt>
                <c:pt idx="3">
                  <c:v>2.2000000000000002</c:v>
                </c:pt>
                <c:pt idx="4">
                  <c:v>13.5</c:v>
                </c:pt>
                <c:pt idx="5">
                  <c:v>13.5</c:v>
                </c:pt>
                <c:pt idx="6">
                  <c:v>6.8</c:v>
                </c:pt>
                <c:pt idx="7">
                  <c:v>10.8</c:v>
                </c:pt>
                <c:pt idx="8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03BF-4F7D-BF88-3A3C78AE219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РФ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03BF-4F7D-BF88-3A3C78AE219A}"/>
              </c:ext>
            </c:extLst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03BF-4F7D-BF88-3A3C78AE219A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03BF-4F7D-BF88-3A3C78AE219A}"/>
              </c:ext>
            </c:extLst>
          </c:dPt>
          <c:dPt>
            <c:idx val="3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03BF-4F7D-BF88-3A3C78AE219A}"/>
              </c:ext>
            </c:extLst>
          </c:dPt>
          <c:dPt>
            <c:idx val="4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03BF-4F7D-BF88-3A3C78AE219A}"/>
              </c:ext>
            </c:extLst>
          </c:dPt>
          <c:dPt>
            <c:idx val="5"/>
            <c:spPr>
              <a:solidFill>
                <a:srgbClr val="FF858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03BF-4F7D-BF88-3A3C78AE219A}"/>
              </c:ext>
            </c:extLst>
          </c:dPt>
          <c:dPt>
            <c:idx val="6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03BF-4F7D-BF88-3A3C78AE219A}"/>
              </c:ext>
            </c:extLst>
          </c:dPt>
          <c:dPt>
            <c:idx val="7"/>
            <c:spPr>
              <a:solidFill>
                <a:srgbClr val="2276A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03BF-4F7D-BF88-3A3C78AE219A}"/>
              </c:ext>
            </c:extLst>
          </c:dPt>
          <c:dPt>
            <c:idx val="8"/>
            <c:spPr>
              <a:solidFill>
                <a:srgbClr val="FFE699"/>
              </a:solidFill>
            </c:spPr>
          </c:dPt>
          <c:dLbls>
            <c:dLbl>
              <c:idx val="1"/>
              <c:layout>
                <c:manualLayout>
                  <c:x val="-2.9534687477159823E-2"/>
                  <c:y val="-3.2606973378335083E-2"/>
                </c:manualLayout>
              </c:layout>
              <c:showVal val="1"/>
            </c:dLbl>
            <c:dLbl>
              <c:idx val="3"/>
              <c:layout>
                <c:manualLayout>
                  <c:x val="2.1096205340828352E-3"/>
                  <c:y val="9.3162257108757047E-3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6.9871692831568006E-3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9.3162257108757047E-3"/>
                </c:manualLayout>
              </c:layout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18,4</a:t>
                    </a:r>
                  </a:p>
                </c:rich>
              </c:tx>
              <c:showVal val="1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сельское, лесное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торговля</c:v>
                </c:pt>
                <c:pt idx="4">
                  <c:v>транспортировка и хранение</c:v>
                </c:pt>
                <c:pt idx="5">
                  <c:v>операции с недвижимым имуществом</c:v>
                </c:pt>
                <c:pt idx="6">
                  <c:v>обеспечение электрической энергией</c:v>
                </c:pt>
                <c:pt idx="7">
                  <c:v>бюджетная сфера
</c:v>
                </c:pt>
                <c:pt idx="8">
                  <c:v>прочие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3.6</c:v>
                </c:pt>
                <c:pt idx="1">
                  <c:v>19.3</c:v>
                </c:pt>
                <c:pt idx="2">
                  <c:v>17.100000000000001</c:v>
                </c:pt>
                <c:pt idx="3">
                  <c:v>2.5</c:v>
                </c:pt>
                <c:pt idx="4">
                  <c:v>16.7</c:v>
                </c:pt>
                <c:pt idx="5">
                  <c:v>5.8</c:v>
                </c:pt>
                <c:pt idx="6">
                  <c:v>6.8</c:v>
                </c:pt>
                <c:pt idx="7">
                  <c:v>9.8000000000000007</c:v>
                </c:pt>
                <c:pt idx="8">
                  <c:v>18.399999999999999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2-03BF-4F7D-BF88-3A3C78AE219A}"/>
            </c:ext>
          </c:extLst>
        </c:ser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4372539370078833E-2"/>
          <c:y val="5.700824251008612E-2"/>
          <c:w val="0.9268774606299216"/>
          <c:h val="0.7443558963423205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инвестиции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Лист1!$A$2:$A$23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Лист1!$B$2:$B$23</c:f>
              <c:numCache>
                <c:formatCode>General</c:formatCode>
                <c:ptCount val="22"/>
                <c:pt idx="0">
                  <c:v>96.7</c:v>
                </c:pt>
                <c:pt idx="1">
                  <c:v>102.4</c:v>
                </c:pt>
                <c:pt idx="2">
                  <c:v>104.2</c:v>
                </c:pt>
                <c:pt idx="3">
                  <c:v>123.8</c:v>
                </c:pt>
                <c:pt idx="4">
                  <c:v>135.6</c:v>
                </c:pt>
                <c:pt idx="5">
                  <c:v>139.1</c:v>
                </c:pt>
                <c:pt idx="6">
                  <c:v>128.80000000000001</c:v>
                </c:pt>
                <c:pt idx="7">
                  <c:v>134.1</c:v>
                </c:pt>
                <c:pt idx="8" formatCode="#,##0.0">
                  <c:v>97.3</c:v>
                </c:pt>
                <c:pt idx="9" formatCode="#,##0.0">
                  <c:v>68.599999999999994</c:v>
                </c:pt>
                <c:pt idx="10" formatCode="#,##0.0">
                  <c:v>102.8</c:v>
                </c:pt>
                <c:pt idx="11" formatCode="#,##0.0">
                  <c:v>109.2</c:v>
                </c:pt>
                <c:pt idx="12" formatCode="#,##0.0">
                  <c:v>117.2</c:v>
                </c:pt>
                <c:pt idx="13" formatCode="#,##0.0">
                  <c:v>110.9</c:v>
                </c:pt>
                <c:pt idx="14" formatCode="#,##0.0">
                  <c:v>99.5</c:v>
                </c:pt>
                <c:pt idx="15" formatCode="#,##0.0">
                  <c:v>81.2</c:v>
                </c:pt>
                <c:pt idx="16" formatCode="#,##0.0">
                  <c:v>94.2</c:v>
                </c:pt>
                <c:pt idx="17" formatCode="#,##0.0">
                  <c:v>99.5</c:v>
                </c:pt>
                <c:pt idx="18" formatCode="#,##0.0">
                  <c:v>98.5</c:v>
                </c:pt>
                <c:pt idx="19" formatCode="#,##0.0">
                  <c:v>113.8</c:v>
                </c:pt>
                <c:pt idx="20" formatCode="#,##0.0">
                  <c:v>88.5</c:v>
                </c:pt>
                <c:pt idx="21" formatCode="#,##0.0">
                  <c:v>107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9F-4E6E-A175-953198ECAA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ВРП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Лист1!$A$2:$A$23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Лист1!$C$2:$C$23</c:f>
              <c:numCache>
                <c:formatCode>General</c:formatCode>
                <c:ptCount val="22"/>
                <c:pt idx="0">
                  <c:v>107.2</c:v>
                </c:pt>
                <c:pt idx="1">
                  <c:v>99.2</c:v>
                </c:pt>
                <c:pt idx="2">
                  <c:v>99.4</c:v>
                </c:pt>
                <c:pt idx="3">
                  <c:v>102.5</c:v>
                </c:pt>
                <c:pt idx="4">
                  <c:v>105.2</c:v>
                </c:pt>
                <c:pt idx="5">
                  <c:v>100.9</c:v>
                </c:pt>
                <c:pt idx="6">
                  <c:v>105.7</c:v>
                </c:pt>
                <c:pt idx="7">
                  <c:v>104.8</c:v>
                </c:pt>
                <c:pt idx="8" formatCode="#,##0.0">
                  <c:v>103.8</c:v>
                </c:pt>
                <c:pt idx="9" formatCode="#,##0.0">
                  <c:v>90.8</c:v>
                </c:pt>
                <c:pt idx="10" formatCode="#,##0.0">
                  <c:v>104.6</c:v>
                </c:pt>
                <c:pt idx="11" formatCode="#,##0.0">
                  <c:v>104.8</c:v>
                </c:pt>
                <c:pt idx="12" formatCode="#,##0.0">
                  <c:v>101.8</c:v>
                </c:pt>
                <c:pt idx="13" formatCode="#,##0.0">
                  <c:v>100.6</c:v>
                </c:pt>
                <c:pt idx="14" formatCode="#,##0.0">
                  <c:v>102.2</c:v>
                </c:pt>
                <c:pt idx="15" formatCode="#,##0.0">
                  <c:v>99.2</c:v>
                </c:pt>
                <c:pt idx="16" formatCode="#,##0.0">
                  <c:v>99.6</c:v>
                </c:pt>
                <c:pt idx="17" formatCode="#,##0.0">
                  <c:v>101.2</c:v>
                </c:pt>
                <c:pt idx="18" formatCode="#,##0.0">
                  <c:v>102</c:v>
                </c:pt>
                <c:pt idx="19" formatCode="#,##0.0">
                  <c:v>100.9</c:v>
                </c:pt>
                <c:pt idx="20" formatCode="#,##0.0">
                  <c:v>101.5</c:v>
                </c:pt>
                <c:pt idx="21" formatCode="#,##0.0">
                  <c:v>104.9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9F-4E6E-A175-953198ECAA9A}"/>
            </c:ext>
          </c:extLst>
        </c:ser>
        <c:marker val="1"/>
        <c:axId val="85412864"/>
        <c:axId val="85427328"/>
      </c:lineChart>
      <c:catAx>
        <c:axId val="854128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427328"/>
        <c:crosses val="autoZero"/>
        <c:auto val="1"/>
        <c:lblAlgn val="ctr"/>
        <c:lblOffset val="100"/>
      </c:catAx>
      <c:valAx>
        <c:axId val="85427328"/>
        <c:scaling>
          <c:orientation val="minMax"/>
          <c:min val="6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41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942495078740169"/>
          <c:y val="6.472007956045613E-4"/>
          <c:w val="0.24052509842519731"/>
          <c:h val="7.0406994211494822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0900221710307823"/>
          <c:y val="9.3737943066111232E-2"/>
          <c:w val="0.643034388888435"/>
          <c:h val="0.897740425746061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C55E5B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7EC234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9F8AB8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FFCC66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-0.10582157538051477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0.12143819768817959"/>
                  <c:y val="-0.12038662370847709"/>
                </c:manualLayout>
              </c:layout>
              <c:spPr/>
              <c:txPr>
                <a:bodyPr/>
                <a:lstStyle/>
                <a:p>
                  <a:pPr>
                    <a:defRPr sz="9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2"/>
              <c:layout>
                <c:manualLayout>
                  <c:x val="0.12613168140810313"/>
                  <c:y val="-5.9706439870498833E-2"/>
                </c:manualLayout>
              </c:layout>
              <c:tx>
                <c:rich>
                  <a:bodyPr/>
                  <a:lstStyle/>
                  <a:p>
                    <a:r>
                      <a:rPr lang="en-US" sz="900" dirty="0"/>
                      <a:t>5,2</a:t>
                    </a:r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20283441224659876"/>
                  <c:y val="7.7677687752671434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2.3004690300111583E-2"/>
                  <c:y val="-8.8184646150428744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05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Собственные</c:v>
                </c:pt>
                <c:pt idx="1">
                  <c:v>Кредиты</c:v>
                </c:pt>
                <c:pt idx="2">
                  <c:v>Заемные средства</c:v>
                </c:pt>
                <c:pt idx="3">
                  <c:v>Бюджетные средства</c:v>
                </c:pt>
                <c:pt idx="4">
                  <c:v>Прочее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60.3</c:v>
                </c:pt>
                <c:pt idx="1">
                  <c:v>6.9</c:v>
                </c:pt>
                <c:pt idx="2">
                  <c:v>5.2</c:v>
                </c:pt>
                <c:pt idx="3">
                  <c:v>17.899999999999999</c:v>
                </c:pt>
                <c:pt idx="4">
                  <c:v>9.7000000000000011</c:v>
                </c:pt>
              </c:numCache>
            </c:numRef>
          </c:val>
        </c:ser>
        <c:dLbls>
          <c:showVal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7249000953031718"/>
          <c:y val="8.9520810544617899E-2"/>
          <c:w val="0.66151378623462576"/>
          <c:h val="0.829096634414833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spPr>
              <a:solidFill>
                <a:srgbClr val="7EC234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FFCC66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1"/>
              <c:layout>
                <c:manualLayout>
                  <c:x val="0.18278413509610558"/>
                  <c:y val="-0.199753057741059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0.14328910035637357"/>
                  <c:y val="0.16063294554573301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3.8367187084582574E-2"/>
                  <c:y val="0.10455671819399939"/>
                </c:manualLayout>
              </c:layout>
              <c:tx>
                <c:rich>
                  <a:bodyPr/>
                  <a:lstStyle/>
                  <a:p>
                    <a:r>
                      <a:rPr sz="900" dirty="0"/>
                      <a:t>5,4</a:t>
                    </a:r>
                  </a:p>
                </c:rich>
              </c:tx>
              <c:dLblPos val="bestFit"/>
              <c:showVal val="1"/>
            </c:dLbl>
            <c:txPr>
              <a:bodyPr/>
              <a:lstStyle/>
              <a:p>
                <a:pPr algn="ctr">
                  <a:defRPr lang="ru-RU"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Машины и оборудование</c:v>
                </c:pt>
                <c:pt idx="1">
                  <c:v>Здания (кроме жилых) и сооружения</c:v>
                </c:pt>
                <c:pt idx="2">
                  <c:v>Жилищное строительство</c:v>
                </c:pt>
                <c:pt idx="3">
                  <c:v>Прочие инвестиции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50.5</c:v>
                </c:pt>
                <c:pt idx="1">
                  <c:v>23.1</c:v>
                </c:pt>
                <c:pt idx="2">
                  <c:v>21</c:v>
                </c:pt>
                <c:pt idx="3">
                  <c:v>5.4</c:v>
                </c:pt>
              </c:numCache>
            </c:numRef>
          </c:val>
        </c:ser>
        <c:dLbls>
          <c:showVal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4385756826844288"/>
          <c:y val="0.11982641922901666"/>
          <c:w val="0.68833236614346049"/>
          <c:h val="0.5820522117646231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3BF-4F7D-BF88-3A3C78AE219A}"/>
              </c:ext>
            </c:extLst>
          </c:dPt>
          <c:dPt>
            <c:idx val="1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3BF-4F7D-BF88-3A3C78AE219A}"/>
              </c:ext>
            </c:extLst>
          </c:dPt>
          <c:dPt>
            <c:idx val="2"/>
            <c:spPr>
              <a:solidFill>
                <a:srgbClr val="F79646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3BF-4F7D-BF88-3A3C78AE219A}"/>
              </c:ext>
            </c:extLst>
          </c:dPt>
          <c:dPt>
            <c:idx val="3"/>
            <c:spPr>
              <a:solidFill>
                <a:srgbClr val="FFCC6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3BF-4F7D-BF88-3A3C78AE219A}"/>
              </c:ext>
            </c:extLst>
          </c:dPt>
          <c:dLbls>
            <c:dLbl>
              <c:idx val="1"/>
              <c:layout>
                <c:manualLayout>
                  <c:x val="-1.6553766292763623E-2"/>
                  <c:y val="-2.0780660838084677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Лист1!$A$2:$A$5</c:f>
              <c:strCache>
                <c:ptCount val="4"/>
                <c:pt idx="0">
                  <c:v>Машины и оборудование</c:v>
                </c:pt>
                <c:pt idx="1">
                  <c:v>Здания (кроме жилых) и сооружения</c:v>
                </c:pt>
                <c:pt idx="2">
                  <c:v>Жилые здания и помещения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51</c:v>
                </c:pt>
                <c:pt idx="1">
                  <c:v>23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3BF-4F7D-BF88-3A3C78AE21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03BF-4F7D-BF88-3A3C78AE219A}"/>
              </c:ext>
            </c:extLst>
          </c:dPt>
          <c:dPt>
            <c:idx val="1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03BF-4F7D-BF88-3A3C78AE219A}"/>
              </c:ext>
            </c:extLst>
          </c:dPt>
          <c:dPt>
            <c:idx val="2"/>
            <c:spPr>
              <a:solidFill>
                <a:srgbClr val="F79646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03BF-4F7D-BF88-3A3C78AE219A}"/>
              </c:ext>
            </c:extLst>
          </c:dPt>
          <c:dPt>
            <c:idx val="3"/>
            <c:spPr>
              <a:solidFill>
                <a:srgbClr val="FFCC6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03BF-4F7D-BF88-3A3C78AE219A}"/>
              </c:ext>
            </c:extLst>
          </c:dPt>
          <c:dLbls>
            <c:dLbl>
              <c:idx val="1"/>
              <c:layout>
                <c:manualLayout>
                  <c:x val="6.3531771148564523E-2"/>
                  <c:y val="4.2070772158285231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Лист1!$A$2:$A$5</c:f>
              <c:strCache>
                <c:ptCount val="4"/>
                <c:pt idx="0">
                  <c:v>Машины и оборудование</c:v>
                </c:pt>
                <c:pt idx="1">
                  <c:v>Здания (кроме жилых) и сооружения</c:v>
                </c:pt>
                <c:pt idx="2">
                  <c:v>Жилые здания и помещения</c:v>
                </c:pt>
                <c:pt idx="3">
                  <c:v>Прочие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54</c:v>
                </c:pt>
                <c:pt idx="1">
                  <c:v>22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03BF-4F7D-BF88-3A3C78AE219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 год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03BF-4F7D-BF88-3A3C78AE219A}"/>
              </c:ext>
            </c:extLst>
          </c:dPt>
          <c:dPt>
            <c:idx val="1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03BF-4F7D-BF88-3A3C78AE219A}"/>
              </c:ext>
            </c:extLst>
          </c:dPt>
          <c:dPt>
            <c:idx val="2"/>
            <c:spPr>
              <a:solidFill>
                <a:srgbClr val="F79646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03BF-4F7D-BF88-3A3C78AE219A}"/>
              </c:ext>
            </c:extLst>
          </c:dPt>
          <c:dPt>
            <c:idx val="3"/>
            <c:spPr>
              <a:solidFill>
                <a:srgbClr val="FFCC6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03BF-4F7D-BF88-3A3C78AE219A}"/>
              </c:ext>
            </c:extLst>
          </c:dPt>
          <c:dLbls>
            <c:dLbl>
              <c:idx val="1"/>
              <c:layout>
                <c:manualLayout>
                  <c:x val="2.3178772442173687E-2"/>
                  <c:y val="6.6378062264237897E-2"/>
                </c:manualLayout>
              </c:layout>
              <c:showVal val="1"/>
            </c:dLbl>
            <c:dLbl>
              <c:idx val="3"/>
              <c:layout>
                <c:manualLayout>
                  <c:x val="2.8973465552716892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Лист1!$A$2:$A$5</c:f>
              <c:strCache>
                <c:ptCount val="4"/>
                <c:pt idx="0">
                  <c:v>Машины и оборудование</c:v>
                </c:pt>
                <c:pt idx="1">
                  <c:v>Здания (кроме жилых) и сооружения</c:v>
                </c:pt>
                <c:pt idx="2">
                  <c:v>Жилые здания и помещения</c:v>
                </c:pt>
                <c:pt idx="3">
                  <c:v>Прочие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63</c:v>
                </c:pt>
                <c:pt idx="1">
                  <c:v>18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2-03BF-4F7D-BF88-3A3C78AE219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2030 год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79646">
                  <a:lumMod val="75000"/>
                </a:srgbClr>
              </a:solidFill>
            </c:spPr>
          </c:dPt>
          <c:dPt>
            <c:idx val="3"/>
            <c:spPr>
              <a:solidFill>
                <a:srgbClr val="FFCC66"/>
              </a:solidFill>
            </c:spPr>
          </c:dPt>
          <c:dLbls>
            <c:dLbl>
              <c:idx val="1"/>
              <c:layout>
                <c:manualLayout>
                  <c:x val="2.8973237415193042E-2"/>
                  <c:y val="-6.9395246912612923E-2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Лист1!$A$2:$A$5</c:f>
              <c:strCache>
                <c:ptCount val="4"/>
                <c:pt idx="0">
                  <c:v>Машины и оборудование</c:v>
                </c:pt>
                <c:pt idx="1">
                  <c:v>Здания (кроме жилых) и сооружения</c:v>
                </c:pt>
                <c:pt idx="2">
                  <c:v>Жилые здания и помещения</c:v>
                </c:pt>
                <c:pt idx="3">
                  <c:v>Прочие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72</c:v>
                </c:pt>
                <c:pt idx="1">
                  <c:v>15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67749142867878054"/>
          <c:w val="0.58881282175220628"/>
          <c:h val="0.1592700671872530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0506345263169645E-2"/>
          <c:y val="0"/>
          <c:w val="0.95949365473683035"/>
          <c:h val="0.819527250840808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Качественно новая структура инвестиций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4217695292612496E-2"/>
                  <c:y val="-8.36297479978278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3E6-4FBE-A4EA-5005F0001149}"/>
                </c:ext>
              </c:extLst>
            </c:dLbl>
            <c:dLbl>
              <c:idx val="1"/>
              <c:layout>
                <c:manualLayout>
                  <c:x val="-3.5492289641100225E-2"/>
                  <c:y val="-7.698461783176212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3E6-4FBE-A4EA-5005F0001149}"/>
                </c:ext>
              </c:extLst>
            </c:dLbl>
            <c:dLbl>
              <c:idx val="2"/>
              <c:layout>
                <c:manualLayout>
                  <c:x val="-5.0682169114788844E-2"/>
                  <c:y val="-8.831744257718067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3E6-4FBE-A4EA-5005F0001149}"/>
                </c:ext>
              </c:extLst>
            </c:dLbl>
            <c:dLbl>
              <c:idx val="3"/>
              <c:layout>
                <c:manualLayout>
                  <c:x val="-4.815749951460177E-2"/>
                  <c:y val="-9.496257274324607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3E6-4FBE-A4EA-5005F0001149}"/>
                </c:ext>
              </c:extLst>
            </c:dLbl>
            <c:dLbl>
              <c:idx val="4"/>
              <c:layout>
                <c:manualLayout>
                  <c:x val="-5.4491998202730492E-2"/>
                  <c:y val="-8.558718358454017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3E6-4FBE-A4EA-5005F0001149}"/>
                </c:ext>
              </c:extLst>
            </c:dLbl>
            <c:dLbl>
              <c:idx val="5"/>
              <c:layout>
                <c:manualLayout>
                  <c:x val="-5.3224380833003432E-2"/>
                  <c:y val="-6.799590199531835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3E6-4FBE-A4EA-5005F0001149}"/>
                </c:ext>
              </c:extLst>
            </c:dLbl>
            <c:dLbl>
              <c:idx val="6"/>
              <c:layout>
                <c:manualLayout>
                  <c:x val="-6.8424825445958515E-2"/>
                  <c:y val="-5.552196546981269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3E6-4FBE-A4EA-5005F0001149}"/>
                </c:ext>
              </c:extLst>
            </c:dLbl>
            <c:dLbl>
              <c:idx val="7"/>
              <c:layout>
                <c:manualLayout>
                  <c:x val="-7.4738193855554413E-2"/>
                  <c:y val="-4.145380143790377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3E6-4FBE-A4EA-5005F00011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Лист1!$A$17:$A$24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Лист1!$B$17:$B$24</c:f>
              <c:numCache>
                <c:formatCode>#,##0.0</c:formatCode>
                <c:ptCount val="8"/>
                <c:pt idx="0">
                  <c:v>81.432985299120006</c:v>
                </c:pt>
                <c:pt idx="1">
                  <c:v>88.1</c:v>
                </c:pt>
                <c:pt idx="2">
                  <c:v>97</c:v>
                </c:pt>
                <c:pt idx="3">
                  <c:v>107.1</c:v>
                </c:pt>
                <c:pt idx="4">
                  <c:v>118.5</c:v>
                </c:pt>
                <c:pt idx="5">
                  <c:v>131.19999999999999</c:v>
                </c:pt>
                <c:pt idx="6">
                  <c:v>145.5</c:v>
                </c:pt>
                <c:pt idx="7">
                  <c:v>161.5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DF-4B86-AE34-273C2BCA0FE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Существующая структура инвестиций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5351749367786048E-2"/>
                  <c:y val="5.274768283787894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E6-4FBE-A4EA-5005F0001149}"/>
                </c:ext>
              </c:extLst>
            </c:dLbl>
            <c:dLbl>
              <c:idx val="1"/>
              <c:layout>
                <c:manualLayout>
                  <c:x val="-2.1555874237366386E-2"/>
                  <c:y val="4.629845179433218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E6-4FBE-A4EA-5005F0001149}"/>
                </c:ext>
              </c:extLst>
            </c:dLbl>
            <c:dLbl>
              <c:idx val="2"/>
              <c:layout>
                <c:manualLayout>
                  <c:x val="-2.7886784764989441E-2"/>
                  <c:y val="6.369383426103539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E6-4FBE-A4EA-5005F0001149}"/>
                </c:ext>
              </c:extLst>
            </c:dLbl>
            <c:dLbl>
              <c:idx val="3"/>
              <c:layout>
                <c:manualLayout>
                  <c:x val="-2.6622755555768186E-2"/>
                  <c:y val="8.167231241111483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E6-4FBE-A4EA-5005F0001149}"/>
                </c:ext>
              </c:extLst>
            </c:dLbl>
            <c:dLbl>
              <c:idx val="4"/>
              <c:layout>
                <c:manualLayout>
                  <c:x val="-2.7890372925495163E-2"/>
                  <c:y val="7.698461783176212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E6-4FBE-A4EA-5005F0001149}"/>
                </c:ext>
              </c:extLst>
            </c:dLbl>
            <c:dLbl>
              <c:idx val="5"/>
              <c:layout>
                <c:manualLayout>
                  <c:x val="-2.4087520816314496E-2"/>
                  <c:y val="8.597281042961023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3E6-4FBE-A4EA-5005F0001149}"/>
                </c:ext>
              </c:extLst>
            </c:dLbl>
            <c:dLbl>
              <c:idx val="6"/>
              <c:layout>
                <c:manualLayout>
                  <c:x val="-2.5362314507052532E-2"/>
                  <c:y val="8.167178917251909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3E6-4FBE-A4EA-5005F0001149}"/>
                </c:ext>
              </c:extLst>
            </c:dLbl>
            <c:dLbl>
              <c:idx val="7"/>
              <c:layout>
                <c:manualLayout>
                  <c:x val="-1.902083884016308E-2"/>
                  <c:y val="8.205846249478104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3E6-4FBE-A4EA-5005F00011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Лист1!$A$17:$A$24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Лист1!$C$17:$C$24</c:f>
              <c:numCache>
                <c:formatCode>#,##0.0</c:formatCode>
                <c:ptCount val="8"/>
                <c:pt idx="0">
                  <c:v>80.858887199999884</c:v>
                </c:pt>
                <c:pt idx="1">
                  <c:v>86.1</c:v>
                </c:pt>
                <c:pt idx="2">
                  <c:v>91.3</c:v>
                </c:pt>
                <c:pt idx="3">
                  <c:v>96.4</c:v>
                </c:pt>
                <c:pt idx="4">
                  <c:v>101.5</c:v>
                </c:pt>
                <c:pt idx="5">
                  <c:v>106.5</c:v>
                </c:pt>
                <c:pt idx="6">
                  <c:v>111.4</c:v>
                </c:pt>
                <c:pt idx="7">
                  <c:v>116.5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DF-4B86-AE34-273C2BCA0FE6}"/>
            </c:ext>
          </c:extLst>
        </c:ser>
        <c:marker val="1"/>
        <c:axId val="117870976"/>
        <c:axId val="117872512"/>
      </c:lineChart>
      <c:catAx>
        <c:axId val="117870976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872512"/>
        <c:crosses val="autoZero"/>
        <c:auto val="1"/>
        <c:lblAlgn val="ctr"/>
        <c:lblOffset val="100"/>
      </c:catAx>
      <c:valAx>
        <c:axId val="117872512"/>
        <c:scaling>
          <c:orientation val="minMax"/>
          <c:max val="170"/>
          <c:min val="80.900000000000006"/>
        </c:scaling>
        <c:delete val="1"/>
        <c:axPos val="l"/>
        <c:numFmt formatCode="#,##0.0" sourceLinked="1"/>
        <c:tickLblPos val="none"/>
        <c:crossAx val="11787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227871315806402E-2"/>
          <c:y val="0.11471273669837458"/>
          <c:w val="0.35569594565770785"/>
          <c:h val="0.3531206642157019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8403193278156187"/>
          <c:h val="0.70150106291482062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Качественно новая структура инвестиций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Лист1!$B$2:$B$9</c:f>
              <c:numCache>
                <c:formatCode>0.0</c:formatCode>
                <c:ptCount val="8"/>
                <c:pt idx="0" formatCode="General">
                  <c:v>545.1</c:v>
                </c:pt>
                <c:pt idx="1">
                  <c:v>577.79999999999995</c:v>
                </c:pt>
                <c:pt idx="2">
                  <c:v>611.29999999999995</c:v>
                </c:pt>
                <c:pt idx="3">
                  <c:v>645.9</c:v>
                </c:pt>
                <c:pt idx="4">
                  <c:v>684.5</c:v>
                </c:pt>
                <c:pt idx="5">
                  <c:v>727.6</c:v>
                </c:pt>
                <c:pt idx="6">
                  <c:v>774.8</c:v>
                </c:pt>
                <c:pt idx="7">
                  <c:v>826.8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DF-4B86-AE34-273C2BCA0FE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Существующая структура инвестиций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delete val="1"/>
            </c:dLbl>
            <c:dLbl>
              <c:idx val="1"/>
              <c:layout>
                <c:manualLayout>
                  <c:x val="-4.5662176049407983E-2"/>
                  <c:y val="5.7444672143180192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b"/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545.1</c:v>
                </c:pt>
                <c:pt idx="1">
                  <c:v>575.1</c:v>
                </c:pt>
                <c:pt idx="2">
                  <c:v>603.79999999999995</c:v>
                </c:pt>
                <c:pt idx="3" formatCode="0.0">
                  <c:v>631.6</c:v>
                </c:pt>
                <c:pt idx="4" formatCode="0.0">
                  <c:v>658.8</c:v>
                </c:pt>
                <c:pt idx="5" formatCode="0.0">
                  <c:v>684.4</c:v>
                </c:pt>
                <c:pt idx="6" formatCode="0.0">
                  <c:v>709.1</c:v>
                </c:pt>
                <c:pt idx="7" formatCode="0.0">
                  <c:v>734.6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DF-4B86-AE34-273C2BCA0FE6}"/>
            </c:ext>
          </c:extLst>
        </c:ser>
        <c:marker val="1"/>
        <c:axId val="117372800"/>
        <c:axId val="117347840"/>
      </c:lineChart>
      <c:catAx>
        <c:axId val="117372800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347840"/>
        <c:crosses val="autoZero"/>
        <c:auto val="1"/>
        <c:lblAlgn val="ctr"/>
        <c:lblOffset val="100"/>
      </c:catAx>
      <c:valAx>
        <c:axId val="117347840"/>
        <c:scaling>
          <c:orientation val="minMax"/>
          <c:max val="905"/>
          <c:min val="545.1"/>
        </c:scaling>
        <c:delete val="1"/>
        <c:axPos val="l"/>
        <c:numFmt formatCode="General" sourceLinked="1"/>
        <c:tickLblPos val="none"/>
        <c:crossAx val="117372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9.7435526678919346E-2"/>
          <c:w val="0.40989190330979097"/>
          <c:h val="0.2835822839651263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0.02293</cdr:x>
      <cdr:y>0.40654</cdr:y>
    </cdr:from>
    <cdr:to>
      <cdr:x>0.1223</cdr:x>
      <cdr:y>0.5398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7883" y="790751"/>
          <a:ext cx="770892" cy="2592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99,5%</a:t>
          </a:r>
          <a:endParaRPr lang="ru-RU" b="1" dirty="0">
            <a:solidFill>
              <a:srgbClr val="002060"/>
            </a:solidFill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0.17992</cdr:x>
      <cdr:y>0.44003</cdr:y>
    </cdr:from>
    <cdr:to>
      <cdr:x>0.28124</cdr:x>
      <cdr:y>0.57329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95722" y="855882"/>
          <a:ext cx="786069" cy="259201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98,5</a:t>
          </a:r>
          <a:r>
            <a:rPr lang="ru-RU" b="1" dirty="0">
              <a:solidFill>
                <a:srgbClr val="002060"/>
              </a:solidFill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0.33365</cdr:x>
      <cdr:y>0.33454</cdr:y>
    </cdr:from>
    <cdr:to>
      <cdr:x>0.42614</cdr:x>
      <cdr:y>0.46852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88327" y="650705"/>
          <a:ext cx="717490" cy="26060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113,8</a:t>
          </a:r>
          <a:r>
            <a:rPr lang="ru-RU" b="1" dirty="0">
              <a:solidFill>
                <a:srgbClr val="002060"/>
              </a:solidFill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0.48525</cdr:x>
      <cdr:y>0.45002</cdr:y>
    </cdr:from>
    <cdr:to>
      <cdr:x>0.57745</cdr:x>
      <cdr:y>0.58328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64415" y="875323"/>
          <a:ext cx="715212" cy="2592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88,5%</a:t>
          </a:r>
          <a:endParaRPr lang="ru-RU" b="1" dirty="0">
            <a:solidFill>
              <a:srgbClr val="002060"/>
            </a:solidFill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0.64386</cdr:x>
      <cdr:y>0.33798</cdr:y>
    </cdr:from>
    <cdr:to>
      <cdr:x>0.72735</cdr:x>
      <cdr:y>0.46939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994853" y="657393"/>
          <a:ext cx="647670" cy="25560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107%</a:t>
          </a:r>
          <a:endParaRPr lang="ru-RU" b="1" dirty="0">
            <a:solidFill>
              <a:srgbClr val="002060"/>
            </a:solidFill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0.0382</cdr:x>
      <cdr:y>0.62616</cdr:y>
    </cdr:from>
    <cdr:to>
      <cdr:x>0.17565</cdr:x>
      <cdr:y>0.73722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80114" y="1217926"/>
          <a:ext cx="64807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accent1">
                  <a:lumMod val="50000"/>
                </a:schemeClr>
              </a:solidFill>
            </a:rPr>
            <a:t>2017 г.</a:t>
          </a:r>
          <a:endParaRPr lang="ru-RU" sz="11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0.18999</cdr:x>
      <cdr:y>0.62554</cdr:y>
    </cdr:from>
    <cdr:to>
      <cdr:x>0.32744</cdr:x>
      <cdr:y>0.7366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335090" y="1216722"/>
          <a:ext cx="965883" cy="216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accent1">
                  <a:lumMod val="50000"/>
                </a:schemeClr>
              </a:solidFill>
            </a:rPr>
            <a:t>2018 г.</a:t>
          </a:r>
          <a:endParaRPr lang="ru-RU" sz="11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0.33977</cdr:x>
      <cdr:y>0.62554</cdr:y>
    </cdr:from>
    <cdr:to>
      <cdr:x>0.47722</cdr:x>
      <cdr:y>0.7366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387613" y="1216722"/>
          <a:ext cx="965883" cy="216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accent1">
                  <a:lumMod val="50000"/>
                </a:schemeClr>
              </a:solidFill>
            </a:rPr>
            <a:t>2019 г. </a:t>
          </a:r>
          <a:endParaRPr lang="ru-RU" sz="11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0.4899</cdr:x>
      <cdr:y>0.62554</cdr:y>
    </cdr:from>
    <cdr:to>
      <cdr:x>0.62735</cdr:x>
      <cdr:y>0.7366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442581" y="1216722"/>
          <a:ext cx="965883" cy="216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accent1">
                  <a:lumMod val="50000"/>
                </a:schemeClr>
              </a:solidFill>
            </a:rPr>
            <a:t>2020 г.</a:t>
          </a:r>
          <a:endParaRPr lang="ru-RU" sz="11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0.64134</cdr:x>
      <cdr:y>0.62554</cdr:y>
    </cdr:from>
    <cdr:to>
      <cdr:x>0.77879</cdr:x>
      <cdr:y>0.7366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4506797" y="1216722"/>
          <a:ext cx="965883" cy="216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accent1">
                  <a:lumMod val="50000"/>
                </a:schemeClr>
              </a:solidFill>
            </a:rPr>
            <a:t>2021 г. </a:t>
          </a:r>
          <a:endParaRPr lang="ru-RU" sz="1100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0.76913</cdr:x>
      <cdr:y>0.62554</cdr:y>
    </cdr:from>
    <cdr:to>
      <cdr:x>0.94631</cdr:x>
      <cdr:y>0.7366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5966584" y="1216722"/>
          <a:ext cx="1374521" cy="216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dirty="0" smtClean="0">
              <a:solidFill>
                <a:srgbClr val="4F81BD">
                  <a:lumMod val="50000"/>
                </a:srgbClr>
              </a:solidFill>
            </a:rPr>
            <a:t>оценка </a:t>
          </a:r>
          <a:r>
            <a:rPr lang="ru-RU" sz="1100" dirty="0" smtClean="0">
              <a:solidFill>
                <a:srgbClr val="4F81BD">
                  <a:lumMod val="50000"/>
                </a:srgbClr>
              </a:solidFill>
            </a:rPr>
            <a:t>2022 г.</a:t>
          </a:r>
          <a:endParaRPr lang="ru-RU" sz="1100" dirty="0">
            <a:solidFill>
              <a:srgbClr val="4F81BD">
                <a:lumMod val="50000"/>
              </a:srgbClr>
            </a:solidFill>
          </a:endParaRPr>
        </a:p>
      </cdr:txBody>
    </cdr:sp>
  </cdr:relSizeAnchor>
  <cdr:relSizeAnchor xmlns:cdr="http://schemas.openxmlformats.org/drawingml/2006/chartDrawing">
    <cdr:from>
      <cdr:x>0.79585</cdr:x>
      <cdr:y>0.39499</cdr:y>
    </cdr:from>
    <cdr:to>
      <cdr:x>0.87653</cdr:x>
      <cdr:y>0.5264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6173919" y="768293"/>
          <a:ext cx="625892" cy="255603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rgbClr val="00B0F0"/>
          </a:solidFill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rgbClr val="002060"/>
              </a:solidFill>
              <a:cs typeface="Times New Roman" pitchFamily="18" charset="0"/>
            </a:rPr>
            <a:t>85,8%</a:t>
          </a:r>
          <a:endParaRPr lang="ru-RU" b="1" dirty="0">
            <a:solidFill>
              <a:srgbClr val="002060"/>
            </a:solidFill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48B9D-499F-4972-A149-3D37B8A5C649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E2E01-4729-438D-917A-47F4334EC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E2E01-4729-438D-917A-47F4334EC9F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5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5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image" Target="../media/image4.png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4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38100" y="41544"/>
            <a:ext cx="5143502" cy="5067301"/>
          </a:xfrm>
          <a:prstGeom prst="rect">
            <a:avLst/>
          </a:prstGeom>
          <a:noFill/>
        </p:spPr>
      </p:pic>
      <p:pic>
        <p:nvPicPr>
          <p:cNvPr id="6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8"/>
            <a:ext cx="648072" cy="8697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75435" y="759457"/>
            <a:ext cx="7295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cs typeface="Courier New" pitchFamily="49" charset="0"/>
              </a:rPr>
              <a:t>О МЕРОПРИЯТИЯХ ПО УЛУЧШЕНИЮ ИНВЕСТИЦИОННОГО КЛИМАТА КИРОВСКОЙ ОБЛАСТИ</a:t>
            </a:r>
          </a:p>
        </p:txBody>
      </p:sp>
      <p:pic>
        <p:nvPicPr>
          <p:cNvPr id="15" name="Picture 8" descr="https://avatars.mds.yandex.net/i?id=bf9c621852a3dafd92d1519b95b4066f-5092691-images-thumbs&amp;n=1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17908" y="2042403"/>
            <a:ext cx="4572000" cy="29622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47625" y="38100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0684" y="116608"/>
            <a:ext cx="82809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700" b="1" dirty="0" smtClean="0">
                <a:solidFill>
                  <a:srgbClr val="271D70"/>
                </a:solidFill>
                <a:cs typeface="Courier New" pitchFamily="49" charset="0"/>
              </a:rPr>
              <a:t>ИНВЕСТИЦИОННЫЙ КОМИТЕТ </a:t>
            </a:r>
          </a:p>
        </p:txBody>
      </p:sp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567846" y="685788"/>
            <a:ext cx="3935574" cy="109207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16335" y="685255"/>
            <a:ext cx="388708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формирование благоприятных условий для ведения инвестиционной деятельности, защита прав субъектов инвестиционной деятельности и разрешение споров в досудебном порядке</a:t>
            </a:r>
          </a:p>
        </p:txBody>
      </p:sp>
      <p:sp>
        <p:nvSpPr>
          <p:cNvPr id="40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4864611" y="685256"/>
            <a:ext cx="3920764" cy="1095932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64948" y="732880"/>
            <a:ext cx="443663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РЕЗУЛЬТАТ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создан  коллегиальный совещательный орган  действующий в целях защиты прав инвесторов 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 разрешения споров в досудебном порядке</a:t>
            </a:r>
          </a:p>
        </p:txBody>
      </p:sp>
      <p:sp>
        <p:nvSpPr>
          <p:cNvPr id="71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586898" y="3460174"/>
            <a:ext cx="8198477" cy="914412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01161" y="350583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СТАТУС РАЗРАБОТКИ:</a:t>
            </a:r>
          </a:p>
          <a:p>
            <a:endParaRPr lang="ru-RU" sz="13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29736" y="3771108"/>
            <a:ext cx="79189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Проект постановления Правительства Кировской области «О создании инвестиционного комитета Кировской области» находится на заключительном рассмотрении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75736" y="1911784"/>
            <a:ext cx="367812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УПОЛНОМОЧЕН НА РАССМОТРЕНИЕ ВОПРОСОВ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4685" y="2204172"/>
            <a:ext cx="1789875" cy="1128324"/>
          </a:xfrm>
          <a:prstGeom prst="rect">
            <a:avLst/>
          </a:prstGeom>
          <a:solidFill>
            <a:srgbClr val="B9CDE5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4685" y="2239889"/>
            <a:ext cx="184610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Нарушения гарантий Кировской области, установленных инвестиционной декларацией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29524" y="2231523"/>
            <a:ext cx="2508528" cy="1119692"/>
          </a:xfrm>
          <a:prstGeom prst="rect">
            <a:avLst/>
          </a:prstGeom>
          <a:solidFill>
            <a:srgbClr val="B9CDE5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30881" y="2222891"/>
            <a:ext cx="2083951" cy="1128324"/>
          </a:xfrm>
          <a:prstGeom prst="rect">
            <a:avLst/>
          </a:prstGeom>
          <a:solidFill>
            <a:srgbClr val="B9CDE5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16545" y="2282005"/>
            <a:ext cx="252117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Выработки и рассмотрения мероприятий по улучшению инвестиционного климата и реализацией инвестиционных проектов в Кировской области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030881" y="2282005"/>
            <a:ext cx="20839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Предложений по оптимизации процедур при реализации инвестиционных проектов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7366" y="4529321"/>
            <a:ext cx="858423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8E40"/>
                </a:solidFill>
                <a:cs typeface="Times New Roman" pitchFamily="18" charset="0"/>
              </a:rPr>
              <a:t>Вопросы инвестиционной политики рассматриваются в рамках </a:t>
            </a:r>
            <a:r>
              <a:rPr lang="ru-RU" sz="1300" b="1" u="sng" dirty="0" smtClean="0">
                <a:solidFill>
                  <a:srgbClr val="008E40"/>
                </a:solidFill>
                <a:cs typeface="Times New Roman" pitchFamily="18" charset="0"/>
              </a:rPr>
              <a:t>Экономического совета при Губернаторе Кировской </a:t>
            </a:r>
            <a:r>
              <a:rPr lang="ru-RU" sz="1300" dirty="0" smtClean="0">
                <a:solidFill>
                  <a:srgbClr val="008E40"/>
                </a:solidFill>
                <a:cs typeface="Times New Roman" pitchFamily="18" charset="0"/>
              </a:rPr>
              <a:t>области </a:t>
            </a:r>
            <a:r>
              <a:rPr lang="ru-RU" sz="1300" b="1" u="sng" dirty="0" smtClean="0">
                <a:solidFill>
                  <a:srgbClr val="008E40"/>
                </a:solidFill>
                <a:cs typeface="Times New Roman" pitchFamily="18" charset="0"/>
              </a:rPr>
              <a:t>в целях синхронизации со стратегией социально-экономического развития Кировской области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227264" y="2204172"/>
            <a:ext cx="1643583" cy="1119692"/>
          </a:xfrm>
          <a:prstGeom prst="rect">
            <a:avLst/>
          </a:prstGeom>
          <a:solidFill>
            <a:srgbClr val="B9CDE5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59002" y="2323261"/>
            <a:ext cx="180570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Исполнения обязательств региона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 инвестора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10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47625" y="38100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0684" y="116608"/>
            <a:ext cx="82809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700" b="1" dirty="0" smtClean="0">
                <a:solidFill>
                  <a:srgbClr val="271D70"/>
                </a:solidFill>
                <a:cs typeface="Courier New" pitchFamily="49" charset="0"/>
              </a:rPr>
              <a:t>ИНВЕСТИЦИОННАЯ КАРТА</a:t>
            </a:r>
          </a:p>
        </p:txBody>
      </p:sp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379575" y="685787"/>
            <a:ext cx="3270728" cy="1044965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35328" y="742405"/>
            <a:ext cx="301269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концентрация всей необходимой для инвестора информации в едином информационном пространстве</a:t>
            </a:r>
          </a:p>
        </p:txBody>
      </p:sp>
      <p:sp>
        <p:nvSpPr>
          <p:cNvPr id="40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4160464" y="682446"/>
            <a:ext cx="4642867" cy="1152566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60465" y="742405"/>
            <a:ext cx="4700317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РЕЗУЛЬТАТ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создана инвестиционная карта, на которой нанесены свободные инвестиционные площадки, объекты инфраструктуры, действующие тарифы, полезные ископаемые и существующие меры государственной поддержки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17790" y="2487659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245050" y="2283853"/>
            <a:ext cx="30022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Инженерная инфраструктура (существующая и планируемая)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958646" y="1872054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СЛОИ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281950" y="2776296"/>
            <a:ext cx="236917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Транспортная инфраструктура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281949" y="3068684"/>
            <a:ext cx="270965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Инвестиционные площадки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 преференциальные режимы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281949" y="3536391"/>
            <a:ext cx="276710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Меры поддержки (включая налоги)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99305" y="4168851"/>
            <a:ext cx="7273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Тарифы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299305" y="3828779"/>
            <a:ext cx="181331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Полезные ископаемые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717790" y="2952479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17790" y="3284220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717790" y="3682585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17790" y="3974973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717790" y="4315045"/>
            <a:ext cx="5272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11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838582" y="4461239"/>
            <a:ext cx="281254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Важно обеспечение постоянной актуализации информации!</a:t>
            </a:r>
          </a:p>
        </p:txBody>
      </p:sp>
      <p:pic>
        <p:nvPicPr>
          <p:cNvPr id="2050" name="Picture 2" descr="C:\Users\admin\Desktop\Безымянный.jpg"/>
          <p:cNvPicPr>
            <a:picLocks noChangeAspect="1" noChangeArrowheads="1"/>
          </p:cNvPicPr>
          <p:nvPr/>
        </p:nvPicPr>
        <p:blipFill>
          <a:blip r:embed="rId4" cstate="print"/>
          <a:srcRect t="8858" b="3664"/>
          <a:stretch>
            <a:fillRect/>
          </a:stretch>
        </p:blipFill>
        <p:spPr bwMode="auto">
          <a:xfrm>
            <a:off x="127676" y="2046172"/>
            <a:ext cx="5449876" cy="2678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admin\Desktop\500px-Outline_Map_of_Kirov_Oblast.svg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1023" r="1541" b="2172"/>
          <a:stretch>
            <a:fillRect/>
          </a:stretch>
        </p:blipFill>
        <p:spPr bwMode="auto">
          <a:xfrm>
            <a:off x="2020423" y="2419606"/>
            <a:ext cx="1824038" cy="2219899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Овал 33"/>
          <p:cNvSpPr/>
          <p:nvPr/>
        </p:nvSpPr>
        <p:spPr>
          <a:xfrm>
            <a:off x="2827666" y="3557572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63463" y="3434316"/>
            <a:ext cx="455574" cy="21544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 smtClean="0"/>
              <a:t>Киров</a:t>
            </a:r>
            <a:endParaRPr lang="ru-RU" sz="800" dirty="0"/>
          </a:p>
        </p:txBody>
      </p:sp>
      <p:pic>
        <p:nvPicPr>
          <p:cNvPr id="1027" name="Picture 3" descr="C:\Users\admin\Desktop\97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415158" y="3769743"/>
            <a:ext cx="122808" cy="122808"/>
          </a:xfrm>
          <a:prstGeom prst="rect">
            <a:avLst/>
          </a:prstGeom>
          <a:noFill/>
        </p:spPr>
      </p:pic>
      <p:pic>
        <p:nvPicPr>
          <p:cNvPr id="41" name="Picture 3" descr="C:\Users\admin\Desktop\97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10704" y="3384719"/>
            <a:ext cx="122808" cy="122808"/>
          </a:xfrm>
          <a:prstGeom prst="rect">
            <a:avLst/>
          </a:prstGeom>
          <a:noFill/>
        </p:spPr>
      </p:pic>
      <p:pic>
        <p:nvPicPr>
          <p:cNvPr id="42" name="Picture 3" descr="C:\Users\admin\Desktop\97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292350" y="3557572"/>
            <a:ext cx="122808" cy="122808"/>
          </a:xfrm>
          <a:prstGeom prst="rect">
            <a:avLst/>
          </a:prstGeom>
          <a:noFill/>
        </p:spPr>
      </p:pic>
      <p:pic>
        <p:nvPicPr>
          <p:cNvPr id="43" name="Picture 3" descr="C:\Users\admin\Desktop\977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932136" y="3963621"/>
            <a:ext cx="122808" cy="122808"/>
          </a:xfrm>
          <a:prstGeom prst="rect">
            <a:avLst/>
          </a:prstGeom>
          <a:noFill/>
        </p:spPr>
      </p:pic>
      <p:pic>
        <p:nvPicPr>
          <p:cNvPr id="1029" name="Picture 5" descr="C:\Users\admin\Desktop\png-transparent-factory-icon-icon-design-symbol-manufacturing-share-icon-black-and-white-area-hear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37966" y="3268470"/>
            <a:ext cx="109131" cy="116249"/>
          </a:xfrm>
          <a:prstGeom prst="rect">
            <a:avLst/>
          </a:prstGeom>
          <a:noFill/>
        </p:spPr>
      </p:pic>
      <p:pic>
        <p:nvPicPr>
          <p:cNvPr id="46" name="Picture 5" descr="C:\Users\admin\Desktop\png-transparent-factory-icon-icon-design-symbol-manufacturing-share-icon-black-and-white-area-hear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8818" y="3434316"/>
            <a:ext cx="109131" cy="116249"/>
          </a:xfrm>
          <a:prstGeom prst="rect">
            <a:avLst/>
          </a:prstGeom>
          <a:noFill/>
        </p:spPr>
      </p:pic>
      <p:pic>
        <p:nvPicPr>
          <p:cNvPr id="48" name="Picture 5" descr="C:\Users\admin\Desktop\png-transparent-factory-icon-icon-design-symbol-manufacturing-share-icon-black-and-white-area-hear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3384" y="3533511"/>
            <a:ext cx="109131" cy="116249"/>
          </a:xfrm>
          <a:prstGeom prst="rect">
            <a:avLst/>
          </a:prstGeom>
          <a:noFill/>
        </p:spPr>
      </p:pic>
      <p:pic>
        <p:nvPicPr>
          <p:cNvPr id="1030" name="Picture 6" descr="C:\Users\admin\Desktop\97516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4944" y="3721438"/>
            <a:ext cx="96610" cy="96610"/>
          </a:xfrm>
          <a:prstGeom prst="rect">
            <a:avLst/>
          </a:prstGeom>
          <a:noFill/>
        </p:spPr>
      </p:pic>
      <p:pic>
        <p:nvPicPr>
          <p:cNvPr id="49" name="Picture 6" descr="C:\Users\admin\Desktop\97516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63104" y="3133139"/>
            <a:ext cx="96610" cy="96610"/>
          </a:xfrm>
          <a:prstGeom prst="rect">
            <a:avLst/>
          </a:prstGeom>
          <a:noFill/>
        </p:spPr>
      </p:pic>
      <p:pic>
        <p:nvPicPr>
          <p:cNvPr id="50" name="Picture 6" descr="C:\Users\admin\Desktop\97516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4944" y="4275712"/>
            <a:ext cx="96610" cy="96610"/>
          </a:xfrm>
          <a:prstGeom prst="rect">
            <a:avLst/>
          </a:prstGeom>
          <a:noFill/>
        </p:spPr>
      </p:pic>
      <p:pic>
        <p:nvPicPr>
          <p:cNvPr id="51" name="Picture 6" descr="C:\Users\admin\Desktop\97516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66853" y="3055604"/>
            <a:ext cx="96610" cy="96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47625" y="38100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0684" y="11660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 smtClean="0">
                <a:solidFill>
                  <a:srgbClr val="002060"/>
                </a:solidFill>
                <a:sym typeface="Roboto"/>
              </a:rPr>
              <a:t>СВОД ИНВЕСТИЦИОННЫХ ПРАВИЛ</a:t>
            </a:r>
            <a:endParaRPr lang="ru-RU" sz="1700" b="1" dirty="0" smtClean="0">
              <a:solidFill>
                <a:srgbClr val="271D70"/>
              </a:solidFill>
              <a:cs typeface="Courier New" pitchFamily="49" charset="0"/>
            </a:endParaRPr>
          </a:p>
        </p:txBody>
      </p:sp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7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704334" y="887803"/>
            <a:ext cx="3709707" cy="476261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26945" y="887044"/>
            <a:ext cx="3693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</a:p>
          <a:p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минимизация сроков процедур для инвестора</a:t>
            </a:r>
          </a:p>
        </p:txBody>
      </p:sp>
      <p:sp>
        <p:nvSpPr>
          <p:cNvPr id="40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5224182" y="809105"/>
            <a:ext cx="3738681" cy="861549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237625" y="784826"/>
            <a:ext cx="368673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РЕЗУЛЬТАТ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свод инвестиционных правил с  прописывающий оптимальными алгоритмами действий всех заинтересованных структур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85775" y="194690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Подключение к объектам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водоснабжения и водоотведения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5775" y="2450783"/>
            <a:ext cx="299864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Подключение к сетям теплоснабжения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5774" y="2839421"/>
            <a:ext cx="552678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Подключение к сетям газораспределения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85777" y="3881945"/>
            <a:ext cx="305596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Получение земельного участка в аренду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85775" y="3215809"/>
            <a:ext cx="316695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Получение разрешения на строительство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85774" y="4174333"/>
            <a:ext cx="526630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Проведение </a:t>
            </a:r>
            <a:r>
              <a:rPr lang="ru-RU" sz="1300" dirty="0" err="1" smtClean="0">
                <a:solidFill>
                  <a:srgbClr val="002060"/>
                </a:solidFill>
                <a:cs typeface="Times New Roman" pitchFamily="18" charset="0"/>
              </a:rPr>
              <a:t>госэкспертизы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 ПСД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85777" y="345205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Получение разрешения на ввод объекта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в эксплуатацию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69513" y="4504323"/>
            <a:ext cx="637984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Обеспечение доступа к дорожной инфраструктуре путем строительства или реконструкции пересечений и (или) примыканий к автомобильным дорогам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85774" y="1679676"/>
            <a:ext cx="492340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Подключение к электрическим сетям  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85775" y="2450783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02036" y="2800130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2036" y="3189448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02036" y="3521947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85774" y="3881945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85775" y="4174333"/>
            <a:ext cx="5075803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85775" y="4466721"/>
            <a:ext cx="52825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02036" y="4996766"/>
            <a:ext cx="5637274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69513" y="1965340"/>
            <a:ext cx="49396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6139310" y="2019896"/>
            <a:ext cx="241414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Разработка алгоритмов действий инвестора 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5409178" y="1972064"/>
            <a:ext cx="979208" cy="552269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388386" y="2524333"/>
            <a:ext cx="2165065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425440" y="2450783"/>
            <a:ext cx="962946" cy="7355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5425439" y="2524333"/>
            <a:ext cx="962947" cy="275797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5441701" y="2524333"/>
            <a:ext cx="946685" cy="665115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5425439" y="2538024"/>
            <a:ext cx="946685" cy="997673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5409178" y="2538023"/>
            <a:ext cx="962946" cy="1343922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5547346" y="2524333"/>
            <a:ext cx="824778" cy="165000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V="1">
            <a:off x="5768340" y="2524333"/>
            <a:ext cx="603784" cy="1942388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V="1">
            <a:off x="6139310" y="2524333"/>
            <a:ext cx="232814" cy="2472434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8553451" y="2042707"/>
            <a:ext cx="0" cy="481626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1" name="Стрелка вниз 90"/>
          <p:cNvSpPr/>
          <p:nvPr/>
        </p:nvSpPr>
        <p:spPr>
          <a:xfrm>
            <a:off x="7216140" y="2641329"/>
            <a:ext cx="525780" cy="60198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388386" y="3281781"/>
            <a:ext cx="241414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Улучшение показателей </a:t>
            </a:r>
            <a:r>
              <a:rPr lang="ru-RU" sz="1300" dirty="0" err="1" smtClean="0">
                <a:solidFill>
                  <a:srgbClr val="002060"/>
                </a:solidFill>
                <a:cs typeface="Times New Roman" pitchFamily="18" charset="0"/>
              </a:rPr>
              <a:t>Нацрейтинга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 по направлению «Регуляторная среда»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12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25979" y="1455722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Сокращение сроков: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41742" y="1726831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81          38 дней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541742" y="2132082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27           24 дней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541742" y="2839421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197         66 дней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541742" y="3244448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80          44 дней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541742" y="3571211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78          27 дней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41742" y="3863599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103        27 дней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41742" y="2470955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548         485 дней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541742" y="4155987"/>
            <a:ext cx="248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8E40"/>
                </a:solidFill>
                <a:cs typeface="Times New Roman" pitchFamily="18" charset="0"/>
              </a:rPr>
              <a:t>42          30 дней</a:t>
            </a:r>
          </a:p>
        </p:txBody>
      </p:sp>
      <p:cxnSp>
        <p:nvCxnSpPr>
          <p:cNvPr id="68" name="Прямая со стрелкой 67"/>
          <p:cNvCxnSpPr/>
          <p:nvPr/>
        </p:nvCxnSpPr>
        <p:spPr>
          <a:xfrm>
            <a:off x="3904396" y="1870709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3912016" y="2286000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3938912" y="2621157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3933980" y="2985247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3895428" y="3382641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3887808" y="3718112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3934876" y="4013944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3900360" y="4309780"/>
            <a:ext cx="222051" cy="0"/>
          </a:xfrm>
          <a:prstGeom prst="straightConnector1">
            <a:avLst/>
          </a:prstGeom>
          <a:ln w="9525">
            <a:solidFill>
              <a:srgbClr val="008E40"/>
            </a:solidFill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3805562" y="116608"/>
            <a:ext cx="552893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– оптимальный алгоритм действий («клиентский путь») инвестора,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   планирующего реализацию инвестиционного проекта на территории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   субъекта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47625" y="38100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0684" y="116608"/>
            <a:ext cx="82809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700" b="1" dirty="0" smtClean="0">
                <a:solidFill>
                  <a:srgbClr val="271D70"/>
                </a:solidFill>
                <a:cs typeface="Courier New" pitchFamily="49" charset="0"/>
                <a:sym typeface="Roboto"/>
              </a:rPr>
              <a:t>АГЕНТСТВО ИНВЕСТИЦИОННОГО РАЗВИТИЯ</a:t>
            </a:r>
            <a:endParaRPr lang="ru-RU" sz="1700" b="1" dirty="0" smtClean="0">
              <a:solidFill>
                <a:srgbClr val="271D70"/>
              </a:solidFill>
              <a:cs typeface="Courier New" pitchFamily="49" charset="0"/>
            </a:endParaRPr>
          </a:p>
        </p:txBody>
      </p:sp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7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671607" y="685788"/>
            <a:ext cx="3270728" cy="110746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3236" y="688613"/>
            <a:ext cx="301269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привлечение инвестиций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 обеспечение сопровождения инвестиционных проектов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по принципу «одного окна»</a:t>
            </a:r>
          </a:p>
        </p:txBody>
      </p:sp>
      <p:sp>
        <p:nvSpPr>
          <p:cNvPr id="40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4348737" y="656505"/>
            <a:ext cx="4436638" cy="1298829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355461" y="662673"/>
            <a:ext cx="44366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РЕЗУЛЬТАТ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создано Агентство инвестиционного развития Кировской области, которое привлекает инвестиции  и обеспечивает сопровождение инвестиционных проектов по принципу «одного окна» </a:t>
            </a: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(на базе КОГКУ «Агентство по развитию моногородов Кировской области»)</a:t>
            </a:r>
            <a:endParaRPr lang="ru-RU" sz="13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889" t="37813" r="8413" b="36508"/>
          <a:stretch>
            <a:fillRect/>
          </a:stretch>
        </p:blipFill>
        <p:spPr bwMode="auto">
          <a:xfrm flipH="1">
            <a:off x="152049" y="3014868"/>
            <a:ext cx="802362" cy="99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C8173240-2ADB-42C2-8490-5792B992DDC1}"/>
              </a:ext>
            </a:extLst>
          </p:cNvPr>
          <p:cNvSpPr/>
          <p:nvPr/>
        </p:nvSpPr>
        <p:spPr>
          <a:xfrm>
            <a:off x="211741" y="4058243"/>
            <a:ext cx="794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Частный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инвестор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437451" y="2950902"/>
            <a:ext cx="569544" cy="248963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453959" y="3450956"/>
            <a:ext cx="553036" cy="110559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153" t="35556" r="8194" b="38889"/>
          <a:stretch>
            <a:fillRect/>
          </a:stretch>
        </p:blipFill>
        <p:spPr bwMode="auto">
          <a:xfrm>
            <a:off x="3123114" y="3075384"/>
            <a:ext cx="552672" cy="59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C8173240-2ADB-42C2-8490-5792B992DDC1}"/>
              </a:ext>
            </a:extLst>
          </p:cNvPr>
          <p:cNvSpPr/>
          <p:nvPr/>
        </p:nvSpPr>
        <p:spPr>
          <a:xfrm>
            <a:off x="3726615" y="3134747"/>
            <a:ext cx="2046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Органы исполнительной власти Кировской области</a:t>
            </a: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708" t="53703" r="9306" b="21235"/>
          <a:stretch>
            <a:fillRect/>
          </a:stretch>
        </p:blipFill>
        <p:spPr bwMode="auto">
          <a:xfrm>
            <a:off x="3173943" y="3676440"/>
            <a:ext cx="501843" cy="59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222" t="65309" r="8750" b="14444"/>
          <a:stretch>
            <a:fillRect/>
          </a:stretch>
        </p:blipFill>
        <p:spPr bwMode="auto">
          <a:xfrm>
            <a:off x="3123114" y="2572943"/>
            <a:ext cx="552672" cy="49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C8173240-2ADB-42C2-8490-5792B992DDC1}"/>
              </a:ext>
            </a:extLst>
          </p:cNvPr>
          <p:cNvSpPr/>
          <p:nvPr/>
        </p:nvSpPr>
        <p:spPr>
          <a:xfrm>
            <a:off x="3726615" y="2442250"/>
            <a:ext cx="20462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Региональные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и федеральные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институты развития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  <a:sym typeface="Roboto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553570" y="3817387"/>
            <a:ext cx="569544" cy="61843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4" name="Picture 3" descr="C:\Users\admin\Desktop\full_FMB1t35w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31607" y="3134747"/>
            <a:ext cx="745328" cy="806326"/>
          </a:xfrm>
          <a:prstGeom prst="rect">
            <a:avLst/>
          </a:prstGeom>
          <a:noFill/>
        </p:spPr>
      </p:pic>
      <p:cxnSp>
        <p:nvCxnSpPr>
          <p:cNvPr id="35" name="Прямая со стрелкой 34"/>
          <p:cNvCxnSpPr/>
          <p:nvPr/>
        </p:nvCxnSpPr>
        <p:spPr>
          <a:xfrm>
            <a:off x="963084" y="3537409"/>
            <a:ext cx="553036" cy="0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C8173240-2ADB-42C2-8490-5792B992DDC1}"/>
              </a:ext>
            </a:extLst>
          </p:cNvPr>
          <p:cNvSpPr/>
          <p:nvPr/>
        </p:nvSpPr>
        <p:spPr>
          <a:xfrm>
            <a:off x="963084" y="4050422"/>
            <a:ext cx="1971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Агентство инвестиционного развития Кировской области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C8173240-2ADB-42C2-8490-5792B992DDC1}"/>
              </a:ext>
            </a:extLst>
          </p:cNvPr>
          <p:cNvSpPr/>
          <p:nvPr/>
        </p:nvSpPr>
        <p:spPr>
          <a:xfrm>
            <a:off x="3726615" y="3676440"/>
            <a:ext cx="2345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Органы местного самоуправления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Кировской области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34340" y="1932341"/>
            <a:ext cx="4913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Обеспечение сопровождения </a:t>
            </a:r>
            <a:br>
              <a:rPr lang="ru-RU" sz="16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по принципу «одного окна»</a:t>
            </a:r>
          </a:p>
        </p:txBody>
      </p:sp>
      <p:sp>
        <p:nvSpPr>
          <p:cNvPr id="46" name="Google Shape;5126;p28">
            <a:extLst>
              <a:ext uri="{FF2B5EF4-FFF2-40B4-BE49-F238E27FC236}">
                <a16:creationId xmlns:a16="http://schemas.microsoft.com/office/drawing/2014/main" xmlns="" id="{E7E82A00-526D-4BBD-84C7-1640AC97178F}"/>
              </a:ext>
            </a:extLst>
          </p:cNvPr>
          <p:cNvSpPr txBox="1"/>
          <p:nvPr/>
        </p:nvSpPr>
        <p:spPr>
          <a:xfrm>
            <a:off x="6043646" y="2601839"/>
            <a:ext cx="2700515" cy="47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заключение соглашений о защите </a:t>
            </a: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/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и </a:t>
            </a:r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поощрении капиталовложений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6170203" y="3087671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176927" y="3727880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0" name="Google Shape;5125;p28">
            <a:extLst>
              <a:ext uri="{FF2B5EF4-FFF2-40B4-BE49-F238E27FC236}">
                <a16:creationId xmlns:a16="http://schemas.microsoft.com/office/drawing/2014/main" xmlns="" id="{53CBD36F-7C3E-446E-9C10-89FFBB6526D2}"/>
              </a:ext>
            </a:extLst>
          </p:cNvPr>
          <p:cNvSpPr txBox="1"/>
          <p:nvPr/>
        </p:nvSpPr>
        <p:spPr>
          <a:xfrm>
            <a:off x="6043646" y="3047327"/>
            <a:ext cx="2603456" cy="64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включение в перечень </a:t>
            </a: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/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приоритетных </a:t>
            </a:r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инвестиционных </a:t>
            </a: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проектов Кировской области</a:t>
            </a:r>
            <a:endParaRPr lang="ru-RU" sz="1100" b="1" dirty="0">
              <a:solidFill>
                <a:srgbClr val="002060"/>
              </a:solidFill>
              <a:cs typeface="Times New Roman" pitchFamily="18" charset="0"/>
              <a:sym typeface="Roboto"/>
            </a:endParaRPr>
          </a:p>
        </p:txBody>
      </p:sp>
      <p:sp>
        <p:nvSpPr>
          <p:cNvPr id="51" name="Google Shape;5125;p28">
            <a:extLst>
              <a:ext uri="{FF2B5EF4-FFF2-40B4-BE49-F238E27FC236}">
                <a16:creationId xmlns:a16="http://schemas.microsoft.com/office/drawing/2014/main" xmlns="" id="{53CBD36F-7C3E-446E-9C10-89FFBB6526D2}"/>
              </a:ext>
            </a:extLst>
          </p:cNvPr>
          <p:cNvSpPr txBox="1"/>
          <p:nvPr/>
        </p:nvSpPr>
        <p:spPr>
          <a:xfrm>
            <a:off x="6043646" y="4104214"/>
            <a:ext cx="2724231" cy="961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присвоение статуса масштабного </a:t>
            </a:r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инвестиционного проекта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6148992" y="4344091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Google Shape;5126;p28">
            <a:extLst>
              <a:ext uri="{FF2B5EF4-FFF2-40B4-BE49-F238E27FC236}">
                <a16:creationId xmlns:a16="http://schemas.microsoft.com/office/drawing/2014/main" xmlns="" id="{E7E82A00-526D-4BBD-84C7-1640AC97178F}"/>
              </a:ext>
            </a:extLst>
          </p:cNvPr>
          <p:cNvSpPr txBox="1"/>
          <p:nvPr/>
        </p:nvSpPr>
        <p:spPr>
          <a:xfrm>
            <a:off x="6043646" y="3766656"/>
            <a:ext cx="2997264" cy="47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1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участие в отборе новых инвестиционных </a:t>
            </a: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проектов для инфраструктурной поддержки</a:t>
            </a:r>
            <a:endParaRPr lang="ru-RU" sz="1100" b="1" dirty="0">
              <a:solidFill>
                <a:srgbClr val="002060"/>
              </a:solidFill>
              <a:cs typeface="Times New Roman" pitchFamily="18" charset="0"/>
              <a:sym typeface="Roboto"/>
            </a:endParaRPr>
          </a:p>
        </p:txBody>
      </p:sp>
      <p:sp>
        <p:nvSpPr>
          <p:cNvPr id="54" name="Прямоугольник: скругленные углы 103">
            <a:extLst>
              <a:ext uri="{FF2B5EF4-FFF2-40B4-BE49-F238E27FC236}">
                <a16:creationId xmlns:a16="http://schemas.microsoft.com/office/drawing/2014/main" xmlns="" id="{4F314C52-E0D9-8BE1-DEB8-7715E3E39D09}"/>
              </a:ext>
            </a:extLst>
          </p:cNvPr>
          <p:cNvSpPr/>
          <p:nvPr/>
        </p:nvSpPr>
        <p:spPr>
          <a:xfrm>
            <a:off x="6045410" y="1942736"/>
            <a:ext cx="2469603" cy="646986"/>
          </a:xfrm>
          <a:prstGeom prst="roundRect">
            <a:avLst/>
          </a:prstGeom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cs typeface="Times New Roman" pitchFamily="18" charset="0"/>
                <a:sym typeface="Roboto"/>
              </a:rPr>
              <a:t>Прием и рассмотрение заявок инвесторов на:</a:t>
            </a:r>
          </a:p>
        </p:txBody>
      </p:sp>
      <p:pic>
        <p:nvPicPr>
          <p:cNvPr id="55" name="Рисунок 54">
            <a:extLst>
              <a:ext uri="{FF2B5EF4-FFF2-40B4-BE49-F238E27FC236}">
                <a16:creationId xmlns:a16="http://schemas.microsoft.com/office/drawing/2014/main" xmlns="" id="{9BA6825D-E08B-E04D-DC78-5518D24BB68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-1092" t="42198" r="75730" b="41947"/>
          <a:stretch/>
        </p:blipFill>
        <p:spPr>
          <a:xfrm>
            <a:off x="5727252" y="2676310"/>
            <a:ext cx="299864" cy="265062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xmlns="" id="{9B8CC913-22A0-3997-CAFB-FCD6C704EB7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-1092" t="42198" r="75730" b="41947"/>
          <a:stretch/>
        </p:blipFill>
        <p:spPr>
          <a:xfrm>
            <a:off x="5727252" y="3291026"/>
            <a:ext cx="299864" cy="265062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xmlns="" id="{9E1250F0-F604-E2CE-61E1-B5574890ECE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-1092" t="42198" r="75730" b="41947"/>
          <a:stretch/>
        </p:blipFill>
        <p:spPr>
          <a:xfrm>
            <a:off x="5727252" y="3862100"/>
            <a:ext cx="299864" cy="265062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A0843DC2-B0E7-1DE0-9105-04B61FAD1DB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-1092" t="42198" r="75730" b="41947"/>
          <a:stretch/>
        </p:blipFill>
        <p:spPr>
          <a:xfrm>
            <a:off x="5727252" y="4425340"/>
            <a:ext cx="299864" cy="265062"/>
          </a:xfrm>
          <a:prstGeom prst="rect">
            <a:avLst/>
          </a:prstGeom>
        </p:spPr>
      </p:pic>
      <p:pic>
        <p:nvPicPr>
          <p:cNvPr id="1028" name="Picture 4" descr="C:\Users\admin\Desktop\1643709237_vodoprovod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82315" y="4393942"/>
            <a:ext cx="493471" cy="49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Прямоугольник 41"/>
          <p:cNvSpPr/>
          <p:nvPr/>
        </p:nvSpPr>
        <p:spPr>
          <a:xfrm>
            <a:off x="3726615" y="4430314"/>
            <a:ext cx="221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Иные организации, в том числе </a:t>
            </a:r>
            <a:r>
              <a:rPr lang="ru-RU" sz="1200" b="1" dirty="0" err="1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ресурсоснабжающие</a:t>
            </a:r>
            <a:endParaRPr lang="ru-RU" sz="1200" b="1" dirty="0" smtClean="0">
              <a:solidFill>
                <a:srgbClr val="002060"/>
              </a:solidFill>
              <a:cs typeface="Times New Roman" pitchFamily="18" charset="0"/>
              <a:sym typeface="Roboto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2437451" y="3964806"/>
            <a:ext cx="669155" cy="326905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706395" y="4766079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13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47625" y="38100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14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1096" y="70480"/>
            <a:ext cx="4528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271D70"/>
                </a:solidFill>
                <a:cs typeface="Courier New" pitchFamily="49" charset="0"/>
                <a:sym typeface="Roboto"/>
              </a:rPr>
              <a:t>АГЕНТСТВО ИНВЕСТИЦИОННОГО РАЗВИТИЯ</a:t>
            </a:r>
            <a:endParaRPr lang="ru-RU" b="1" dirty="0" smtClean="0">
              <a:solidFill>
                <a:srgbClr val="271D70"/>
              </a:solidFill>
              <a:cs typeface="Courier New" pitchFamily="49" charset="0"/>
            </a:endParaRPr>
          </a:p>
        </p:txBody>
      </p:sp>
      <p:pic>
        <p:nvPicPr>
          <p:cNvPr id="32" name="Picture 3" descr="C:\Users\admin\Desktop\full_FMB1t35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8115" y="1493869"/>
            <a:ext cx="945226" cy="1022583"/>
          </a:xfrm>
          <a:prstGeom prst="rect">
            <a:avLst/>
          </a:prstGeom>
          <a:noFill/>
        </p:spPr>
      </p:pic>
      <p:cxnSp>
        <p:nvCxnSpPr>
          <p:cNvPr id="34" name="Прямая со стрелкой 33"/>
          <p:cNvCxnSpPr/>
          <p:nvPr/>
        </p:nvCxnSpPr>
        <p:spPr>
          <a:xfrm>
            <a:off x="760939" y="3204843"/>
            <a:ext cx="0" cy="335632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Прямоугольник 44">
            <a:extLst>
              <a:ext uri="{FF2B5EF4-FFF2-40B4-BE49-F238E27FC236}">
                <a16:creationId xmlns="" xmlns:a16="http://schemas.microsoft.com/office/drawing/2014/main" id="{C8173240-2ADB-42C2-8490-5792B992DDC1}"/>
              </a:ext>
            </a:extLst>
          </p:cNvPr>
          <p:cNvSpPr/>
          <p:nvPr/>
        </p:nvSpPr>
        <p:spPr>
          <a:xfrm>
            <a:off x="601096" y="2442053"/>
            <a:ext cx="5000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Агентство инвестиционного развития Кировской области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(инвестиционный уполномоченный Кировской области)</a:t>
            </a: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2551639" y="3218295"/>
            <a:ext cx="0" cy="335632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320933" y="2301657"/>
            <a:ext cx="1328504" cy="0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7" name="Picture 3" descr="C:\Users\admin\Desktop\KRK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5565" y="3583966"/>
            <a:ext cx="1889095" cy="1168665"/>
          </a:xfrm>
          <a:prstGeom prst="rect">
            <a:avLst/>
          </a:prstGeom>
          <a:noFill/>
        </p:spPr>
      </p:pic>
      <p:pic>
        <p:nvPicPr>
          <p:cNvPr id="1028" name="Picture 4" descr="C:\Users\admin\Desktop\-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7706" y="3438170"/>
            <a:ext cx="1557879" cy="876307"/>
          </a:xfrm>
          <a:prstGeom prst="rect">
            <a:avLst/>
          </a:prstGeom>
          <a:noFill/>
        </p:spPr>
      </p:pic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C8173240-2ADB-42C2-8490-5792B992DDC1}"/>
              </a:ext>
            </a:extLst>
          </p:cNvPr>
          <p:cNvSpPr/>
          <p:nvPr/>
        </p:nvSpPr>
        <p:spPr>
          <a:xfrm>
            <a:off x="5944238" y="1406844"/>
            <a:ext cx="3036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Инвестиционный уполномоченный </a:t>
            </a:r>
            <a:b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в муниципальном образовании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13237" y="3981147"/>
            <a:ext cx="166234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Кировская область</a:t>
            </a:r>
          </a:p>
        </p:txBody>
      </p:sp>
      <p:pic>
        <p:nvPicPr>
          <p:cNvPr id="3074" name="Picture 2" descr="C:\Users\admin\Desktop\955ba8532cb90f482e9d7631e4c8be8b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76504" y="3583966"/>
            <a:ext cx="1344339" cy="993179"/>
          </a:xfrm>
          <a:prstGeom prst="rect">
            <a:avLst/>
          </a:prstGeom>
          <a:noFill/>
        </p:spPr>
      </p:pic>
      <p:pic>
        <p:nvPicPr>
          <p:cNvPr id="3075" name="Picture 3" descr="C:\Users\admin\Desktop\6zryn9bB6HI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824" t="25786" r="15108" b="30519"/>
          <a:stretch>
            <a:fillRect/>
          </a:stretch>
        </p:blipFill>
        <p:spPr bwMode="auto">
          <a:xfrm>
            <a:off x="3258568" y="3553927"/>
            <a:ext cx="1553787" cy="982980"/>
          </a:xfrm>
          <a:prstGeom prst="rect">
            <a:avLst/>
          </a:prstGeom>
          <a:noFill/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760939" y="3218295"/>
            <a:ext cx="4890700" cy="0"/>
          </a:xfrm>
          <a:prstGeom prst="line">
            <a:avLst/>
          </a:prstGeom>
          <a:ln w="9525">
            <a:prstDash val="lgDash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651639" y="3218295"/>
            <a:ext cx="0" cy="322180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4098499" y="3218295"/>
            <a:ext cx="0" cy="335632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34182" y="1367157"/>
            <a:ext cx="5555853" cy="0"/>
          </a:xfrm>
          <a:prstGeom prst="line">
            <a:avLst/>
          </a:prstGeom>
          <a:ln w="9525">
            <a:prstDash val="lgDash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994835" y="1071434"/>
            <a:ext cx="0" cy="295723"/>
          </a:xfrm>
          <a:prstGeom prst="straightConnector1">
            <a:avLst/>
          </a:prstGeom>
          <a:ln w="9525">
            <a:prstDash val="lg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5" name="Прямоугольник 54">
            <a:extLst>
              <a:ext uri="{FF2B5EF4-FFF2-40B4-BE49-F238E27FC236}">
                <a16:creationId xmlns="" xmlns:a16="http://schemas.microsoft.com/office/drawing/2014/main" id="{C8173240-2ADB-42C2-8490-5792B992DDC1}"/>
              </a:ext>
            </a:extLst>
          </p:cNvPr>
          <p:cNvSpPr/>
          <p:nvPr/>
        </p:nvSpPr>
        <p:spPr>
          <a:xfrm>
            <a:off x="1407414" y="732880"/>
            <a:ext cx="32842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Федеральные институты развития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="" xmlns:a16="http://schemas.microsoft.com/office/drawing/2014/main" id="{C8173240-2ADB-42C2-8490-5792B992DDC1}"/>
              </a:ext>
            </a:extLst>
          </p:cNvPr>
          <p:cNvSpPr/>
          <p:nvPr/>
        </p:nvSpPr>
        <p:spPr>
          <a:xfrm>
            <a:off x="5944238" y="2237841"/>
            <a:ext cx="326269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Результаты:</a:t>
            </a:r>
          </a:p>
          <a:p>
            <a:pPr marL="228600" indent="-228600"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Вовлечение МО в формирование и реализацию инвестиционной политики</a:t>
            </a:r>
          </a:p>
          <a:p>
            <a:pPr marL="228600" indent="-228600">
              <a:lnSpc>
                <a:spcPts val="1800"/>
              </a:lnSpc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Межведомственное взаимодействие</a:t>
            </a:r>
          </a:p>
          <a:p>
            <a:pPr marL="228600" indent="-228600">
              <a:lnSpc>
                <a:spcPts val="1800"/>
              </a:lnSpc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Снижение административных барьеров</a:t>
            </a:r>
          </a:p>
          <a:p>
            <a:pPr marL="228600" indent="-228600">
              <a:lnSpc>
                <a:spcPts val="1800"/>
              </a:lnSpc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Увеличение уровня доверия к власти</a:t>
            </a: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234182" y="795240"/>
            <a:ext cx="0" cy="571917"/>
          </a:xfrm>
          <a:prstGeom prst="line">
            <a:avLst/>
          </a:prstGeom>
          <a:ln w="9525">
            <a:prstDash val="lgDash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790035" y="795240"/>
            <a:ext cx="0" cy="571917"/>
          </a:xfrm>
          <a:prstGeom prst="line">
            <a:avLst/>
          </a:prstGeom>
          <a:ln w="9525">
            <a:prstDash val="lgDash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42022"/>
            <a:ext cx="5143502" cy="5067301"/>
          </a:xfrm>
          <a:prstGeom prst="rect">
            <a:avLst/>
          </a:prstGeom>
          <a:noFill/>
        </p:spPr>
      </p:pic>
      <p:sp>
        <p:nvSpPr>
          <p:cNvPr id="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235744" y="390024"/>
            <a:ext cx="8653873" cy="4562976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744495" y="47907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15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096" y="51470"/>
            <a:ext cx="8582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ИЗМЕНЕНИЕ КАЧЕСТВА ИНВЕСТИЦИЙ</a:t>
            </a:r>
          </a:p>
        </p:txBody>
      </p:sp>
      <p:grpSp>
        <p:nvGrpSpPr>
          <p:cNvPr id="2" name="Группа 18"/>
          <p:cNvGrpSpPr/>
          <p:nvPr/>
        </p:nvGrpSpPr>
        <p:grpSpPr>
          <a:xfrm>
            <a:off x="235744" y="430765"/>
            <a:ext cx="4046696" cy="4381951"/>
            <a:chOff x="235744" y="248528"/>
            <a:chExt cx="4305776" cy="4564189"/>
          </a:xfrm>
        </p:grpSpPr>
        <p:graphicFrame>
          <p:nvGraphicFramePr>
            <p:cNvPr id="8" name="Диаграмма 7">
              <a:extLst>
                <a:ext uri="{FF2B5EF4-FFF2-40B4-BE49-F238E27FC236}">
                  <a16:creationId xmlns="" xmlns:a16="http://schemas.microsoft.com/office/drawing/2014/main" id="{D7B1F096-8B0B-0825-8547-3B220B0369E6}"/>
                </a:ext>
              </a:extLst>
            </p:cNvPr>
            <p:cNvGraphicFramePr/>
            <p:nvPr>
              <p:extLst>
                <p:ext uri="{D42A27DB-BD31-4B8C-83A1-F6EECF244321}">
                  <p14:modId xmlns="" xmlns:p14="http://schemas.microsoft.com/office/powerpoint/2010/main" val="4261998726"/>
                </p:ext>
              </p:extLst>
            </p:nvPr>
          </p:nvGraphicFramePr>
          <p:xfrm>
            <a:off x="235744" y="543410"/>
            <a:ext cx="4305776" cy="42693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7F3546E8-0EA7-7014-2214-3E77AA238FEF}"/>
                </a:ext>
              </a:extLst>
            </p:cNvPr>
            <p:cNvSpPr txBox="1"/>
            <p:nvPr/>
          </p:nvSpPr>
          <p:spPr>
            <a:xfrm>
              <a:off x="664209" y="1894432"/>
              <a:ext cx="756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rgbClr val="00B0F0"/>
                  </a:solidFill>
                  <a:cs typeface="Times New Roman" pitchFamily="18" charset="0"/>
                </a:rPr>
                <a:t>2030 год</a:t>
              </a:r>
              <a:endParaRPr lang="ru-RU" sz="1200" b="1" dirty="0">
                <a:solidFill>
                  <a:srgbClr val="00B0F0"/>
                </a:solidFill>
                <a:cs typeface="Times New Roman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172358D2-5CA9-55B2-3968-E6647176341D}"/>
                </a:ext>
              </a:extLst>
            </p:cNvPr>
            <p:cNvSpPr txBox="1"/>
            <p:nvPr/>
          </p:nvSpPr>
          <p:spPr>
            <a:xfrm>
              <a:off x="664209" y="2448429"/>
              <a:ext cx="756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rgbClr val="00B0F0"/>
                  </a:solidFill>
                  <a:cs typeface="Times New Roman" pitchFamily="18" charset="0"/>
                </a:rPr>
                <a:t>2023 год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D32213E9-0743-45DE-0B6D-CD3D68CE0052}"/>
                </a:ext>
              </a:extLst>
            </p:cNvPr>
            <p:cNvSpPr txBox="1"/>
            <p:nvPr/>
          </p:nvSpPr>
          <p:spPr>
            <a:xfrm>
              <a:off x="664209" y="2171431"/>
              <a:ext cx="756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rgbClr val="00B0F0"/>
                  </a:solidFill>
                  <a:cs typeface="Times New Roman" pitchFamily="18" charset="0"/>
                </a:rPr>
                <a:t>2025 год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172358D2-5CA9-55B2-3968-E6647176341D}"/>
                </a:ext>
              </a:extLst>
            </p:cNvPr>
            <p:cNvSpPr txBox="1"/>
            <p:nvPr/>
          </p:nvSpPr>
          <p:spPr>
            <a:xfrm>
              <a:off x="664209" y="2725429"/>
              <a:ext cx="756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rgbClr val="00B0F0"/>
                  </a:solidFill>
                  <a:cs typeface="Times New Roman" pitchFamily="18" charset="0"/>
                </a:rPr>
                <a:t>2021 год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31746" y="248528"/>
              <a:ext cx="32418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b="1" dirty="0" smtClean="0">
                  <a:solidFill>
                    <a:srgbClr val="002060"/>
                  </a:solidFill>
                  <a:cs typeface="Times New Roman" pitchFamily="18" charset="0"/>
                </a:rPr>
                <a:t>Структура инвестиционных вложений, %</a:t>
              </a:r>
            </a:p>
          </p:txBody>
        </p:sp>
        <p:cxnSp>
          <p:nvCxnSpPr>
            <p:cNvPr id="22" name="Прямая со стрелкой 21"/>
            <p:cNvCxnSpPr>
              <a:stCxn id="11" idx="3"/>
            </p:cNvCxnSpPr>
            <p:nvPr/>
          </p:nvCxnSpPr>
          <p:spPr>
            <a:xfrm>
              <a:off x="1420763" y="2032932"/>
              <a:ext cx="19051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1373691" y="2315320"/>
              <a:ext cx="32499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1373691" y="2596829"/>
              <a:ext cx="54014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1373691" y="2883727"/>
              <a:ext cx="96249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Прямоугольник 17"/>
          <p:cNvSpPr/>
          <p:nvPr/>
        </p:nvSpPr>
        <p:spPr>
          <a:xfrm>
            <a:off x="-40481" y="4166384"/>
            <a:ext cx="4424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Увеличение доли вложений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в новые (дополнительные) мощности </a:t>
            </a:r>
            <a:b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</a:b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в структуре производства</a:t>
            </a:r>
          </a:p>
        </p:txBody>
      </p:sp>
      <p:sp>
        <p:nvSpPr>
          <p:cNvPr id="29" name="Заголовок 1">
            <a:extLst>
              <a:ext uri="{FF2B5EF4-FFF2-40B4-BE49-F238E27FC236}">
                <a16:creationId xmlns="" xmlns:a16="http://schemas.microsoft.com/office/drawing/2014/main" id="{D8D0E27D-C58E-3AA3-0B26-2B18A8ECD17E}"/>
              </a:ext>
            </a:extLst>
          </p:cNvPr>
          <p:cNvSpPr txBox="1">
            <a:spLocks/>
          </p:cNvSpPr>
          <p:nvPr/>
        </p:nvSpPr>
        <p:spPr>
          <a:xfrm>
            <a:off x="3630586" y="361203"/>
            <a:ext cx="5364480" cy="335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Объем инвестиций в основной капитал, млрд. рублей</a:t>
            </a:r>
            <a:endParaRPr lang="ru-RU" sz="11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4080727" y="2673996"/>
            <a:ext cx="4808890" cy="22616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080727" y="390024"/>
            <a:ext cx="0" cy="4562976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4235680" y="268530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Валовой региональный продукт, млрд. рублей</a:t>
            </a:r>
          </a:p>
        </p:txBody>
      </p:sp>
      <p:graphicFrame>
        <p:nvGraphicFramePr>
          <p:cNvPr id="28" name="Диаграмма 27">
            <a:extLst>
              <a:ext uri="{FF2B5EF4-FFF2-40B4-BE49-F238E27FC236}">
                <a16:creationId xmlns:a16="http://schemas.microsoft.com/office/drawing/2014/main" xmlns="" id="{E1DEC5CA-9A5F-3CE5-3516-975485C4F3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94593571"/>
              </p:ext>
            </p:extLst>
          </p:nvPr>
        </p:nvGraphicFramePr>
        <p:xfrm>
          <a:off x="3873119" y="446162"/>
          <a:ext cx="5016498" cy="23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0" name="Диаграмма 29">
            <a:extLst>
              <a:ext uri="{FF2B5EF4-FFF2-40B4-BE49-F238E27FC236}">
                <a16:creationId xmlns:a16="http://schemas.microsoft.com/office/drawing/2014/main" xmlns="" id="{E1DEC5CA-9A5F-3CE5-3516-975485C4F3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008646241"/>
              </p:ext>
            </p:extLst>
          </p:nvPr>
        </p:nvGraphicFramePr>
        <p:xfrm>
          <a:off x="4117593" y="2673997"/>
          <a:ext cx="4772024" cy="2724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8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38100" y="28574"/>
            <a:ext cx="5143502" cy="5067301"/>
          </a:xfrm>
          <a:prstGeom prst="rect">
            <a:avLst/>
          </a:prstGeom>
          <a:noFill/>
        </p:spPr>
      </p:pic>
      <p:pic>
        <p:nvPicPr>
          <p:cNvPr id="6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8"/>
            <a:ext cx="649180" cy="871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2209026"/>
            <a:ext cx="7295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cs typeface="Courier New" pitchFamily="49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9052" y="37145"/>
            <a:ext cx="5145407" cy="5067301"/>
          </a:xfrm>
          <a:prstGeom prst="rect">
            <a:avLst/>
          </a:prstGeom>
          <a:noFill/>
        </p:spPr>
      </p:pic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641954" y="22842"/>
            <a:ext cx="8486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ВНЕШНИЕ УСЛОВИЯ И ИНФОРМАЦИОННАЯ СРЕДА</a:t>
            </a:r>
          </a:p>
        </p:txBody>
      </p: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87952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2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195599" y="584798"/>
            <a:ext cx="1463783" cy="571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Качественное управление 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040114" y="567229"/>
            <a:ext cx="2005961" cy="571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Видение собственного желаемого будущего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659382" y="1138730"/>
            <a:ext cx="1215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Обратная связь</a:t>
            </a:r>
            <a:endParaRPr lang="ru-RU" sz="12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35700" y="1369236"/>
            <a:ext cx="2956148" cy="338472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 Удовлетворенность    населения качеством жизни </a:t>
            </a: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(рабочие места, соц. сфера, благоустройство, социальная активность)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 Развитая экономика и предпринимательство </a:t>
            </a: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(рост производительности труда, экспорт, высокая добавленная стоимость )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 Привлекательность для инвестиций </a:t>
            </a: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и репутация  территории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 Развитая инфраструктура</a:t>
            </a: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, коммуникации и туризм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622432" y="2015191"/>
            <a:ext cx="3236510" cy="225096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Население, его количество и качество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622432" y="1672728"/>
            <a:ext cx="3236509" cy="23938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Среда и инфраструктура 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1622433" y="2338634"/>
            <a:ext cx="3236509" cy="259991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Экономика, производство, МСП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622433" y="2692231"/>
            <a:ext cx="3236510" cy="182898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err="1" smtClean="0">
                <a:solidFill>
                  <a:srgbClr val="002060"/>
                </a:solidFill>
                <a:cs typeface="Times New Roman" pitchFamily="18" charset="0"/>
              </a:rPr>
              <a:t>Медиасреда</a:t>
            </a: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, репутация, связи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194405" y="3061600"/>
            <a:ext cx="3830135" cy="169236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Ресурсы территории: </a:t>
            </a:r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люди и их труд; расположение и доступность; природа и климат; полезные ископаемые и вода; земля и экология; наука, образование и медицина, </a:t>
            </a:r>
            <a:r>
              <a:rPr lang="ru-RU" sz="1200" dirty="0" err="1" smtClean="0">
                <a:solidFill>
                  <a:srgbClr val="002060"/>
                </a:solidFill>
                <a:cs typeface="Times New Roman" pitchFamily="18" charset="0"/>
              </a:rPr>
              <a:t>медиа</a:t>
            </a:r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 и </a:t>
            </a: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репутация; </a:t>
            </a:r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производство и сервис ; финансы и ликвидные активы; история, культура, видение будущего; </a:t>
            </a: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предприниматели</a:t>
            </a:r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 и связи; качество инфраструктуры и городской среды; сложившиеся транспортные потоки и т.п.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1194405" y="1561118"/>
            <a:ext cx="3830136" cy="1425405"/>
          </a:xfrm>
          <a:prstGeom prst="roundRect">
            <a:avLst/>
          </a:prstGeom>
          <a:noFill/>
          <a:ln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 rot="16200000">
            <a:off x="793960" y="2142721"/>
            <a:ext cx="13227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Внутренняя  среда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41955" y="879266"/>
            <a:ext cx="4600509" cy="4211920"/>
          </a:xfrm>
          <a:prstGeom prst="roundRect">
            <a:avLst/>
          </a:prstGeom>
          <a:noFill/>
          <a:ln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 rot="16200000">
            <a:off x="145551" y="3478509"/>
            <a:ext cx="1482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Территория</a:t>
            </a:r>
          </a:p>
        </p:txBody>
      </p:sp>
      <p:sp>
        <p:nvSpPr>
          <p:cNvPr id="64" name="Стрелка вниз 63"/>
          <p:cNvSpPr/>
          <p:nvPr/>
        </p:nvSpPr>
        <p:spPr>
          <a:xfrm rot="16200000">
            <a:off x="5311882" y="2549243"/>
            <a:ext cx="904920" cy="1024707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092860" y="2821853"/>
            <a:ext cx="1221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Развитие территории</a:t>
            </a:r>
            <a:endParaRPr lang="ru-RU" sz="1200" b="1" dirty="0"/>
          </a:p>
        </p:txBody>
      </p:sp>
      <p:sp>
        <p:nvSpPr>
          <p:cNvPr id="66" name="Выгнутая вправо стрелка 65"/>
          <p:cNvSpPr/>
          <p:nvPr/>
        </p:nvSpPr>
        <p:spPr>
          <a:xfrm>
            <a:off x="6481858" y="617331"/>
            <a:ext cx="651971" cy="538968"/>
          </a:xfrm>
          <a:prstGeom prst="curvedLef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2568166" y="387734"/>
            <a:ext cx="949513" cy="1181005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4" name="Стрелка вниз 73"/>
          <p:cNvSpPr/>
          <p:nvPr/>
        </p:nvSpPr>
        <p:spPr>
          <a:xfrm>
            <a:off x="3674139" y="357606"/>
            <a:ext cx="949513" cy="121113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8" name="Стрелка вниз 57"/>
          <p:cNvSpPr/>
          <p:nvPr/>
        </p:nvSpPr>
        <p:spPr>
          <a:xfrm>
            <a:off x="1485303" y="399496"/>
            <a:ext cx="949513" cy="116924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6200000">
            <a:off x="1211930" y="695761"/>
            <a:ext cx="1450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Труд</a:t>
            </a:r>
            <a:b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и объект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 rot="16200000">
            <a:off x="2425831" y="797116"/>
            <a:ext cx="12354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Инновации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 rot="16200000">
            <a:off x="3524153" y="778065"/>
            <a:ext cx="12354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Инвестиции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8" name="Стрелка вниз 77"/>
          <p:cNvSpPr/>
          <p:nvPr/>
        </p:nvSpPr>
        <p:spPr>
          <a:xfrm rot="18905761">
            <a:off x="269126" y="695309"/>
            <a:ext cx="1054638" cy="156758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 rot="2653530">
            <a:off x="65206" y="1206643"/>
            <a:ext cx="14142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/>
              <a:t>Культура, ценности, стереотипы нормы</a:t>
            </a:r>
            <a:endParaRPr lang="ru-RU" sz="1100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107505" y="2293212"/>
            <a:ext cx="1178400" cy="52864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Доступность и соседи</a:t>
            </a:r>
          </a:p>
        </p:txBody>
      </p:sp>
      <p:sp>
        <p:nvSpPr>
          <p:cNvPr id="87" name="Стрелка вниз 86"/>
          <p:cNvSpPr/>
          <p:nvPr/>
        </p:nvSpPr>
        <p:spPr>
          <a:xfrm rot="16200000">
            <a:off x="4816791" y="1390278"/>
            <a:ext cx="415499" cy="6995696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536217" y="4749627"/>
            <a:ext cx="76873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>
                <a:solidFill>
                  <a:srgbClr val="002060"/>
                </a:solidFill>
                <a:cs typeface="Times New Roman" pitchFamily="18" charset="0"/>
              </a:rPr>
              <a:t>Последовательность </a:t>
            </a: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реализации плана совместного развития всеми заинтересованными сторонами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28574"/>
            <a:ext cx="5143502" cy="5067301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641954" y="60942"/>
            <a:ext cx="8486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ОСНОВНЫЕ ПОНЯТИЯ И НПА В СФЕРЕ ИНВЕСТИЦИОННОЙ ДЕЯТЕЛЬНОСТИ</a:t>
            </a:r>
          </a:p>
        </p:txBody>
      </p:sp>
      <p:sp>
        <p:nvSpPr>
          <p:cNvPr id="33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395289" y="530990"/>
            <a:ext cx="1921192" cy="1386000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34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2553686" y="530989"/>
            <a:ext cx="1922400" cy="1402625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5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4713291" y="530990"/>
            <a:ext cx="1922400" cy="1386818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76238" y="938659"/>
            <a:ext cx="1921194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  <a:t>ЧАСТНЫЙ ИНВЕСТОР 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лицо, осуществляющее вложения, с целью получения прибыли</a:t>
            </a:r>
            <a:endParaRPr lang="ru-RU" sz="11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89936" y="713870"/>
            <a:ext cx="2034755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  <a:t>ИНВЕСТИЦИОННЫЙ ПРОЕКТ 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ограниченный во времени </a:t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и средствах проект, направленный на создание средств производства </a:t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с целью получения прибыли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804208" y="899083"/>
            <a:ext cx="1704313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  <a:t>ИНВЕСТИЦИИ </a:t>
            </a:r>
            <a:b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</a:br>
            <a: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  <a:t>В ОСНОВНОЙ КАПИТАЛ 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затраты на создание</a:t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 и воспроизводство </a:t>
            </a:r>
            <a:b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основных средств</a:t>
            </a:r>
          </a:p>
        </p:txBody>
      </p:sp>
      <p:sp>
        <p:nvSpPr>
          <p:cNvPr id="12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334327" y="2228255"/>
            <a:ext cx="4092893" cy="2794350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13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4761547" y="2220635"/>
            <a:ext cx="4092893" cy="2801970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57637" y="1928098"/>
            <a:ext cx="37821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271D70"/>
                </a:solidFill>
                <a:cs typeface="Courier New" pitchFamily="49" charset="0"/>
              </a:rPr>
              <a:t>ОСНОВНЫЕ НОРМАТИВНЫЕ ПРАВОВЫЕ АКТЫ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58939" y="2207260"/>
            <a:ext cx="12284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B0F0"/>
                </a:solidFill>
                <a:cs typeface="Times New Roman" pitchFamily="18" charset="0"/>
              </a:rPr>
              <a:t>ФЕДЕРАЛЬНЫЕ </a:t>
            </a:r>
            <a:endParaRPr lang="ru-RU" sz="1200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10710" y="2211745"/>
            <a:ext cx="12811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B0F0"/>
                </a:solidFill>
                <a:cs typeface="Times New Roman" pitchFamily="18" charset="0"/>
              </a:rPr>
              <a:t>РЕГИОНАЛЬНЫЕ</a:t>
            </a:r>
            <a:endParaRPr lang="ru-RU" sz="1200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3154" y="2472045"/>
            <a:ext cx="24377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полномочия федеральных, региональных и муниципальных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уровней власти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363154" y="3052642"/>
            <a:ext cx="2437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обеспечение стабильности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 условий работы инвестору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63154" y="4666713"/>
            <a:ext cx="30745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внедрение Стандарта в регионах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363154" y="4059239"/>
            <a:ext cx="2484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государственная поддержка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на создание объектов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инфраструктуры для инвестора</a:t>
            </a:r>
            <a:endParaRPr lang="ru-RU" sz="10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63154" y="3506397"/>
            <a:ext cx="23402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порядок заключения соглашений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о стабильности условий работы, стороной по которым является РФ</a:t>
            </a:r>
            <a:endParaRPr lang="ru-RU" sz="10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840510" y="2469694"/>
            <a:ext cx="203159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000" dirty="0" smtClean="0">
                <a:cs typeface="Times New Roman" pitchFamily="18" charset="0"/>
              </a:rPr>
              <a:t>регулирование  инвестиционной деятельности на территории Кировской области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40510" y="3021786"/>
            <a:ext cx="40481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000" dirty="0" smtClean="0">
                <a:cs typeface="Times New Roman" pitchFamily="18" charset="0"/>
              </a:rPr>
              <a:t>преференция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000" dirty="0" smtClean="0">
                <a:cs typeface="Times New Roman" pitchFamily="18" charset="0"/>
              </a:rPr>
              <a:t>по налогу на имущество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840510" y="3296626"/>
            <a:ext cx="21427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10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преференция по налогу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на прибыль организации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840510" y="389731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отбор инвестпроектов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для обеспечения объектами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инфраструктуры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840510" y="45228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>
                <a:cs typeface="Times New Roman" pitchFamily="18" charset="0"/>
              </a:rPr>
              <a:t>отбор приоритетных </a:t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000" dirty="0" smtClean="0">
                <a:cs typeface="Times New Roman" pitchFamily="18" charset="0"/>
              </a:rPr>
              <a:t>инвестпроектов региона</a:t>
            </a:r>
          </a:p>
        </p:txBody>
      </p:sp>
      <p:pic>
        <p:nvPicPr>
          <p:cNvPr id="13313" name="Picture 1" descr="C:\Users\kilmakov_ii\Desktop\blue_user_client_person_1258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6783" y="323027"/>
            <a:ext cx="583566" cy="583566"/>
          </a:xfrm>
          <a:prstGeom prst="rect">
            <a:avLst/>
          </a:prstGeom>
          <a:noFill/>
        </p:spPr>
      </p:pic>
      <p:pic>
        <p:nvPicPr>
          <p:cNvPr id="13314" name="Picture 2" descr="C:\Users\kilmakov_ii\Desktop\blue_copy_paste_1253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0500" y="285244"/>
            <a:ext cx="583135" cy="583135"/>
          </a:xfrm>
          <a:prstGeom prst="rect">
            <a:avLst/>
          </a:prstGeom>
          <a:noFill/>
        </p:spPr>
      </p:pic>
      <p:grpSp>
        <p:nvGrpSpPr>
          <p:cNvPr id="2" name="Группа 47"/>
          <p:cNvGrpSpPr/>
          <p:nvPr/>
        </p:nvGrpSpPr>
        <p:grpSpPr>
          <a:xfrm>
            <a:off x="5356939" y="348442"/>
            <a:ext cx="583200" cy="583200"/>
            <a:chOff x="6399190" y="3332140"/>
            <a:chExt cx="1449409" cy="1449409"/>
          </a:xfrm>
        </p:grpSpPr>
        <p:grpSp>
          <p:nvGrpSpPr>
            <p:cNvPr id="3" name="Группа 70"/>
            <p:cNvGrpSpPr/>
            <p:nvPr/>
          </p:nvGrpSpPr>
          <p:grpSpPr>
            <a:xfrm>
              <a:off x="6399190" y="3332140"/>
              <a:ext cx="1449409" cy="1449409"/>
              <a:chOff x="6399190" y="3332140"/>
              <a:chExt cx="1449409" cy="1449409"/>
            </a:xfrm>
          </p:grpSpPr>
          <p:pic>
            <p:nvPicPr>
              <p:cNvPr id="51" name="Picture 5" descr="C:\Users\kilmakov_ii\Desktop\blue_update_arrow_right_12427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399190" y="3332140"/>
                <a:ext cx="1449409" cy="1449409"/>
              </a:xfrm>
              <a:prstGeom prst="rect">
                <a:avLst/>
              </a:prstGeom>
              <a:noFill/>
            </p:spPr>
          </p:pic>
          <p:sp>
            <p:nvSpPr>
              <p:cNvPr id="52" name="Овал 51"/>
              <p:cNvSpPr/>
              <p:nvPr/>
            </p:nvSpPr>
            <p:spPr>
              <a:xfrm>
                <a:off x="6680654" y="3746500"/>
                <a:ext cx="709386" cy="70938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50" name="Picture 6" descr="C:\Users\kilmakov_ii\Desktop\ruble_sign_icon_198835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830104" y="3765778"/>
              <a:ext cx="474040" cy="632052"/>
            </a:xfrm>
            <a:prstGeom prst="rect">
              <a:avLst/>
            </a:prstGeom>
            <a:noFill/>
          </p:spPr>
        </p:pic>
      </p:grpSp>
      <p:sp>
        <p:nvSpPr>
          <p:cNvPr id="45" name="TextBox 44"/>
          <p:cNvSpPr txBox="1"/>
          <p:nvPr/>
        </p:nvSpPr>
        <p:spPr>
          <a:xfrm>
            <a:off x="8795295" y="468405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3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6872895" y="530990"/>
            <a:ext cx="1922400" cy="1386818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869085" y="825619"/>
            <a:ext cx="1922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F0"/>
                </a:solidFill>
                <a:cs typeface="Times New Roman" pitchFamily="18" charset="0"/>
              </a:rPr>
              <a:t>ИНВЕСТИЦИОННЫЙ КЛИМАТ-</a:t>
            </a:r>
          </a:p>
          <a:p>
            <a:pPr algn="ctr"/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совокупность факторов, определяющих привлекательность региона для инвестора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334327" y="3014166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34327" y="3471802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34327" y="4046308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34327" y="4600650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757737" y="2993211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757737" y="3422377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754562" y="3898249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4754562" y="4455563"/>
            <a:ext cx="4092893" cy="0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325054" y="2488744"/>
            <a:ext cx="0" cy="2533861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420052" y="2498269"/>
            <a:ext cx="15536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Федеральный закон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25.02.1999 № 39-ФЗ</a:t>
            </a:r>
            <a:endParaRPr lang="ru-RU" sz="11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420052" y="2978418"/>
            <a:ext cx="15856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Федеральный закон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01.04.2020 № 69-ФЗ 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20052" y="3452752"/>
            <a:ext cx="23268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Постановление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Правительства РФ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13.09.2022 № 1602 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20052" y="3980824"/>
            <a:ext cx="19519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Постановление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Правительства РФ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19.10.2020 № 1704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20052" y="4552413"/>
            <a:ext cx="2034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Приказ Минэкономразвития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России от 30.09.2021 № 591 </a:t>
            </a: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6810785" y="2488744"/>
            <a:ext cx="0" cy="2533861"/>
          </a:xfrm>
          <a:prstGeom prst="line">
            <a:avLst/>
          </a:prstGeom>
          <a:noFill/>
          <a:ln w="6350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4799016" y="2528481"/>
            <a:ext cx="1961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Закон Кировской области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02.07.2010 № 537-ЗО 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799016" y="3002815"/>
            <a:ext cx="259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Закон Кировской области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27.07.2016 № 692-ЗО 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4799016" y="3456145"/>
            <a:ext cx="17622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Закон Кировской области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24.11.2020 № 417-ЗО 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4799016" y="3887032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Постановление Правительства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Кировской области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20.05.2022 № 249-П 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799016" y="4424318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Постановление Правительства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Кировской области </a:t>
            </a:r>
            <a:b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100" dirty="0" smtClean="0">
                <a:solidFill>
                  <a:srgbClr val="002060"/>
                </a:solidFill>
                <a:cs typeface="Times New Roman" pitchFamily="18" charset="0"/>
              </a:rPr>
              <a:t>от 19.07.2022 № 380-П </a:t>
            </a:r>
          </a:p>
        </p:txBody>
      </p:sp>
      <p:pic>
        <p:nvPicPr>
          <p:cNvPr id="1031" name="Picture 7" descr="C:\Users\kilmakov_ii\Desktop\pngwing.com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1295" y="316152"/>
            <a:ext cx="534980" cy="53498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36194"/>
            <a:ext cx="5143502" cy="5067301"/>
          </a:xfrm>
          <a:prstGeom prst="rect">
            <a:avLst/>
          </a:prstGeom>
          <a:noFill/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xmlns="" id="{9E1250F0-F604-E2CE-61E1-B5574890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092" t="42198" r="75730" b="41947"/>
          <a:stretch/>
        </p:blipFill>
        <p:spPr>
          <a:xfrm>
            <a:off x="1851659" y="3029973"/>
            <a:ext cx="416703" cy="368341"/>
          </a:xfrm>
          <a:prstGeom prst="rect">
            <a:avLst/>
          </a:prstGeom>
        </p:spPr>
      </p:pic>
      <p:pic>
        <p:nvPicPr>
          <p:cNvPr id="76" name="Рисунок 75">
            <a:extLst>
              <a:ext uri="{FF2B5EF4-FFF2-40B4-BE49-F238E27FC236}">
                <a16:creationId xmlns:a16="http://schemas.microsoft.com/office/drawing/2014/main" xmlns="" id="{9E1250F0-F604-E2CE-61E1-B5574890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092" t="42198" r="75730" b="41947"/>
          <a:stretch/>
        </p:blipFill>
        <p:spPr>
          <a:xfrm>
            <a:off x="1851659" y="4235892"/>
            <a:ext cx="416703" cy="368341"/>
          </a:xfrm>
          <a:prstGeom prst="rect">
            <a:avLst/>
          </a:prstGeom>
        </p:spPr>
      </p:pic>
      <p:sp>
        <p:nvSpPr>
          <p:cNvPr id="68" name="Прямоугольник 67"/>
          <p:cNvSpPr/>
          <p:nvPr/>
        </p:nvSpPr>
        <p:spPr>
          <a:xfrm>
            <a:off x="0" y="3142823"/>
            <a:ext cx="1075244" cy="210461"/>
          </a:xfrm>
          <a:prstGeom prst="rect">
            <a:avLst/>
          </a:prstGeom>
          <a:solidFill>
            <a:srgbClr val="227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1044764" y="2764538"/>
            <a:ext cx="898142" cy="898142"/>
          </a:xfrm>
          <a:prstGeom prst="ellipse">
            <a:avLst/>
          </a:prstGeom>
          <a:solidFill>
            <a:schemeClr val="bg1"/>
          </a:solidFill>
          <a:ln>
            <a:solidFill>
              <a:srgbClr val="227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0" y="4348742"/>
            <a:ext cx="1075244" cy="210461"/>
          </a:xfrm>
          <a:prstGeom prst="rect">
            <a:avLst/>
          </a:prstGeom>
          <a:solidFill>
            <a:srgbClr val="227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044764" y="3970457"/>
            <a:ext cx="898142" cy="898142"/>
          </a:xfrm>
          <a:prstGeom prst="ellipse">
            <a:avLst/>
          </a:prstGeom>
          <a:solidFill>
            <a:schemeClr val="bg1"/>
          </a:solidFill>
          <a:ln>
            <a:solidFill>
              <a:srgbClr val="227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xmlns="" id="{9E1250F0-F604-E2CE-61E1-B5574890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092" t="42198" r="75730" b="41947"/>
          <a:stretch/>
        </p:blipFill>
        <p:spPr>
          <a:xfrm>
            <a:off x="1851659" y="810619"/>
            <a:ext cx="416703" cy="368341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xmlns="" id="{9E1250F0-F604-E2CE-61E1-B5574890E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092" t="42198" r="75730" b="41947"/>
          <a:stretch/>
        </p:blipFill>
        <p:spPr>
          <a:xfrm>
            <a:off x="1851659" y="1938273"/>
            <a:ext cx="416703" cy="368341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0" y="2051123"/>
            <a:ext cx="1075244" cy="210461"/>
          </a:xfrm>
          <a:prstGeom prst="rect">
            <a:avLst/>
          </a:prstGeom>
          <a:solidFill>
            <a:srgbClr val="227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044764" y="1672838"/>
            <a:ext cx="898142" cy="898142"/>
          </a:xfrm>
          <a:prstGeom prst="ellipse">
            <a:avLst/>
          </a:prstGeom>
          <a:solidFill>
            <a:schemeClr val="bg1"/>
          </a:solidFill>
          <a:ln>
            <a:solidFill>
              <a:srgbClr val="227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0" y="923469"/>
            <a:ext cx="1075244" cy="210461"/>
          </a:xfrm>
          <a:prstGeom prst="rect">
            <a:avLst/>
          </a:prstGeom>
          <a:solidFill>
            <a:srgbClr val="227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044764" y="545184"/>
            <a:ext cx="898142" cy="898142"/>
          </a:xfrm>
          <a:prstGeom prst="ellipse">
            <a:avLst/>
          </a:prstGeom>
          <a:solidFill>
            <a:schemeClr val="bg1"/>
          </a:solidFill>
          <a:ln>
            <a:solidFill>
              <a:srgbClr val="227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641954" y="60942"/>
            <a:ext cx="8486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ИСТОЧНИКИ ИНФОРМАЦИИ ПО ИНВЕСТИЦИЯМ</a:t>
            </a:r>
          </a:p>
        </p:txBody>
      </p: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87952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4</a:t>
            </a:r>
            <a:endParaRPr lang="ru-RU" sz="1600" dirty="0">
              <a:solidFill>
                <a:srgbClr val="00206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1204174" y="1729318"/>
            <a:ext cx="587927" cy="3023313"/>
            <a:chOff x="2618961" y="-1535522"/>
            <a:chExt cx="469045" cy="2177496"/>
          </a:xfrm>
        </p:grpSpPr>
        <p:pic>
          <p:nvPicPr>
            <p:cNvPr id="82" name="Picture 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7153" t="35556" r="8194" b="38889"/>
            <a:stretch>
              <a:fillRect/>
            </a:stretch>
          </p:blipFill>
          <p:spPr bwMode="auto">
            <a:xfrm>
              <a:off x="2625039" y="-1535522"/>
              <a:ext cx="462967" cy="496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Picture 5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7708" t="53703" r="9306" b="21235"/>
            <a:stretch>
              <a:fillRect/>
            </a:stretch>
          </p:blipFill>
          <p:spPr bwMode="auto">
            <a:xfrm>
              <a:off x="2646500" y="-723441"/>
              <a:ext cx="374616" cy="444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3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8889" t="37813" r="8413" b="36508"/>
            <a:stretch>
              <a:fillRect/>
            </a:stretch>
          </p:blipFill>
          <p:spPr bwMode="auto">
            <a:xfrm flipH="1">
              <a:off x="2618961" y="124639"/>
              <a:ext cx="415746" cy="517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9" name="Прямая соединительная линия 28"/>
          <p:cNvCxnSpPr/>
          <p:nvPr/>
        </p:nvCxnSpPr>
        <p:spPr>
          <a:xfrm>
            <a:off x="2723644" y="2617291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Google Shape;5125;p28">
            <a:extLst>
              <a:ext uri="{FF2B5EF4-FFF2-40B4-BE49-F238E27FC236}">
                <a16:creationId xmlns:a16="http://schemas.microsoft.com/office/drawing/2014/main" xmlns="" id="{53CBD36F-7C3E-446E-9C10-89FFBB6526D2}"/>
              </a:ext>
            </a:extLst>
          </p:cNvPr>
          <p:cNvSpPr txBox="1"/>
          <p:nvPr/>
        </p:nvSpPr>
        <p:spPr>
          <a:xfrm>
            <a:off x="2606842" y="1617493"/>
            <a:ext cx="5472173" cy="961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271D70"/>
                </a:solidFill>
                <a:cs typeface="Courier New" pitchFamily="49" charset="0"/>
              </a:rPr>
              <a:t>ОРГАНЫ ИСПОЛНИТЕЛЬНОЙ ВЛАСТИ КИРОВСКОЙ ОБЛАСТИ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708848" y="1409106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Google Shape;5126;p28">
            <a:extLst>
              <a:ext uri="{FF2B5EF4-FFF2-40B4-BE49-F238E27FC236}">
                <a16:creationId xmlns:a16="http://schemas.microsoft.com/office/drawing/2014/main" xmlns="" id="{E7E82A00-526D-4BBD-84C7-1640AC97178F}"/>
              </a:ext>
            </a:extLst>
          </p:cNvPr>
          <p:cNvSpPr txBox="1"/>
          <p:nvPr/>
        </p:nvSpPr>
        <p:spPr>
          <a:xfrm>
            <a:off x="2595892" y="755479"/>
            <a:ext cx="4428106" cy="47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ОРГАНЫ СТАТИСТИКИ (Росстат, </a:t>
            </a:r>
            <a:r>
              <a:rPr lang="ru-RU" sz="1400" b="1" dirty="0" err="1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Кировстат</a:t>
            </a:r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  <a:sym typeface="Roboto"/>
              </a:rPr>
              <a:t>)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629702" y="3014990"/>
            <a:ext cx="5919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271D70"/>
                </a:solidFill>
                <a:cs typeface="Courier New" pitchFamily="49" charset="0"/>
              </a:rPr>
              <a:t>ОРГАНЫ МЕСТНОГО САМОУПРАВЛЕНИЯ КИРОВСКОЙ ОБЛАСТИ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599221" y="4295140"/>
            <a:ext cx="56169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271D70"/>
                </a:solidFill>
                <a:cs typeface="Courier New" pitchFamily="49" charset="0"/>
              </a:rPr>
              <a:t>ПРЕДПРИЯТИЯ И ПРЕДПРИНИМАТЕЛИ КИРОВСКОЙ ОБЛАСТИ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2700784" y="3736340"/>
            <a:ext cx="2617598" cy="0"/>
          </a:xfrm>
          <a:prstGeom prst="line">
            <a:avLst/>
          </a:prstGeom>
          <a:noFill/>
          <a:ln w="1270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050" name="Picture 2" descr="C:\Users\kilmakov_ii\Desktop\c51743bc9414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50986" y="657136"/>
            <a:ext cx="1103270" cy="620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28574"/>
            <a:ext cx="5143502" cy="5067301"/>
          </a:xfrm>
          <a:prstGeom prst="rect">
            <a:avLst/>
          </a:prstGeom>
          <a:noFill/>
        </p:spPr>
      </p:pic>
      <p:sp>
        <p:nvSpPr>
          <p:cNvPr id="39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4569688" y="2192547"/>
            <a:ext cx="4426395" cy="2838255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94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228869" y="2177038"/>
            <a:ext cx="8767214" cy="285376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90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238999" y="349552"/>
            <a:ext cx="8757083" cy="175983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graphicFrame>
        <p:nvGraphicFramePr>
          <p:cNvPr id="36" name="Диаграмма 35"/>
          <p:cNvGraphicFramePr/>
          <p:nvPr/>
        </p:nvGraphicFramePr>
        <p:xfrm>
          <a:off x="948777" y="384256"/>
          <a:ext cx="7757618" cy="194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285720" y="45702"/>
            <a:ext cx="428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ИНВЕСТИЦИИ В КИРОВСКОЙ ОБЛАСТИ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94792" y="3292996"/>
            <a:ext cx="21602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Структура </a:t>
            </a:r>
            <a:b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инвестиций, %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711839" y="349552"/>
            <a:ext cx="5890783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Объем инвестиций в основной капитал, млрд. руб.</a:t>
            </a:r>
            <a:endParaRPr lang="ru-RU" sz="13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8922" y="1816998"/>
            <a:ext cx="4127160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9 месяцев 2022 года: </a:t>
            </a:r>
            <a:r>
              <a:rPr lang="ru-RU" sz="13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53,4 млрд. руб.; 96,6%</a:t>
            </a:r>
            <a:endParaRPr lang="ru-RU" sz="13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08643" y="3233704"/>
            <a:ext cx="154715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Структура </a:t>
            </a:r>
            <a:b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ВРП (ВВП), %</a:t>
            </a:r>
          </a:p>
        </p:txBody>
      </p:sp>
      <p:graphicFrame>
        <p:nvGraphicFramePr>
          <p:cNvPr id="33" name="Диаграмма 32">
            <a:extLst>
              <a:ext uri="{FF2B5EF4-FFF2-40B4-BE49-F238E27FC236}">
                <a16:creationId xmlns="" xmlns:a16="http://schemas.microsoft.com/office/drawing/2014/main" id="{D7B1F096-8B0B-0825-8547-3B220B0369E6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261998726"/>
              </p:ext>
            </p:extLst>
          </p:nvPr>
        </p:nvGraphicFramePr>
        <p:xfrm>
          <a:off x="3006947" y="2052015"/>
          <a:ext cx="6096000" cy="5480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4" name="Диаграмма 33">
            <a:extLst>
              <a:ext uri="{FF2B5EF4-FFF2-40B4-BE49-F238E27FC236}">
                <a16:creationId xmlns="" xmlns:a16="http://schemas.microsoft.com/office/drawing/2014/main" id="{D7B1F096-8B0B-0825-8547-3B220B0369E6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261998726"/>
              </p:ext>
            </p:extLst>
          </p:nvPr>
        </p:nvGraphicFramePr>
        <p:xfrm>
          <a:off x="-161896" y="2026205"/>
          <a:ext cx="6020040" cy="545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7F3546E8-0EA7-7014-2214-3E77AA238FEF}"/>
              </a:ext>
            </a:extLst>
          </p:cNvPr>
          <p:cNvSpPr txBox="1"/>
          <p:nvPr/>
        </p:nvSpPr>
        <p:spPr>
          <a:xfrm>
            <a:off x="4233432" y="2233672"/>
            <a:ext cx="410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РФ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172358D2-5CA9-55B2-3968-E6647176341D}"/>
              </a:ext>
            </a:extLst>
          </p:cNvPr>
          <p:cNvSpPr txBox="1"/>
          <p:nvPr/>
        </p:nvSpPr>
        <p:spPr>
          <a:xfrm>
            <a:off x="4241191" y="2658780"/>
            <a:ext cx="402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КО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D32213E9-0743-45DE-0B6D-CD3D68CE0052}"/>
              </a:ext>
            </a:extLst>
          </p:cNvPr>
          <p:cNvSpPr txBox="1"/>
          <p:nvPr/>
        </p:nvSpPr>
        <p:spPr>
          <a:xfrm>
            <a:off x="4233432" y="246105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ПФО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7F3546E8-0EA7-7014-2214-3E77AA238FEF}"/>
              </a:ext>
            </a:extLst>
          </p:cNvPr>
          <p:cNvSpPr txBox="1"/>
          <p:nvPr/>
        </p:nvSpPr>
        <p:spPr>
          <a:xfrm>
            <a:off x="1223071" y="2292905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C00000"/>
                </a:solidFill>
              </a:rPr>
              <a:t>РФ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172358D2-5CA9-55B2-3968-E6647176341D}"/>
              </a:ext>
            </a:extLst>
          </p:cNvPr>
          <p:cNvSpPr txBox="1"/>
          <p:nvPr/>
        </p:nvSpPr>
        <p:spPr>
          <a:xfrm>
            <a:off x="1223071" y="2650088"/>
            <a:ext cx="402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КО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D32213E9-0743-45DE-0B6D-CD3D68CE0052}"/>
              </a:ext>
            </a:extLst>
          </p:cNvPr>
          <p:cNvSpPr txBox="1"/>
          <p:nvPr/>
        </p:nvSpPr>
        <p:spPr>
          <a:xfrm>
            <a:off x="948777" y="2506806"/>
            <a:ext cx="550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C00000"/>
                </a:solidFill>
              </a:rPr>
              <a:t>ПФО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5</a:t>
            </a:r>
            <a:endParaRPr lang="ru-RU" sz="1600" dirty="0">
              <a:solidFill>
                <a:srgbClr val="00206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095625" y="2219299"/>
            <a:ext cx="0" cy="2871886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78329" y="2219436"/>
            <a:ext cx="2098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Сельское, лесное хозяйство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678329" y="2493324"/>
            <a:ext cx="209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Добыча полезных </a:t>
            </a:r>
            <a:br>
              <a:rPr lang="ru-RU" sz="1000" dirty="0" smtClean="0"/>
            </a:br>
            <a:r>
              <a:rPr lang="ru-RU" sz="1000" dirty="0" smtClean="0"/>
              <a:t>ископаемых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678329" y="2854165"/>
            <a:ext cx="209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Обрабатывающие </a:t>
            </a:r>
            <a:br>
              <a:rPr lang="ru-RU" sz="1000" dirty="0" smtClean="0"/>
            </a:br>
            <a:r>
              <a:rPr lang="ru-RU" sz="1000" dirty="0" smtClean="0"/>
              <a:t>производства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678329" y="3164750"/>
            <a:ext cx="2098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Торговля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78329" y="3368233"/>
            <a:ext cx="209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Транспортировка </a:t>
            </a:r>
            <a:br>
              <a:rPr lang="ru-RU" sz="1000" dirty="0" smtClean="0"/>
            </a:br>
            <a:r>
              <a:rPr lang="ru-RU" sz="1000" dirty="0" smtClean="0"/>
              <a:t>и хранение</a:t>
            </a:r>
            <a:endParaRPr lang="ru-RU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6668804" y="3726147"/>
            <a:ext cx="2098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Операции с недвижимым имуществом</a:t>
            </a:r>
            <a:endParaRPr lang="ru-RU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6678329" y="4118934"/>
            <a:ext cx="1981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Обеспечение </a:t>
            </a:r>
            <a:r>
              <a:rPr lang="ru-RU" sz="1000" dirty="0" err="1" smtClean="0"/>
              <a:t>эл</a:t>
            </a:r>
            <a:r>
              <a:rPr lang="ru-RU" sz="1000" dirty="0" smtClean="0"/>
              <a:t>. энергией, газом, паром</a:t>
            </a:r>
            <a:endParaRPr lang="ru-RU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6678329" y="4504218"/>
            <a:ext cx="2098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Бюджетная сфера</a:t>
            </a:r>
            <a:endParaRPr lang="ru-RU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6678329" y="4792201"/>
            <a:ext cx="2098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Прочие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562581" y="2272861"/>
            <a:ext cx="90000" cy="90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562581" y="2541449"/>
            <a:ext cx="90000" cy="9000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62581" y="2920934"/>
            <a:ext cx="90000" cy="90000"/>
          </a:xfrm>
          <a:prstGeom prst="rect">
            <a:avLst/>
          </a:prstGeom>
          <a:solidFill>
            <a:srgbClr val="A5A5A5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62581" y="3244757"/>
            <a:ext cx="90000" cy="90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562581" y="3469849"/>
            <a:ext cx="90000" cy="9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562581" y="3795892"/>
            <a:ext cx="90000" cy="90000"/>
          </a:xfrm>
          <a:prstGeom prst="rect">
            <a:avLst/>
          </a:prstGeom>
          <a:solidFill>
            <a:srgbClr val="FF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562581" y="4209433"/>
            <a:ext cx="90000" cy="90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562581" y="4571398"/>
            <a:ext cx="90000" cy="90000"/>
          </a:xfrm>
          <a:prstGeom prst="rect">
            <a:avLst/>
          </a:prstGeom>
          <a:solidFill>
            <a:srgbClr val="227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562581" y="4859047"/>
            <a:ext cx="90000" cy="90000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28574"/>
            <a:ext cx="5143502" cy="5067301"/>
          </a:xfrm>
          <a:prstGeom prst="rect">
            <a:avLst/>
          </a:prstGeom>
          <a:noFill/>
        </p:spPr>
      </p:pic>
      <p:sp>
        <p:nvSpPr>
          <p:cNvPr id="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235744" y="495784"/>
            <a:ext cx="8653873" cy="4316932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601096" y="51470"/>
            <a:ext cx="8582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ДИНАМИКА ИФО ИНВЕСТИЦИЙ В ОСНОВНОЙ КАПИТАЛ И ВРП, %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18BF991B-5FD6-05E1-E48B-C85EA913626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809569905"/>
              </p:ext>
            </p:extLst>
          </p:nvPr>
        </p:nvGraphicFramePr>
        <p:xfrm>
          <a:off x="490989" y="674747"/>
          <a:ext cx="8128000" cy="4077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6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749" y="3947502"/>
            <a:ext cx="10688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bg1">
                    <a:lumMod val="50000"/>
                  </a:schemeClr>
                </a:solidFill>
              </a:rPr>
              <a:t>годы</a:t>
            </a:r>
            <a:endParaRPr lang="ru-RU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36194"/>
            <a:ext cx="5143502" cy="5067301"/>
          </a:xfrm>
          <a:prstGeom prst="rect">
            <a:avLst/>
          </a:prstGeom>
          <a:noFill/>
        </p:spPr>
      </p:pic>
      <p:sp>
        <p:nvSpPr>
          <p:cNvPr id="107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3445534" y="992668"/>
            <a:ext cx="2001274" cy="285376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106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750010" y="992668"/>
            <a:ext cx="2080043" cy="285376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105" name="Rectangle: Rounded Corners 58">
            <a:extLst>
              <a:ext uri="{FF2B5EF4-FFF2-40B4-BE49-F238E27FC236}">
                <a16:creationId xmlns="" xmlns:a16="http://schemas.microsoft.com/office/drawing/2014/main" id="{8C8CD5B5-6054-4F72-ADEE-4452C838998F}"/>
              </a:ext>
            </a:extLst>
          </p:cNvPr>
          <p:cNvSpPr/>
          <p:nvPr/>
        </p:nvSpPr>
        <p:spPr>
          <a:xfrm>
            <a:off x="6062290" y="992668"/>
            <a:ext cx="2301713" cy="2853764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179926" y="1018942"/>
            <a:ext cx="255463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Источники инвестиций, %</a:t>
            </a:r>
          </a:p>
        </p:txBody>
      </p:sp>
      <p:graphicFrame>
        <p:nvGraphicFramePr>
          <p:cNvPr id="49" name="Диаграмма 48"/>
          <p:cNvGraphicFramePr/>
          <p:nvPr/>
        </p:nvGraphicFramePr>
        <p:xfrm>
          <a:off x="3302534" y="1218740"/>
          <a:ext cx="2080643" cy="149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" name="Группа 91"/>
          <p:cNvGrpSpPr/>
          <p:nvPr/>
        </p:nvGrpSpPr>
        <p:grpSpPr>
          <a:xfrm>
            <a:off x="3511022" y="2791063"/>
            <a:ext cx="2448272" cy="1044194"/>
            <a:chOff x="179512" y="3970679"/>
            <a:chExt cx="2448272" cy="1044194"/>
          </a:xfrm>
        </p:grpSpPr>
        <p:sp>
          <p:nvSpPr>
            <p:cNvPr id="50" name="TextBox 49"/>
            <p:cNvSpPr txBox="1"/>
            <p:nvPr/>
          </p:nvSpPr>
          <p:spPr>
            <a:xfrm>
              <a:off x="323528" y="3970679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Собственные средства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179512" y="3985487"/>
              <a:ext cx="144016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23528" y="4171895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Кредиты банков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79512" y="4186703"/>
              <a:ext cx="144016" cy="144016"/>
            </a:xfrm>
            <a:prstGeom prst="rect">
              <a:avLst/>
            </a:prstGeom>
            <a:solidFill>
              <a:srgbClr val="C55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3528" y="4387919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Заемные средства других организаций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79512" y="4402727"/>
              <a:ext cx="144016" cy="144016"/>
            </a:xfrm>
            <a:prstGeom prst="rect">
              <a:avLst/>
            </a:prstGeom>
            <a:solidFill>
              <a:srgbClr val="7EC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23528" y="4603943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Бюджетные средства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179512" y="4618751"/>
              <a:ext cx="144016" cy="144016"/>
            </a:xfrm>
            <a:prstGeom prst="rect">
              <a:avLst/>
            </a:prstGeom>
            <a:solidFill>
              <a:srgbClr val="9F8A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23528" y="4799429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Прочие привлеченные источники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79512" y="4814237"/>
              <a:ext cx="144016" cy="144016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/>
            </a:p>
          </p:txBody>
        </p:sp>
      </p:grpSp>
      <p:grpSp>
        <p:nvGrpSpPr>
          <p:cNvPr id="3" name="Группа 92"/>
          <p:cNvGrpSpPr/>
          <p:nvPr/>
        </p:nvGrpSpPr>
        <p:grpSpPr>
          <a:xfrm>
            <a:off x="810661" y="2892766"/>
            <a:ext cx="2448272" cy="877318"/>
            <a:chOff x="2411760" y="4117017"/>
            <a:chExt cx="2448272" cy="877318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2411760" y="4160435"/>
              <a:ext cx="144016" cy="144016"/>
            </a:xfrm>
            <a:prstGeom prst="rect">
              <a:avLst/>
            </a:prstGeom>
            <a:solidFill>
              <a:srgbClr val="7EC2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55776" y="4346843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Здания (кроме жилых) и сооружения</a:t>
              </a: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2411760" y="4361651"/>
              <a:ext cx="144016" cy="144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555776" y="4562867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Жилые здания и помещения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411760" y="4577675"/>
              <a:ext cx="144016" cy="14401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555776" y="4778891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Прочие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555776" y="4117017"/>
              <a:ext cx="230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" dirty="0" smtClean="0">
                  <a:solidFill>
                    <a:srgbClr val="002060"/>
                  </a:solidFill>
                  <a:cs typeface="Times New Roman" pitchFamily="18" charset="0"/>
                </a:rPr>
                <a:t>Машины и оборудование</a:t>
              </a:r>
            </a:p>
          </p:txBody>
        </p:sp>
      </p:grpSp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285720" y="45702"/>
            <a:ext cx="4283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ИНВЕСТИЦИИ В КИРОВСКОЙ ОБЛАСТИ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37034" y="1032237"/>
            <a:ext cx="2752990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4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Структура вложений, %</a:t>
            </a:r>
          </a:p>
        </p:txBody>
      </p:sp>
      <p:graphicFrame>
        <p:nvGraphicFramePr>
          <p:cNvPr id="87" name="Диаграмма 86"/>
          <p:cNvGraphicFramePr/>
          <p:nvPr/>
        </p:nvGraphicFramePr>
        <p:xfrm>
          <a:off x="750010" y="1282676"/>
          <a:ext cx="1955864" cy="1560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4" name="Прямоугольник 103"/>
          <p:cNvSpPr/>
          <p:nvPr/>
        </p:nvSpPr>
        <p:spPr>
          <a:xfrm>
            <a:off x="810661" y="3593093"/>
            <a:ext cx="144016" cy="144016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108" name="TextBox 107"/>
          <p:cNvSpPr txBox="1"/>
          <p:nvPr/>
        </p:nvSpPr>
        <p:spPr>
          <a:xfrm>
            <a:off x="5533118" y="1004737"/>
            <a:ext cx="33996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Доля инвестиции МО, %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077972" y="1363394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1. г. Киров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077972" y="1572689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2. г.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Кирово-Чепецк</a:t>
            </a:r>
            <a:endParaRPr lang="ru-RU" sz="105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77972" y="1805980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3. Слободской район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077972" y="2039271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4.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Куменский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район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077972" y="2264892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5.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Кирово-Чепецкий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район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863314" y="1363394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62,6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863314" y="1576060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002060"/>
                </a:solidFill>
                <a:cs typeface="Times New Roman" pitchFamily="18" charset="0"/>
              </a:rPr>
              <a:t>4</a:t>
            </a:r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,7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863314" y="1805980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3,0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863314" y="2032396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2,9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863314" y="2284233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2,1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863314" y="2643593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0,2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863314" y="2848462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0,1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863314" y="3049542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0,1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863314" y="3287249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0,1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863314" y="3523351"/>
            <a:ext cx="6102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2060"/>
                </a:solidFill>
                <a:cs typeface="Times New Roman" pitchFamily="18" charset="0"/>
              </a:rPr>
              <a:t>0,01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077972" y="2624718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  <a:cs typeface="Times New Roman" pitchFamily="18" charset="0"/>
              </a:rPr>
              <a:t>41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Лебяжский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мун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округ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6077972" y="2847763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  <a:cs typeface="Times New Roman" pitchFamily="18" charset="0"/>
              </a:rPr>
              <a:t>42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Нагорский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район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077972" y="3087929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  <a:cs typeface="Times New Roman" pitchFamily="18" charset="0"/>
              </a:rPr>
              <a:t>43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Богородский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мун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округ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077972" y="3314345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  <a:cs typeface="Times New Roman" pitchFamily="18" charset="0"/>
              </a:rPr>
              <a:t>44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Кикнурский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cs typeface="Times New Roman" pitchFamily="18" charset="0"/>
              </a:rPr>
              <a:t>мун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округ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077972" y="3533091"/>
            <a:ext cx="34563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2060"/>
                </a:solidFill>
                <a:cs typeface="Times New Roman" pitchFamily="18" charset="0"/>
              </a:rPr>
              <a:t>45</a:t>
            </a:r>
            <a:r>
              <a:rPr lang="ru-RU" sz="1050" dirty="0" smtClean="0">
                <a:solidFill>
                  <a:srgbClr val="002060"/>
                </a:solidFill>
                <a:cs typeface="Times New Roman" pitchFamily="18" charset="0"/>
              </a:rPr>
              <a:t>. ЗАТО Первомайский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091616" y="2339733"/>
            <a:ext cx="35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7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pic>
        <p:nvPicPr>
          <p:cNvPr id="10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3" cstate="print"/>
          <a:srcRect b="44583"/>
          <a:stretch>
            <a:fillRect/>
          </a:stretch>
        </p:blipFill>
        <p:spPr bwMode="auto">
          <a:xfrm rot="16200000">
            <a:off x="-38100" y="28574"/>
            <a:ext cx="5143502" cy="5067301"/>
          </a:xfrm>
          <a:prstGeom prst="rect">
            <a:avLst/>
          </a:prstGeom>
          <a:noFill/>
        </p:spPr>
      </p:pic>
      <p:pic>
        <p:nvPicPr>
          <p:cNvPr id="72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1470"/>
            <a:ext cx="493592" cy="662400"/>
          </a:xfrm>
          <a:prstGeom prst="rect">
            <a:avLst/>
          </a:prstGeom>
          <a:noFill/>
        </p:spPr>
      </p:pic>
      <p:sp>
        <p:nvSpPr>
          <p:cNvPr id="71" name="TextBox 70"/>
          <p:cNvSpPr txBox="1"/>
          <p:nvPr/>
        </p:nvSpPr>
        <p:spPr>
          <a:xfrm>
            <a:off x="601096" y="51470"/>
            <a:ext cx="8582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71D70"/>
                </a:solidFill>
                <a:cs typeface="Courier New" pitchFamily="49" charset="0"/>
              </a:rPr>
              <a:t>ВНЕДРЕНИЕ РЕГИОНАЛЬНОГО ИНВЕСТИЦИОННОГО СТАНДАРТА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2358" y="592838"/>
            <a:ext cx="1684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73772" y="652452"/>
            <a:ext cx="6573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внедрить региональный инвестиционный стандарт – </a:t>
            </a:r>
            <a:b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новую систему поддержки инвестиционных проектов </a:t>
            </a:r>
            <a:b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в соответствии с Приказом Минэкономразвития России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9897" y="1408612"/>
            <a:ext cx="231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Результат: </a:t>
            </a:r>
            <a:endParaRPr lang="ru-RU" sz="24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7658" y="3368040"/>
            <a:ext cx="1539239" cy="883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Инвестиционная декларация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045628" y="3368040"/>
            <a:ext cx="1573937" cy="883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Инвестиционный комитет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90478" y="3368040"/>
            <a:ext cx="1564286" cy="883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Инвестиционная карта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543077" y="3368040"/>
            <a:ext cx="1573937" cy="883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Свод инвестиционных правил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272817" y="3368040"/>
            <a:ext cx="1569720" cy="883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cs typeface="Times New Roman" pitchFamily="18" charset="0"/>
              </a:rPr>
              <a:t>Агентство инвестиционного развития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89825" y="2362200"/>
            <a:ext cx="5227189" cy="4876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Инвестиционный стандарт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995074" y="2849880"/>
            <a:ext cx="1197650" cy="5181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2837977" y="2849880"/>
            <a:ext cx="0" cy="5181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544857" y="2849880"/>
            <a:ext cx="0" cy="5181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350797" y="2849880"/>
            <a:ext cx="0" cy="5181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6922297" y="2849880"/>
            <a:ext cx="1133571" cy="5181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01095" y="343499"/>
            <a:ext cx="77024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cs typeface="Times New Roman" pitchFamily="18" charset="0"/>
              </a:rPr>
              <a:t>(Поручение Президента РФ по итогам Петербургского международного экономического форума 2021 года)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040548" y="1475545"/>
            <a:ext cx="66658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увеличение объемов инвестиций в 2023 году на 10% по сравнению</a:t>
            </a:r>
            <a:b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cs typeface="Times New Roman" pitchFamily="18" charset="0"/>
              </a:rPr>
              <a:t>с 2022 годом, а в 2025 году на 30% по сравнению с 2022 годом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8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b="44583"/>
          <a:stretch>
            <a:fillRect/>
          </a:stretch>
        </p:blipFill>
        <p:spPr bwMode="auto">
          <a:xfrm rot="16200000">
            <a:off x="-38100" y="38099"/>
            <a:ext cx="5143502" cy="5067301"/>
          </a:xfrm>
          <a:prstGeom prst="rect">
            <a:avLst/>
          </a:prstGeom>
          <a:noFill/>
        </p:spPr>
      </p:pic>
      <p:pic>
        <p:nvPicPr>
          <p:cNvPr id="47" name="Picture 2" descr="C:\Users\kilmakov_ii\Desktop\1612739528_6-p-fon-svetlo-goluboi-vertikalnii-6.jpg"/>
          <p:cNvPicPr>
            <a:picLocks noChangeAspect="1" noChangeArrowheads="1"/>
          </p:cNvPicPr>
          <p:nvPr/>
        </p:nvPicPr>
        <p:blipFill>
          <a:blip r:embed="rId2" cstate="print"/>
          <a:srcRect l="185" b="44583"/>
          <a:stretch>
            <a:fillRect/>
          </a:stretch>
        </p:blipFill>
        <p:spPr bwMode="auto">
          <a:xfrm rot="16200000" flipH="1" flipV="1">
            <a:off x="4047391" y="33338"/>
            <a:ext cx="5133974" cy="50673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0684" y="116608"/>
            <a:ext cx="82809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700" b="1" dirty="0" smtClean="0">
                <a:solidFill>
                  <a:srgbClr val="271D70"/>
                </a:solidFill>
                <a:cs typeface="Courier New" pitchFamily="49" charset="0"/>
              </a:rPr>
              <a:t>ИНВЕСТИЦИОННАЯ ДЕКЛАРАЦИЯ</a:t>
            </a:r>
            <a:endParaRPr lang="ru-RU" sz="1700" b="1" dirty="0">
              <a:solidFill>
                <a:srgbClr val="271D70"/>
              </a:solidFill>
              <a:cs typeface="Courier New" pitchFamily="49" charset="0"/>
            </a:endParaRPr>
          </a:p>
        </p:txBody>
      </p:sp>
      <p:pic>
        <p:nvPicPr>
          <p:cNvPr id="5" name="Picture 2" descr="C:\Users\kilmakov_ii\Desktop\gerb_kirov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0480"/>
            <a:ext cx="493592" cy="662400"/>
          </a:xfrm>
          <a:prstGeom prst="rect">
            <a:avLst/>
          </a:prstGeom>
          <a:noFill/>
        </p:spPr>
      </p:pic>
      <p:sp>
        <p:nvSpPr>
          <p:cNvPr id="37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567847" y="679064"/>
            <a:ext cx="3718620" cy="698688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16335" y="685255"/>
            <a:ext cx="367013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ЗАДАЧА: </a:t>
            </a:r>
          </a:p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содействие наращиванию  инвестиций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 привлечению инвесторов</a:t>
            </a:r>
          </a:p>
        </p:txBody>
      </p:sp>
      <p:sp>
        <p:nvSpPr>
          <p:cNvPr id="41" name="Google Shape;3228;p35">
            <a:extLst>
              <a:ext uri="{FF2B5EF4-FFF2-40B4-BE49-F238E27FC236}">
                <a16:creationId xmlns:a16="http://schemas.microsoft.com/office/drawing/2014/main" xmlns="" id="{2AB06AA9-317E-438D-9964-DCB059448D19}"/>
              </a:ext>
            </a:extLst>
          </p:cNvPr>
          <p:cNvSpPr/>
          <p:nvPr/>
        </p:nvSpPr>
        <p:spPr>
          <a:xfrm>
            <a:off x="4485274" y="2956560"/>
            <a:ext cx="4300100" cy="1864002"/>
          </a:xfrm>
          <a:prstGeom prst="rect">
            <a:avLst/>
          </a:prstGeom>
          <a:solidFill>
            <a:srgbClr val="B9CDE5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" name="Google Shape;3228;p35">
            <a:extLst>
              <a:ext uri="{FF2B5EF4-FFF2-40B4-BE49-F238E27FC236}">
                <a16:creationId xmlns:a16="http://schemas.microsoft.com/office/drawing/2014/main" xmlns="" id="{2AB06AA9-317E-438D-9964-DCB059448D19}"/>
              </a:ext>
            </a:extLst>
          </p:cNvPr>
          <p:cNvSpPr/>
          <p:nvPr/>
        </p:nvSpPr>
        <p:spPr>
          <a:xfrm>
            <a:off x="4485274" y="666744"/>
            <a:ext cx="4221121" cy="2129403"/>
          </a:xfrm>
          <a:prstGeom prst="rect">
            <a:avLst/>
          </a:prstGeom>
          <a:solidFill>
            <a:schemeClr val="accent3">
              <a:lumMod val="60000"/>
              <a:lumOff val="40000"/>
              <a:alpha val="509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3" name="Прямоугольник 42"/>
          <p:cNvSpPr/>
          <p:nvPr/>
        </p:nvSpPr>
        <p:spPr>
          <a:xfrm>
            <a:off x="5564322" y="687701"/>
            <a:ext cx="235270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Ценность для инвестора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80995" y="923412"/>
            <a:ext cx="4572000" cy="19219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300" dirty="0" smtClean="0">
                <a:cs typeface="Times New Roman" pitchFamily="18" charset="0"/>
              </a:rPr>
              <a:t> </a:t>
            </a:r>
            <a:r>
              <a:rPr lang="ru-RU" sz="1200" dirty="0" smtClean="0">
                <a:cs typeface="Times New Roman" pitchFamily="18" charset="0"/>
              </a:rPr>
              <a:t>Гарантированный механизм поддержки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инвестиционных проектов 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Устранение административных барьеров для инвестиций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и предпринимательства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Дорожная карта полного цикла для реализации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инвестиционного проекта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Информация о мерах поддержки и инвестиционных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площадках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5772376" y="2911280"/>
            <a:ext cx="180100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Ценность для региона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702915" y="3078087"/>
            <a:ext cx="4055789" cy="1691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300" dirty="0" smtClean="0">
                <a:cs typeface="Times New Roman" pitchFamily="18" charset="0"/>
              </a:rPr>
              <a:t> </a:t>
            </a:r>
            <a:r>
              <a:rPr lang="ru-RU" sz="1200" dirty="0" smtClean="0">
                <a:cs typeface="Times New Roman" pitchFamily="18" charset="0"/>
              </a:rPr>
              <a:t>Привлечение капиталовложений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в экономику региона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Установление контакта между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инвестором и государством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Развитие приоритетных отраслей промышленности </a:t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>   и инновационных секторов экономики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</a:pPr>
            <a:r>
              <a:rPr lang="ru-RU" sz="1200" dirty="0" smtClean="0">
                <a:cs typeface="Times New Roman" pitchFamily="18" charset="0"/>
              </a:rPr>
              <a:t> Стратегическое видение точек роста экономики региона</a:t>
            </a:r>
          </a:p>
        </p:txBody>
      </p:sp>
      <p:sp>
        <p:nvSpPr>
          <p:cNvPr id="71" name="Rectangle: Rounded Corners 58">
            <a:extLst>
              <a:ext uri="{FF2B5EF4-FFF2-40B4-BE49-F238E27FC236}">
                <a16:creationId xmlns:a16="http://schemas.microsoft.com/office/drawing/2014/main" xmlns="" id="{8C8CD5B5-6054-4F72-ADEE-4452C838998F}"/>
              </a:ext>
            </a:extLst>
          </p:cNvPr>
          <p:cNvSpPr/>
          <p:nvPr/>
        </p:nvSpPr>
        <p:spPr>
          <a:xfrm>
            <a:off x="567846" y="1424632"/>
            <a:ext cx="3718621" cy="3395931"/>
          </a:xfrm>
          <a:prstGeom prst="roundRect">
            <a:avLst>
              <a:gd name="adj" fmla="val 2543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dist="508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 Light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86742" y="2031375"/>
            <a:ext cx="15651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Разработанный проект Указа Губернатора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Кировской области «Об утверждении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Инвестиционной декларации Кировской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области» </a:t>
            </a:r>
            <a:b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1300" dirty="0" smtClean="0">
                <a:solidFill>
                  <a:srgbClr val="002060"/>
                </a:solidFill>
                <a:cs typeface="Times New Roman" pitchFamily="18" charset="0"/>
              </a:rPr>
              <a:t>проходит процедуру согласования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06395" y="4752631"/>
            <a:ext cx="396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9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9479" t="15926" r="50474" b="14444"/>
          <a:stretch>
            <a:fillRect/>
          </a:stretch>
        </p:blipFill>
        <p:spPr bwMode="auto">
          <a:xfrm>
            <a:off x="2121385" y="1788087"/>
            <a:ext cx="2050800" cy="290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3" name="Прямоугольник 72"/>
          <p:cNvSpPr/>
          <p:nvPr/>
        </p:nvSpPr>
        <p:spPr>
          <a:xfrm>
            <a:off x="601095" y="1475668"/>
            <a:ext cx="4572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b="1" dirty="0" smtClean="0">
                <a:solidFill>
                  <a:srgbClr val="002060"/>
                </a:solidFill>
                <a:cs typeface="Times New Roman" pitchFamily="18" charset="0"/>
              </a:rPr>
              <a:t>СТАТУС РАЗРАБОТКИ: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3874</TotalTime>
  <Words>1141</Words>
  <Application>Microsoft Office PowerPoint</Application>
  <PresentationFormat>Экран (16:9)</PresentationFormat>
  <Paragraphs>322</Paragraphs>
  <Slides>16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Ильяз Кильмаков</dc:creator>
  <cp:lastModifiedBy>admin</cp:lastModifiedBy>
  <cp:revision>885</cp:revision>
  <dcterms:created xsi:type="dcterms:W3CDTF">2022-08-02T09:25:59Z</dcterms:created>
  <dcterms:modified xsi:type="dcterms:W3CDTF">2023-01-16T05:29:13Z</dcterms:modified>
</cp:coreProperties>
</file>